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1"/>
  </p:notesMasterIdLst>
  <p:sldIdLst>
    <p:sldId id="259" r:id="rId2"/>
    <p:sldId id="267" r:id="rId3"/>
    <p:sldId id="263" r:id="rId4"/>
    <p:sldId id="264" r:id="rId5"/>
    <p:sldId id="265" r:id="rId6"/>
    <p:sldId id="268" r:id="rId7"/>
    <p:sldId id="266" r:id="rId8"/>
    <p:sldId id="269" r:id="rId9"/>
    <p:sldId id="260"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4646"/>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p:restoredTop sz="81625"/>
  </p:normalViewPr>
  <p:slideViewPr>
    <p:cSldViewPr snapToGrid="0" snapToObjects="1" showGuides="1">
      <p:cViewPr varScale="1">
        <p:scale>
          <a:sx n="106" d="100"/>
          <a:sy n="106" d="100"/>
        </p:scale>
        <p:origin x="1336" y="1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751307-226A-B04F-B2F4-F6DAC0D078BB}" type="datetimeFigureOut">
              <a:rPr lang="en-GB" smtClean="0"/>
              <a:t>18/06/2019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67B214-8946-0B4D-B887-7F8B37BED052}" type="slidenum">
              <a:rPr lang="en-GB" smtClean="0"/>
              <a:t>‹#›</a:t>
            </a:fld>
            <a:endParaRPr lang="en-GB"/>
          </a:p>
        </p:txBody>
      </p:sp>
    </p:spTree>
    <p:extLst>
      <p:ext uri="{BB962C8B-B14F-4D97-AF65-F5344CB8AC3E}">
        <p14:creationId xmlns:p14="http://schemas.microsoft.com/office/powerpoint/2010/main" val="1576323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Unless otherwise</a:t>
            </a:r>
            <a:r>
              <a:rPr lang="en-GB" baseline="0" dirty="0"/>
              <a:t> stated, a</a:t>
            </a:r>
            <a:r>
              <a:rPr lang="en-GB" dirty="0"/>
              <a:t>ll text and graphics copyright </a:t>
            </a:r>
            <a:r>
              <a:rPr lang="en-US" altLang="en-US" sz="1200" dirty="0"/>
              <a:t>©</a:t>
            </a:r>
            <a:r>
              <a:rPr lang="en-GB" baseline="0" dirty="0"/>
              <a:t> </a:t>
            </a:r>
            <a:r>
              <a:rPr lang="en-GB" sz="1200" b="0" i="0" u="none" strike="noStrike" kern="1200" baseline="0" dirty="0">
                <a:solidFill>
                  <a:schemeClr val="tx1"/>
                </a:solidFill>
                <a:latin typeface="+mn-lt"/>
                <a:ea typeface="+mn-ea"/>
                <a:cs typeface="+mn-cs"/>
              </a:rPr>
              <a:t>2018 World Cancer Research Fund International. All rights reserved.</a:t>
            </a:r>
            <a:endParaRPr lang="en-GB" dirty="0"/>
          </a:p>
          <a:p>
            <a:endParaRPr lang="en-GB" dirty="0"/>
          </a:p>
          <a:p>
            <a:r>
              <a:rPr lang="en-GB" dirty="0"/>
              <a:t>Readers may make use of the text and graphics in the WCRF/AICR</a:t>
            </a:r>
            <a:r>
              <a:rPr lang="en-GB" baseline="0" dirty="0"/>
              <a:t> Third Expert </a:t>
            </a:r>
            <a:r>
              <a:rPr lang="en-GB" dirty="0"/>
              <a:t>Report for teaching and personal purposes,</a:t>
            </a:r>
            <a:r>
              <a:rPr lang="en-GB" baseline="0" dirty="0"/>
              <a:t> p</a:t>
            </a:r>
            <a:r>
              <a:rPr lang="en-GB" dirty="0"/>
              <a:t>rovided they give credit to World Cancer Research Fund and American Institute for Cancer Research.</a:t>
            </a:r>
            <a:r>
              <a:rPr lang="en-GB" baseline="0" dirty="0"/>
              <a:t> </a:t>
            </a:r>
          </a:p>
          <a:p>
            <a:endParaRPr lang="en-GB" baseline="0" dirty="0"/>
          </a:p>
          <a:p>
            <a:r>
              <a:rPr lang="en-GB" sz="1200" b="1" i="0" u="none" strike="noStrike" kern="1200" baseline="0" dirty="0">
                <a:solidFill>
                  <a:schemeClr val="tx1"/>
                </a:solidFill>
                <a:latin typeface="+mn-lt"/>
                <a:ea typeface="+mn-ea"/>
                <a:cs typeface="+mn-cs"/>
              </a:rPr>
              <a:t>How to cite the 2018 Third Expert Report</a:t>
            </a:r>
            <a:r>
              <a:rPr lang="en-GB" sz="1200" b="0" i="0" u="none" strike="noStrike" kern="1200" baseline="0" dirty="0">
                <a:solidFill>
                  <a:schemeClr val="tx1"/>
                </a:solidFill>
                <a:latin typeface="+mn-lt"/>
                <a:ea typeface="+mn-ea"/>
                <a:cs typeface="+mn-cs"/>
              </a:rPr>
              <a:t>:</a:t>
            </a:r>
          </a:p>
          <a:p>
            <a:r>
              <a:rPr lang="en-GB" sz="1200" b="0" i="0" u="none" strike="noStrike" kern="1200" baseline="0" dirty="0">
                <a:solidFill>
                  <a:schemeClr val="tx1"/>
                </a:solidFill>
                <a:latin typeface="+mn-lt"/>
                <a:ea typeface="+mn-ea"/>
                <a:cs typeface="+mn-cs"/>
              </a:rPr>
              <a:t>World Cancer Research Fund/American Institute for Cancer Research. </a:t>
            </a:r>
            <a:r>
              <a:rPr lang="en-GB" sz="1200" b="0" i="1" u="none" strike="noStrike" kern="1200" baseline="0" dirty="0">
                <a:solidFill>
                  <a:schemeClr val="tx1"/>
                </a:solidFill>
                <a:latin typeface="+mn-lt"/>
                <a:ea typeface="+mn-ea"/>
                <a:cs typeface="+mn-cs"/>
              </a:rPr>
              <a:t>Diet, Nutrition, Physical Activity and Cancer: a Global Perspective. </a:t>
            </a:r>
            <a:r>
              <a:rPr lang="en-GB" sz="1200" b="0" i="0" u="none" strike="noStrike" kern="1200" baseline="0" dirty="0">
                <a:solidFill>
                  <a:schemeClr val="tx1"/>
                </a:solidFill>
                <a:latin typeface="+mn-lt"/>
                <a:ea typeface="+mn-ea"/>
                <a:cs typeface="+mn-cs"/>
              </a:rPr>
              <a:t>Continuous Update Project Expert Report 2018. Available at dietandcancerreport.org</a:t>
            </a:r>
            <a:endParaRPr lang="en-GB" baseline="0" dirty="0"/>
          </a:p>
          <a:p>
            <a:endParaRPr lang="en-GB" baseline="0" dirty="0"/>
          </a:p>
          <a:p>
            <a:r>
              <a:rPr lang="en-GB" b="1" baseline="0" dirty="0"/>
              <a:t>How to cite </a:t>
            </a:r>
            <a:r>
              <a:rPr lang="en-GB" b="1" u="sng" baseline="0" dirty="0"/>
              <a:t>this part</a:t>
            </a:r>
            <a:r>
              <a:rPr lang="en-GB" b="1" u="none" baseline="0" dirty="0"/>
              <a:t> </a:t>
            </a:r>
            <a:r>
              <a:rPr lang="en-GB" b="1" baseline="0" dirty="0"/>
              <a:t>of the Third Expert Report</a:t>
            </a:r>
            <a:r>
              <a:rPr lang="en-GB" baseline="0" dirty="0"/>
              <a:t>: </a:t>
            </a:r>
          </a:p>
          <a:p>
            <a:r>
              <a:rPr lang="en-GB" baseline="0" dirty="0"/>
              <a:t>World Cancer Research Fund/American Institute for Cancer Research. Continuous Update Project Expert Report 2018. Diet, nutrition and physical activity: Energy balance and body fatness. Available at dietandcancerreport.org</a:t>
            </a:r>
          </a:p>
          <a:p>
            <a:endParaRPr lang="en-GB" baseline="0" dirty="0"/>
          </a:p>
          <a:p>
            <a:r>
              <a:rPr lang="en-GB" baseline="0" dirty="0"/>
              <a:t>To inquire about permission for any other use contact </a:t>
            </a:r>
            <a:r>
              <a:rPr lang="en-GB" b="1" baseline="0" dirty="0"/>
              <a:t>copyright@wcrf.org</a:t>
            </a:r>
          </a:p>
          <a:p>
            <a:endParaRPr lang="en-GB" dirty="0"/>
          </a:p>
        </p:txBody>
      </p:sp>
      <p:sp>
        <p:nvSpPr>
          <p:cNvPr id="4" name="Slide Number Placeholder 3"/>
          <p:cNvSpPr>
            <a:spLocks noGrp="1"/>
          </p:cNvSpPr>
          <p:nvPr>
            <p:ph type="sldNum" sz="quarter" idx="10"/>
          </p:nvPr>
        </p:nvSpPr>
        <p:spPr/>
        <p:txBody>
          <a:bodyPr/>
          <a:lstStyle/>
          <a:p>
            <a:fld id="{5467B214-8946-0B4D-B887-7F8B37BED052}" type="slidenum">
              <a:rPr lang="en-GB" smtClean="0"/>
              <a:t>1</a:t>
            </a:fld>
            <a:endParaRPr lang="en-GB"/>
          </a:p>
        </p:txBody>
      </p:sp>
    </p:spTree>
    <p:extLst>
      <p:ext uri="{BB962C8B-B14F-4D97-AF65-F5344CB8AC3E}">
        <p14:creationId xmlns:p14="http://schemas.microsoft.com/office/powerpoint/2010/main" val="3991678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DIET AND PHYSICAL ACTIVITY AND WEIGHT GAIN, OVERWEIGHT AND OBESITY IN ADULTS AND CHILDREN¹: A SUMMARY MATRIX </a:t>
            </a:r>
            <a:endParaRPr lang="en-GB" sz="1200" kern="1200" dirty="0">
              <a:solidFill>
                <a:schemeClr val="tx1"/>
              </a:solidFill>
              <a:effectLst/>
              <a:latin typeface="+mn-lt"/>
              <a:ea typeface="+mn-ea"/>
              <a:cs typeface="+mn-cs"/>
            </a:endParaRPr>
          </a:p>
          <a:p>
            <a:endParaRPr lang="en-GB" b="1" dirty="0"/>
          </a:p>
          <a:p>
            <a:endParaRPr lang="en-GB" b="1" dirty="0"/>
          </a:p>
          <a:p>
            <a:r>
              <a:rPr lang="en-GB" b="1" dirty="0"/>
              <a:t>Footnotes </a:t>
            </a:r>
            <a:endParaRPr lang="en-GB" sz="1200" b="1"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1 </a:t>
            </a:r>
            <a:r>
              <a:rPr lang="en-GB" sz="1200" kern="1200" dirty="0">
                <a:solidFill>
                  <a:schemeClr val="tx1"/>
                </a:solidFill>
                <a:effectLst/>
                <a:latin typeface="+mn-lt"/>
                <a:ea typeface="+mn-ea"/>
                <a:cs typeface="+mn-cs"/>
              </a:rPr>
              <a:t>The evidence for these conclusions comes mostly from studies of adults, except where specified. However, the CUP Panel judged that the conclusions for adults, unless there is evidence to the contrary, also apply to children aged 5 years and over. </a:t>
            </a:r>
          </a:p>
          <a:p>
            <a:r>
              <a:rPr lang="en-GB" sz="1200" b="1" kern="1200" dirty="0">
                <a:solidFill>
                  <a:schemeClr val="tx1"/>
                </a:solidFill>
                <a:effectLst/>
                <a:latin typeface="+mn-lt"/>
                <a:ea typeface="+mn-ea"/>
                <a:cs typeface="+mn-cs"/>
              </a:rPr>
              <a:t>2 </a:t>
            </a:r>
            <a:r>
              <a:rPr lang="en-GB" sz="1200" kern="1200" dirty="0">
                <a:solidFill>
                  <a:schemeClr val="tx1"/>
                </a:solidFill>
                <a:effectLst/>
                <a:latin typeface="+mn-lt"/>
                <a:ea typeface="+mn-ea"/>
                <a:cs typeface="+mn-cs"/>
              </a:rPr>
              <a:t>With the available evidence, the Panel could make separate conclusions for children and adults in relation to screen time. Screen time is a marker of sedentary behaviour and may also be associated with low levels of physical activity, consumption of energy-dense snacks and drinks, and exposure to marketing of such foods and drinks. </a:t>
            </a:r>
          </a:p>
          <a:p>
            <a:r>
              <a:rPr lang="en-GB" sz="1200" b="1" kern="1200" dirty="0">
                <a:solidFill>
                  <a:schemeClr val="tx1"/>
                </a:solidFill>
                <a:effectLst/>
                <a:latin typeface="+mn-lt"/>
                <a:ea typeface="+mn-ea"/>
                <a:cs typeface="+mn-cs"/>
              </a:rPr>
              <a:t>3 </a:t>
            </a:r>
            <a:r>
              <a:rPr lang="en-GB" sz="1200" kern="1200" dirty="0">
                <a:solidFill>
                  <a:schemeClr val="tx1"/>
                </a:solidFill>
                <a:effectLst/>
                <a:latin typeface="+mn-lt"/>
                <a:ea typeface="+mn-ea"/>
                <a:cs typeface="+mn-cs"/>
              </a:rPr>
              <a:t>Sugar sweetened drinks are defined here as liquids that are sweetened by adding free sugars, such as sucrose, high fructose corn syrup and sugars naturally present in honey, syrups, fruit juices and fruit juice concentrate. This includes, among others, sodas, sports drinks, energy drinks, sweetened waters, cordials, barley water, and coffee-and tea-based beverages with sugars or syrups added. This does not include versions of these drinks which are ‘sugar free’ or sweetened only with artificial sweeteners. </a:t>
            </a:r>
          </a:p>
          <a:p>
            <a:r>
              <a:rPr lang="en-GB" sz="1200" b="1" kern="1200" dirty="0">
                <a:solidFill>
                  <a:schemeClr val="tx1"/>
                </a:solidFill>
                <a:effectLst/>
                <a:latin typeface="+mn-lt"/>
                <a:ea typeface="+mn-ea"/>
                <a:cs typeface="+mn-cs"/>
              </a:rPr>
              <a:t>4 </a:t>
            </a:r>
            <a:r>
              <a:rPr lang="en-GB" sz="1200" kern="1200" dirty="0">
                <a:solidFill>
                  <a:schemeClr val="tx1"/>
                </a:solidFill>
                <a:effectLst/>
                <a:latin typeface="+mn-lt"/>
                <a:ea typeface="+mn-ea"/>
                <a:cs typeface="+mn-cs"/>
              </a:rPr>
              <a:t>There are recognised scores for quantifying adherence to a ‘Mediterranean type’ dietary pattern but it is unclear exactly what such a diet comprises. It generally describes a diet rich in fruits and vegetables, with modest amounts of meat and dairy, some fish and wine, and rich in unrefined olive oil. Traditionally it is also associated with high levels of physical activity. Currently most countries around the Mediterranean do not consume such a diet. </a:t>
            </a:r>
          </a:p>
          <a:p>
            <a:r>
              <a:rPr lang="en-GB" sz="1200" b="1" kern="1200" dirty="0">
                <a:solidFill>
                  <a:schemeClr val="tx1"/>
                </a:solidFill>
                <a:effectLst/>
                <a:latin typeface="+mn-lt"/>
                <a:ea typeface="+mn-ea"/>
                <a:cs typeface="+mn-cs"/>
              </a:rPr>
              <a:t>5 </a:t>
            </a:r>
            <a:r>
              <a:rPr lang="en-GB" sz="1200" kern="1200" dirty="0">
                <a:solidFill>
                  <a:schemeClr val="tx1"/>
                </a:solidFill>
                <a:effectLst/>
                <a:latin typeface="+mn-lt"/>
                <a:ea typeface="+mn-ea"/>
                <a:cs typeface="+mn-cs"/>
              </a:rPr>
              <a:t>The evidence relates principally to excess weight gain, overweight and obesity in childhood, but overweight and obesity in childhood tends to track into adult life. </a:t>
            </a:r>
          </a:p>
          <a:p>
            <a:r>
              <a:rPr lang="en-GB" sz="1200" b="1" kern="1200" dirty="0">
                <a:solidFill>
                  <a:schemeClr val="tx1"/>
                </a:solidFill>
                <a:effectLst/>
                <a:latin typeface="+mn-lt"/>
                <a:ea typeface="+mn-ea"/>
                <a:cs typeface="+mn-cs"/>
              </a:rPr>
              <a:t>6 </a:t>
            </a:r>
            <a:r>
              <a:rPr lang="en-GB" sz="1200" kern="1200" dirty="0">
                <a:solidFill>
                  <a:schemeClr val="tx1"/>
                </a:solidFill>
                <a:effectLst/>
                <a:latin typeface="+mn-lt"/>
                <a:ea typeface="+mn-ea"/>
                <a:cs typeface="+mn-cs"/>
              </a:rPr>
              <a:t>‘Fast foods’ are readily available convenience foods that tend to be energy dense and are often consumed frequently and in large portions. Most of the evidence is from studies of foods such as burgers, fried chicken pieces, chips (French fries) and high-calorie drinks (containing sugars, such as cola, or fat, such as shakes), as typically served in international franchise outlets. Many other foods can also be prepared quickly, but the speed of preparation is not the important factor, even though it is characteristic of this group of foods. </a:t>
            </a:r>
          </a:p>
          <a:p>
            <a:r>
              <a:rPr lang="en-GB" sz="1200" b="1" kern="1200" dirty="0">
                <a:solidFill>
                  <a:schemeClr val="tx1"/>
                </a:solidFill>
                <a:effectLst/>
                <a:latin typeface="+mn-lt"/>
                <a:ea typeface="+mn-ea"/>
                <a:cs typeface="+mn-cs"/>
              </a:rPr>
              <a:t>7 </a:t>
            </a:r>
            <a:r>
              <a:rPr lang="en-GB" sz="1200" kern="1200" dirty="0">
                <a:solidFill>
                  <a:schemeClr val="tx1"/>
                </a:solidFill>
                <a:effectLst/>
                <a:latin typeface="+mn-lt"/>
                <a:ea typeface="+mn-ea"/>
                <a:cs typeface="+mn-cs"/>
              </a:rPr>
              <a:t>Such diets are characterised by high intakes of free sugars, meat and dietary fat, which are probably the factors responsible for the effects on weight. The overall conclusion includes all these factors. </a:t>
            </a:r>
          </a:p>
          <a:p>
            <a:r>
              <a:rPr lang="en-GB" sz="1200" b="1" kern="1200" dirty="0">
                <a:solidFill>
                  <a:schemeClr val="tx1"/>
                </a:solidFill>
                <a:effectLst/>
                <a:latin typeface="+mn-lt"/>
                <a:ea typeface="+mn-ea"/>
                <a:cs typeface="+mn-cs"/>
              </a:rPr>
              <a:t>8 </a:t>
            </a:r>
            <a:r>
              <a:rPr lang="en-GB" sz="1200" kern="1200" dirty="0">
                <a:solidFill>
                  <a:schemeClr val="tx1"/>
                </a:solidFill>
                <a:effectLst/>
                <a:latin typeface="+mn-lt"/>
                <a:ea typeface="+mn-ea"/>
                <a:cs typeface="+mn-cs"/>
              </a:rPr>
              <a:t>Refined grains refers to the grains themselves, or products of such grains, that have been mechanically processed to remove one or more of the bran, germ or endosperm. This is in contrast to wholegrains (or their products), which contain all three constituents. </a:t>
            </a:r>
          </a:p>
          <a:p>
            <a:r>
              <a:rPr lang="en-GB" sz="1200" b="1" kern="1200" dirty="0">
                <a:solidFill>
                  <a:schemeClr val="tx1"/>
                </a:solidFill>
                <a:effectLst/>
                <a:latin typeface="+mn-lt"/>
                <a:ea typeface="+mn-ea"/>
                <a:cs typeface="+mn-cs"/>
              </a:rPr>
              <a:t>9 </a:t>
            </a:r>
            <a:r>
              <a:rPr lang="en-GB" sz="1200" kern="1200" dirty="0">
                <a:solidFill>
                  <a:schemeClr val="tx1"/>
                </a:solidFill>
                <a:effectLst/>
                <a:latin typeface="+mn-lt"/>
                <a:ea typeface="+mn-ea"/>
                <a:cs typeface="+mn-cs"/>
              </a:rPr>
              <a:t>Sedentary behaviours comprise both high levels of physical inactivity and low levels of physical activity. </a:t>
            </a:r>
          </a:p>
          <a:p>
            <a:r>
              <a:rPr lang="en-GB" sz="1200" b="1" kern="1200" dirty="0">
                <a:solidFill>
                  <a:schemeClr val="tx1"/>
                </a:solidFill>
                <a:effectLst/>
                <a:latin typeface="+mn-lt"/>
                <a:ea typeface="+mn-ea"/>
                <a:cs typeface="+mn-cs"/>
              </a:rPr>
              <a:t>10 </a:t>
            </a:r>
            <a:r>
              <a:rPr lang="en-GB" sz="1200" kern="1200" dirty="0">
                <a:solidFill>
                  <a:schemeClr val="tx1"/>
                </a:solidFill>
                <a:effectLst/>
                <a:latin typeface="+mn-lt"/>
                <a:ea typeface="+mn-ea"/>
                <a:cs typeface="+mn-cs"/>
              </a:rPr>
              <a:t>For discussion of the integration of the exposures into clusters, please see </a:t>
            </a:r>
            <a:r>
              <a:rPr lang="en-GB" sz="1200" b="1" kern="1200" dirty="0">
                <a:solidFill>
                  <a:schemeClr val="tx1"/>
                </a:solidFill>
                <a:effectLst/>
                <a:latin typeface="+mn-lt"/>
                <a:ea typeface="+mn-ea"/>
                <a:cs typeface="+mn-cs"/>
              </a:rPr>
              <a:t>Section 8 </a:t>
            </a:r>
            <a:r>
              <a:rPr lang="en-GB" sz="1200" kern="1200" dirty="0">
                <a:solidFill>
                  <a:schemeClr val="tx1"/>
                </a:solidFill>
                <a:effectLst/>
                <a:latin typeface="+mn-lt"/>
                <a:ea typeface="+mn-ea"/>
                <a:cs typeface="+mn-cs"/>
              </a:rPr>
              <a:t>of the </a:t>
            </a:r>
            <a:r>
              <a:rPr lang="en-GB" sz="1200" kern="1200" dirty="0">
                <a:solidFill>
                  <a:schemeClr val="tx2"/>
                </a:solidFill>
                <a:effectLst/>
                <a:latin typeface="+mn-lt"/>
                <a:ea typeface="+mn-ea"/>
                <a:cs typeface="+mn-cs"/>
              </a:rPr>
              <a:t>Energy balance and body fatness</a:t>
            </a:r>
            <a:r>
              <a:rPr lang="en-GB" sz="1200" kern="1200" dirty="0">
                <a:solidFill>
                  <a:schemeClr val="tx1"/>
                </a:solidFill>
                <a:effectLst/>
                <a:latin typeface="+mn-lt"/>
                <a:ea typeface="+mn-ea"/>
                <a:cs typeface="+mn-cs"/>
              </a:rPr>
              <a:t> report. </a:t>
            </a:r>
          </a:p>
          <a:p>
            <a:endParaRPr lang="en-GB" dirty="0"/>
          </a:p>
        </p:txBody>
      </p:sp>
      <p:sp>
        <p:nvSpPr>
          <p:cNvPr id="4" name="Slide Number Placeholder 3"/>
          <p:cNvSpPr>
            <a:spLocks noGrp="1"/>
          </p:cNvSpPr>
          <p:nvPr>
            <p:ph type="sldNum" sz="quarter" idx="5"/>
          </p:nvPr>
        </p:nvSpPr>
        <p:spPr/>
        <p:txBody>
          <a:bodyPr/>
          <a:lstStyle/>
          <a:p>
            <a:fld id="{5467B214-8946-0B4D-B887-7F8B37BED052}" type="slidenum">
              <a:rPr lang="en-GB" smtClean="0"/>
              <a:t>2</a:t>
            </a:fld>
            <a:endParaRPr lang="en-GB"/>
          </a:p>
        </p:txBody>
      </p:sp>
    </p:spTree>
    <p:extLst>
      <p:ext uri="{BB962C8B-B14F-4D97-AF65-F5344CB8AC3E}">
        <p14:creationId xmlns:p14="http://schemas.microsoft.com/office/powerpoint/2010/main" val="871429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Figure 1: Adult height, weight and ranges of body mass index (BMI) </a:t>
            </a:r>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Body mass index (BMI) is a simple index of weight-for-height used to classify underweight, healthy weight and overweight in adults. BMI is defined as weight in kilograms divided by the square of height in metres (kg/m2). The category thresholds for BMI as proposed by the World Health Organization (WHO) are shown. </a:t>
            </a:r>
          </a:p>
          <a:p>
            <a:endParaRPr lang="en-GB" dirty="0"/>
          </a:p>
        </p:txBody>
      </p:sp>
      <p:sp>
        <p:nvSpPr>
          <p:cNvPr id="4" name="Slide Number Placeholder 3"/>
          <p:cNvSpPr>
            <a:spLocks noGrp="1"/>
          </p:cNvSpPr>
          <p:nvPr>
            <p:ph type="sldNum" sz="quarter" idx="5"/>
          </p:nvPr>
        </p:nvSpPr>
        <p:spPr/>
        <p:txBody>
          <a:bodyPr/>
          <a:lstStyle/>
          <a:p>
            <a:fld id="{5467B214-8946-0B4D-B887-7F8B37BED052}" type="slidenum">
              <a:rPr lang="en-GB" smtClean="0"/>
              <a:t>3</a:t>
            </a:fld>
            <a:endParaRPr lang="en-GB"/>
          </a:p>
        </p:txBody>
      </p:sp>
    </p:spTree>
    <p:extLst>
      <p:ext uri="{BB962C8B-B14F-4D97-AF65-F5344CB8AC3E}">
        <p14:creationId xmlns:p14="http://schemas.microsoft.com/office/powerpoint/2010/main" val="39904010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Figure 2: Estimated age-standardised prevalence of overweight and obesity in adults (aged 20+) across representative countries of low, middle and high-income between 1975 and 2016 </a:t>
            </a:r>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Overweight and obesity is categorised as a BMI equal to or greater than 25 kg/m². Countries are categorised as low and low-middle, upper-middle and high income by the World Bank. Income is measured using gross national income per capita. The countries have been chosen on the basis of largest population size for each index of income for four global regions: Europe and Central Asia (green), Africa and the Middle East (yellow), East and South Asia and the Pacific (blue) and the Americas (red); for reference, the country with the highest prevalence of obesity for each income category has been included (purple). Global prevalence is also plotted (light grey). </a:t>
            </a:r>
          </a:p>
          <a:p>
            <a:endParaRPr lang="en-GB" sz="1200" i="1"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Data obtained with permission from NCD Risk Factor Collaboration (NCD-</a:t>
            </a:r>
            <a:r>
              <a:rPr lang="en-GB" sz="1200" i="1" kern="1200" dirty="0" err="1">
                <a:solidFill>
                  <a:schemeClr val="tx1"/>
                </a:solidFill>
                <a:effectLst/>
                <a:latin typeface="+mn-lt"/>
                <a:ea typeface="+mn-ea"/>
                <a:cs typeface="+mn-cs"/>
              </a:rPr>
              <a:t>RisC</a:t>
            </a:r>
            <a:r>
              <a:rPr lang="en-GB" sz="1200" i="1" kern="1200" dirty="0">
                <a:solidFill>
                  <a:schemeClr val="tx1"/>
                </a:solidFill>
                <a:effectLst/>
                <a:latin typeface="+mn-lt"/>
                <a:ea typeface="+mn-ea"/>
                <a:cs typeface="+mn-cs"/>
              </a:rPr>
              <a:t>), see </a:t>
            </a:r>
            <a:r>
              <a:rPr lang="en-GB" sz="1200" i="1" kern="1200" dirty="0" err="1">
                <a:solidFill>
                  <a:schemeClr val="tx1"/>
                </a:solidFill>
                <a:effectLst/>
                <a:latin typeface="+mn-lt"/>
                <a:ea typeface="+mn-ea"/>
                <a:cs typeface="+mn-cs"/>
              </a:rPr>
              <a:t>www.ncdrisc.org</a:t>
            </a:r>
            <a:r>
              <a:rPr lang="en-GB" sz="1200" i="1" kern="1200" dirty="0">
                <a:solidFill>
                  <a:schemeClr val="tx1"/>
                </a:solidFill>
                <a:effectLst/>
                <a:latin typeface="+mn-lt"/>
                <a:ea typeface="+mn-ea"/>
                <a:cs typeface="+mn-cs"/>
              </a:rPr>
              <a:t>. </a:t>
            </a:r>
          </a:p>
          <a:p>
            <a:endParaRPr lang="en-GB" sz="1200" i="1"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NCD Risk Factor Collaboration. Worldwide trends in body-mass index, underweight, overweight and obesity from 1975 to 2016: a pooled analysis of 2416 population-based measurement studies in 128.9 million children, adolescents and adults. </a:t>
            </a:r>
            <a:r>
              <a:rPr lang="en-GB" sz="1200" i="1" kern="1200" dirty="0">
                <a:solidFill>
                  <a:schemeClr val="tx1"/>
                </a:solidFill>
                <a:effectLst/>
                <a:latin typeface="+mn-lt"/>
                <a:ea typeface="+mn-ea"/>
                <a:cs typeface="+mn-cs"/>
              </a:rPr>
              <a:t>Lancet </a:t>
            </a:r>
            <a:r>
              <a:rPr lang="en-GB" sz="1200" kern="1200" dirty="0">
                <a:solidFill>
                  <a:schemeClr val="tx1"/>
                </a:solidFill>
                <a:effectLst/>
                <a:latin typeface="+mn-lt"/>
                <a:ea typeface="+mn-ea"/>
                <a:cs typeface="+mn-cs"/>
              </a:rPr>
              <a:t>2017; 390: 2627–42. </a:t>
            </a:r>
          </a:p>
          <a:p>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5467B214-8946-0B4D-B887-7F8B37BED052}" type="slidenum">
              <a:rPr lang="en-GB" smtClean="0"/>
              <a:t>4</a:t>
            </a:fld>
            <a:endParaRPr lang="en-GB"/>
          </a:p>
        </p:txBody>
      </p:sp>
    </p:spTree>
    <p:extLst>
      <p:ext uri="{BB962C8B-B14F-4D97-AF65-F5344CB8AC3E}">
        <p14:creationId xmlns:p14="http://schemas.microsoft.com/office/powerpoint/2010/main" val="38977012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Figure 3*: Appetite signals, energy balance and body composition </a:t>
            </a:r>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Abbreviations used: CCK = cholecystokinin; PYY = peptide tyrosine tyrosine; GLP-1 = glucagon-like peptide 1; RMR = resting metabolic rate.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maintenance of energy balance (when energy intake equals energy expenditure) is the result of a complex interplay between neurophysiological and gastrointestinal systems influencing the regulation of food intake. Appetite responds to a variety of factors, including the level of physical activity (the major modifiable determinant of energy expenditure), which promotes increased food intake, and </a:t>
            </a:r>
            <a:r>
              <a:rPr lang="en-GB" sz="1200" i="1" kern="1200" dirty="0">
                <a:solidFill>
                  <a:schemeClr val="tx1"/>
                </a:solidFill>
                <a:effectLst/>
                <a:latin typeface="+mn-lt"/>
                <a:ea typeface="+mn-ea"/>
                <a:cs typeface="+mn-cs"/>
              </a:rPr>
              <a:t>endogenous </a:t>
            </a:r>
            <a:r>
              <a:rPr lang="en-GB" sz="1200" kern="1200" dirty="0">
                <a:solidFill>
                  <a:schemeClr val="tx1"/>
                </a:solidFill>
                <a:effectLst/>
                <a:latin typeface="+mn-lt"/>
                <a:ea typeface="+mn-ea"/>
                <a:cs typeface="+mn-cs"/>
              </a:rPr>
              <a:t>signals that respond to the amount and characteristics of food and drink consumed. The gastrointestinal tract responds to the composition of the food and drink by secreting </a:t>
            </a:r>
            <a:r>
              <a:rPr lang="en-GB" sz="1200" i="1" kern="1200" dirty="0">
                <a:solidFill>
                  <a:schemeClr val="tx1"/>
                </a:solidFill>
                <a:effectLst/>
                <a:latin typeface="+mn-lt"/>
                <a:ea typeface="+mn-ea"/>
                <a:cs typeface="+mn-cs"/>
              </a:rPr>
              <a:t>hormones </a:t>
            </a:r>
            <a:r>
              <a:rPr lang="en-GB" sz="1200" kern="1200" dirty="0">
                <a:solidFill>
                  <a:schemeClr val="tx1"/>
                </a:solidFill>
                <a:effectLst/>
                <a:latin typeface="+mn-lt"/>
                <a:ea typeface="+mn-ea"/>
                <a:cs typeface="+mn-cs"/>
              </a:rPr>
              <a:t>that stimulate or inhibit the central appetite system in the brain. Hormone secretion by the gastrointestinal tract is also influenced by physical activity, which leads to an increase in appetite in proportion to the increased energy expenditure. Signals that promote hunger (in the face of reduced intake or increased expenditure) are more powerful than those that suppress intake (in the face of reduced energy expenditure or excess energy intake). Consequently, at low levels of energy expenditure, effective appetite regulation is compromised, and the likelihood of excess energy intake (positive energy balance) is increased when exposed to factors that tend to promote overconsumption, such as higher energy density. Learning, memory and food hedonics, strongly modulated by the external environment and early experiences, directly influence the central appetite system and can stimulate or inhibit the desire to eat. Body composition, the proportion of fat to fat free mass, influences total energy expenditure (by modifying resting energy expenditure) and energy intake (by modifying the demand for energy and the drive to eat). </a:t>
            </a:r>
          </a:p>
          <a:p>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*Schematic diagram has been adapted from Figure 2 in Blundell et al. (2012) [65] and Figure 1 in MacLean et al. (2017) [66], with permission.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Blundell JE, Caudwell P, Gibbons C, </a:t>
            </a:r>
            <a:r>
              <a:rPr lang="en-GB" sz="1200" i="1" kern="1200" dirty="0">
                <a:solidFill>
                  <a:schemeClr val="tx1"/>
                </a:solidFill>
                <a:effectLst/>
                <a:latin typeface="+mn-lt"/>
                <a:ea typeface="+mn-ea"/>
                <a:cs typeface="+mn-cs"/>
              </a:rPr>
              <a:t>et al. </a:t>
            </a:r>
            <a:r>
              <a:rPr lang="en-GB" sz="1200" kern="1200" dirty="0">
                <a:solidFill>
                  <a:schemeClr val="tx1"/>
                </a:solidFill>
                <a:effectLst/>
                <a:latin typeface="+mn-lt"/>
                <a:ea typeface="+mn-ea"/>
                <a:cs typeface="+mn-cs"/>
              </a:rPr>
              <a:t>Role of resting metabolic rate and energy expenditure in hunger and appetite control: a new formulation. </a:t>
            </a:r>
            <a:r>
              <a:rPr lang="en-GB" sz="1200" i="1" kern="1200" dirty="0">
                <a:solidFill>
                  <a:schemeClr val="tx1"/>
                </a:solidFill>
                <a:effectLst/>
                <a:latin typeface="+mn-lt"/>
                <a:ea typeface="+mn-ea"/>
                <a:cs typeface="+mn-cs"/>
              </a:rPr>
              <a:t>Dis Model Mech. </a:t>
            </a:r>
            <a:r>
              <a:rPr lang="en-GB" sz="1200" kern="1200" dirty="0">
                <a:solidFill>
                  <a:schemeClr val="tx1"/>
                </a:solidFill>
                <a:effectLst/>
                <a:latin typeface="+mn-lt"/>
                <a:ea typeface="+mn-ea"/>
                <a:cs typeface="+mn-cs"/>
              </a:rPr>
              <a:t>2012; 5: 608–13.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MacLean PS, Blundell JE, Mennella JA, </a:t>
            </a:r>
            <a:r>
              <a:rPr lang="en-GB" sz="1200" i="1" kern="1200" dirty="0">
                <a:solidFill>
                  <a:schemeClr val="tx1"/>
                </a:solidFill>
                <a:effectLst/>
                <a:latin typeface="+mn-lt"/>
                <a:ea typeface="+mn-ea"/>
                <a:cs typeface="+mn-cs"/>
              </a:rPr>
              <a:t>et al. </a:t>
            </a:r>
            <a:r>
              <a:rPr lang="en-GB" sz="1200" kern="1200" dirty="0">
                <a:solidFill>
                  <a:schemeClr val="tx1"/>
                </a:solidFill>
                <a:effectLst/>
                <a:latin typeface="+mn-lt"/>
                <a:ea typeface="+mn-ea"/>
                <a:cs typeface="+mn-cs"/>
              </a:rPr>
              <a:t>Biological control of appetite: a daunting complexity. </a:t>
            </a:r>
            <a:r>
              <a:rPr lang="en-GB" sz="1200" i="1" kern="1200" dirty="0">
                <a:solidFill>
                  <a:schemeClr val="tx1"/>
                </a:solidFill>
                <a:effectLst/>
                <a:latin typeface="+mn-lt"/>
                <a:ea typeface="+mn-ea"/>
                <a:cs typeface="+mn-cs"/>
              </a:rPr>
              <a:t>Obesity (Silver Spring) </a:t>
            </a:r>
            <a:r>
              <a:rPr lang="en-GB" sz="1200" kern="1200" dirty="0">
                <a:solidFill>
                  <a:schemeClr val="tx1"/>
                </a:solidFill>
                <a:effectLst/>
                <a:latin typeface="+mn-lt"/>
                <a:ea typeface="+mn-ea"/>
                <a:cs typeface="+mn-cs"/>
              </a:rPr>
              <a:t>2017; 25 </a:t>
            </a:r>
            <a:r>
              <a:rPr lang="en-GB" sz="1200" kern="1200" dirty="0" err="1">
                <a:solidFill>
                  <a:schemeClr val="tx1"/>
                </a:solidFill>
                <a:effectLst/>
                <a:latin typeface="+mn-lt"/>
                <a:ea typeface="+mn-ea"/>
                <a:cs typeface="+mn-cs"/>
              </a:rPr>
              <a:t>Suppl</a:t>
            </a:r>
            <a:r>
              <a:rPr lang="en-GB" sz="1200" kern="1200" dirty="0">
                <a:solidFill>
                  <a:schemeClr val="tx1"/>
                </a:solidFill>
                <a:effectLst/>
                <a:latin typeface="+mn-lt"/>
                <a:ea typeface="+mn-ea"/>
                <a:cs typeface="+mn-cs"/>
              </a:rPr>
              <a:t> 1: S8–s16. </a:t>
            </a:r>
          </a:p>
          <a:p>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5467B214-8946-0B4D-B887-7F8B37BED052}" type="slidenum">
              <a:rPr lang="en-GB" smtClean="0"/>
              <a:t>5</a:t>
            </a:fld>
            <a:endParaRPr lang="en-GB"/>
          </a:p>
        </p:txBody>
      </p:sp>
    </p:spTree>
    <p:extLst>
      <p:ext uri="{BB962C8B-B14F-4D97-AF65-F5344CB8AC3E}">
        <p14:creationId xmlns:p14="http://schemas.microsoft.com/office/powerpoint/2010/main" val="4166663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Figure 3*: Appetite signals, energy balance and body composition </a:t>
            </a:r>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Abbreviations used: CCK = cholecystokinin; PYY = peptide tyrosine tyrosine; GLP-1 = glucagon-like peptide 1; RMR = resting metabolic rate.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maintenance of energy balance (when energy intake equals energy expenditure) is the result of a complex interplay between neurophysiological and gastrointestinal systems influencing the regulation of food intake. Appetite responds to a variety of factors, including the level of physical activity (the major modifiable determinant of energy expenditure), which promotes increased food intake, and </a:t>
            </a:r>
            <a:r>
              <a:rPr lang="en-GB" sz="1200" i="1" kern="1200" dirty="0">
                <a:solidFill>
                  <a:schemeClr val="tx1"/>
                </a:solidFill>
                <a:effectLst/>
                <a:latin typeface="+mn-lt"/>
                <a:ea typeface="+mn-ea"/>
                <a:cs typeface="+mn-cs"/>
              </a:rPr>
              <a:t>endogenous </a:t>
            </a:r>
            <a:r>
              <a:rPr lang="en-GB" sz="1200" kern="1200" dirty="0">
                <a:solidFill>
                  <a:schemeClr val="tx1"/>
                </a:solidFill>
                <a:effectLst/>
                <a:latin typeface="+mn-lt"/>
                <a:ea typeface="+mn-ea"/>
                <a:cs typeface="+mn-cs"/>
              </a:rPr>
              <a:t>signals that respond to the amount and characteristics of food and drink consumed. The gastrointestinal tract responds to the composition of the food and drink by secreting </a:t>
            </a:r>
            <a:r>
              <a:rPr lang="en-GB" sz="1200" i="1" kern="1200" dirty="0">
                <a:solidFill>
                  <a:schemeClr val="tx1"/>
                </a:solidFill>
                <a:effectLst/>
                <a:latin typeface="+mn-lt"/>
                <a:ea typeface="+mn-ea"/>
                <a:cs typeface="+mn-cs"/>
              </a:rPr>
              <a:t>hormones </a:t>
            </a:r>
            <a:r>
              <a:rPr lang="en-GB" sz="1200" kern="1200" dirty="0">
                <a:solidFill>
                  <a:schemeClr val="tx1"/>
                </a:solidFill>
                <a:effectLst/>
                <a:latin typeface="+mn-lt"/>
                <a:ea typeface="+mn-ea"/>
                <a:cs typeface="+mn-cs"/>
              </a:rPr>
              <a:t>that stimulate or inhibit the central appetite system in the brain. Hormone secretion by the gastrointestinal tract is also influenced by physical activity, which leads to an increase in appetite in proportion to the increased energy expenditure. Signals that promote hunger (in the face of reduced intake or increased expenditure) are more powerful than those that suppress intake (in the face of reduced energy expenditure or excess energy intake). Consequently, at low levels of energy expenditure, effective appetite regulation is compromised, and the likelihood of excess energy intake (positive energy balance) is increased when exposed to factors that tend to promote overconsumption, such as higher energy density. Learning, memory and food hedonics, strongly modulated by the external environment and early experiences, directly influence the central appetite system and can stimulate or inhibit the desire to eat. Body composition, the proportion of fat to fat free mass, influences total energy expenditure (by modifying resting energy expenditure) and energy intake (by modifying the demand for energy and the drive to eat). </a:t>
            </a:r>
          </a:p>
          <a:p>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*Schematic diagram has been adapted from Figure 2 in Blundell et al. (2012) [65] and Figure 1 in MacLean et al. (2017) [66], with permission.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Blundell JE, Caudwell P, Gibbons C, </a:t>
            </a:r>
            <a:r>
              <a:rPr lang="en-GB" sz="1200" i="1" kern="1200" dirty="0">
                <a:solidFill>
                  <a:schemeClr val="tx1"/>
                </a:solidFill>
                <a:effectLst/>
                <a:latin typeface="+mn-lt"/>
                <a:ea typeface="+mn-ea"/>
                <a:cs typeface="+mn-cs"/>
              </a:rPr>
              <a:t>et al. </a:t>
            </a:r>
            <a:r>
              <a:rPr lang="en-GB" sz="1200" kern="1200" dirty="0">
                <a:solidFill>
                  <a:schemeClr val="tx1"/>
                </a:solidFill>
                <a:effectLst/>
                <a:latin typeface="+mn-lt"/>
                <a:ea typeface="+mn-ea"/>
                <a:cs typeface="+mn-cs"/>
              </a:rPr>
              <a:t>Role of resting metabolic rate and energy expenditure in hunger and appetite control: a new formulation. </a:t>
            </a:r>
            <a:r>
              <a:rPr lang="en-GB" sz="1200" i="1" kern="1200" dirty="0">
                <a:solidFill>
                  <a:schemeClr val="tx1"/>
                </a:solidFill>
                <a:effectLst/>
                <a:latin typeface="+mn-lt"/>
                <a:ea typeface="+mn-ea"/>
                <a:cs typeface="+mn-cs"/>
              </a:rPr>
              <a:t>Dis Model Mech. </a:t>
            </a:r>
            <a:r>
              <a:rPr lang="en-GB" sz="1200" kern="1200" dirty="0">
                <a:solidFill>
                  <a:schemeClr val="tx1"/>
                </a:solidFill>
                <a:effectLst/>
                <a:latin typeface="+mn-lt"/>
                <a:ea typeface="+mn-ea"/>
                <a:cs typeface="+mn-cs"/>
              </a:rPr>
              <a:t>2012; 5: 608–13.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MacLean PS, Blundell JE, Mennella JA, </a:t>
            </a:r>
            <a:r>
              <a:rPr lang="en-GB" sz="1200" i="1" kern="1200" dirty="0">
                <a:solidFill>
                  <a:schemeClr val="tx1"/>
                </a:solidFill>
                <a:effectLst/>
                <a:latin typeface="+mn-lt"/>
                <a:ea typeface="+mn-ea"/>
                <a:cs typeface="+mn-cs"/>
              </a:rPr>
              <a:t>et al. </a:t>
            </a:r>
            <a:r>
              <a:rPr lang="en-GB" sz="1200" kern="1200" dirty="0">
                <a:solidFill>
                  <a:schemeClr val="tx1"/>
                </a:solidFill>
                <a:effectLst/>
                <a:latin typeface="+mn-lt"/>
                <a:ea typeface="+mn-ea"/>
                <a:cs typeface="+mn-cs"/>
              </a:rPr>
              <a:t>Biological control of appetite: a daunting complexity. </a:t>
            </a:r>
            <a:r>
              <a:rPr lang="en-GB" sz="1200" i="1" kern="1200" dirty="0">
                <a:solidFill>
                  <a:schemeClr val="tx1"/>
                </a:solidFill>
                <a:effectLst/>
                <a:latin typeface="+mn-lt"/>
                <a:ea typeface="+mn-ea"/>
                <a:cs typeface="+mn-cs"/>
              </a:rPr>
              <a:t>Obesity (Silver Spring) </a:t>
            </a:r>
            <a:r>
              <a:rPr lang="en-GB" sz="1200" kern="1200" dirty="0">
                <a:solidFill>
                  <a:schemeClr val="tx1"/>
                </a:solidFill>
                <a:effectLst/>
                <a:latin typeface="+mn-lt"/>
                <a:ea typeface="+mn-ea"/>
                <a:cs typeface="+mn-cs"/>
              </a:rPr>
              <a:t>2017; 25 </a:t>
            </a:r>
            <a:r>
              <a:rPr lang="en-GB" sz="1200" kern="1200" dirty="0" err="1">
                <a:solidFill>
                  <a:schemeClr val="tx1"/>
                </a:solidFill>
                <a:effectLst/>
                <a:latin typeface="+mn-lt"/>
                <a:ea typeface="+mn-ea"/>
                <a:cs typeface="+mn-cs"/>
              </a:rPr>
              <a:t>Suppl</a:t>
            </a:r>
            <a:r>
              <a:rPr lang="en-GB" sz="1200" kern="1200" dirty="0">
                <a:solidFill>
                  <a:schemeClr val="tx1"/>
                </a:solidFill>
                <a:effectLst/>
                <a:latin typeface="+mn-lt"/>
                <a:ea typeface="+mn-ea"/>
                <a:cs typeface="+mn-cs"/>
              </a:rPr>
              <a:t> 1: S8–s16. </a:t>
            </a:r>
          </a:p>
          <a:p>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5467B214-8946-0B4D-B887-7F8B37BED052}" type="slidenum">
              <a:rPr lang="en-GB" smtClean="0"/>
              <a:t>6</a:t>
            </a:fld>
            <a:endParaRPr lang="en-GB"/>
          </a:p>
        </p:txBody>
      </p:sp>
    </p:spTree>
    <p:extLst>
      <p:ext uri="{BB962C8B-B14F-4D97-AF65-F5344CB8AC3E}">
        <p14:creationId xmlns:p14="http://schemas.microsoft.com/office/powerpoint/2010/main" val="15537230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Figure 16: Diet and physical activity factors and their influence on energy balance and body weight </a:t>
            </a:r>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combination of food and drink consumed and activity (or inactivity) undertaken by an individual can promote energy balance and weight maintenance, or positive energy balance and weight gain. This influence on energy balance is mediated by a collection of physiological mechanisms acting directly or indirectly on appetite regulation. The mechanisms often act synergistically (see </a:t>
            </a:r>
            <a:r>
              <a:rPr lang="en-GB" sz="1200" b="1" kern="1200" dirty="0">
                <a:solidFill>
                  <a:schemeClr val="tx1"/>
                </a:solidFill>
                <a:effectLst/>
                <a:latin typeface="+mn-lt"/>
                <a:ea typeface="+mn-ea"/>
                <a:cs typeface="+mn-cs"/>
              </a:rPr>
              <a:t>Table 31 </a:t>
            </a:r>
            <a:r>
              <a:rPr lang="en-GB" sz="1200" kern="1200" dirty="0">
                <a:solidFill>
                  <a:schemeClr val="tx1"/>
                </a:solidFill>
                <a:effectLst/>
                <a:latin typeface="+mn-lt"/>
                <a:ea typeface="+mn-ea"/>
                <a:cs typeface="+mn-cs"/>
              </a:rPr>
              <a:t>and </a:t>
            </a:r>
            <a:r>
              <a:rPr lang="en-GB" sz="1200" b="1" kern="1200" dirty="0">
                <a:solidFill>
                  <a:schemeClr val="tx1"/>
                </a:solidFill>
                <a:effectLst/>
                <a:latin typeface="+mn-lt"/>
                <a:ea typeface="+mn-ea"/>
                <a:cs typeface="+mn-cs"/>
              </a:rPr>
              <a:t>Appendix 2</a:t>
            </a:r>
            <a:r>
              <a:rPr lang="en-GB" sz="1200" kern="1200" dirty="0">
                <a:solidFill>
                  <a:schemeClr val="tx1"/>
                </a:solidFill>
                <a:effectLst/>
                <a:latin typeface="+mn-lt"/>
                <a:ea typeface="+mn-ea"/>
                <a:cs typeface="+mn-cs"/>
              </a:rPr>
              <a:t>). Furthermore, the outcome of body composition (weight maintenance or weight gain) operates a positive feedback loop within the energy balance system, further promoting weight maintenance or weight gain (see also </a:t>
            </a:r>
            <a:r>
              <a:rPr lang="en-GB" sz="1200" b="1" kern="1200" dirty="0">
                <a:solidFill>
                  <a:schemeClr val="tx1"/>
                </a:solidFill>
                <a:effectLst/>
                <a:latin typeface="+mn-lt"/>
                <a:ea typeface="+mn-ea"/>
                <a:cs typeface="+mn-cs"/>
              </a:rPr>
              <a:t>Section 3 </a:t>
            </a:r>
            <a:r>
              <a:rPr lang="en-GB" sz="1200" kern="1200" dirty="0">
                <a:solidFill>
                  <a:schemeClr val="tx1"/>
                </a:solidFill>
                <a:effectLst/>
                <a:latin typeface="+mn-lt"/>
                <a:ea typeface="+mn-ea"/>
                <a:cs typeface="+mn-cs"/>
              </a:rPr>
              <a:t>and </a:t>
            </a:r>
            <a:r>
              <a:rPr lang="en-GB" sz="1200" b="1" kern="1200" dirty="0">
                <a:solidFill>
                  <a:schemeClr val="tx1"/>
                </a:solidFill>
                <a:effectLst/>
                <a:latin typeface="+mn-lt"/>
                <a:ea typeface="+mn-ea"/>
                <a:cs typeface="+mn-cs"/>
              </a:rPr>
              <a:t>Figure 3</a:t>
            </a:r>
            <a:r>
              <a:rPr lang="en-GB" sz="1200" kern="1200" dirty="0">
                <a:solidFill>
                  <a:schemeClr val="tx1"/>
                </a:solidFill>
                <a:effectLst/>
                <a:latin typeface="+mn-lt"/>
                <a:ea typeface="+mn-ea"/>
                <a:cs typeface="+mn-cs"/>
              </a:rPr>
              <a:t>). The impact of a given combination of foods, drinks and activity via the physiological mechanisms is influenced by host variability, in terms of genetics, </a:t>
            </a:r>
            <a:r>
              <a:rPr lang="en-GB" sz="1200" i="1" kern="1200" dirty="0">
                <a:solidFill>
                  <a:schemeClr val="tx1"/>
                </a:solidFill>
                <a:effectLst/>
                <a:latin typeface="+mn-lt"/>
                <a:ea typeface="+mn-ea"/>
                <a:cs typeface="+mn-cs"/>
              </a:rPr>
              <a:t>epigenetics </a:t>
            </a:r>
            <a:r>
              <a:rPr lang="en-GB" sz="1200" kern="1200" dirty="0">
                <a:solidFill>
                  <a:schemeClr val="tx1"/>
                </a:solidFill>
                <a:effectLst/>
                <a:latin typeface="+mn-lt"/>
                <a:ea typeface="+mn-ea"/>
                <a:cs typeface="+mn-cs"/>
              </a:rPr>
              <a:t>and the gut </a:t>
            </a:r>
            <a:r>
              <a:rPr lang="en-GB" sz="1200" i="1" kern="1200" dirty="0">
                <a:solidFill>
                  <a:schemeClr val="tx1"/>
                </a:solidFill>
                <a:effectLst/>
                <a:latin typeface="+mn-lt"/>
                <a:ea typeface="+mn-ea"/>
                <a:cs typeface="+mn-cs"/>
              </a:rPr>
              <a:t>microbiome</a:t>
            </a:r>
            <a:r>
              <a:rPr lang="en-GB" sz="1200" kern="1200" dirty="0">
                <a:solidFill>
                  <a:schemeClr val="tx1"/>
                </a:solidFill>
                <a:effectLst/>
                <a:latin typeface="+mn-lt"/>
                <a:ea typeface="+mn-ea"/>
                <a:cs typeface="+mn-cs"/>
              </a:rPr>
              <a:t>. The decision to consume particular (combinations of) foods and drinks, or to (not) partake in activity, is influenced by economic, social and environmental factors operating at global, national, regional and local levels. At a personal level these factors are experienced as the availability, affordability, awareness and acceptability of healthy diets and physical activity, relative to unhealthy diets and physical inactivity (see </a:t>
            </a:r>
            <a:r>
              <a:rPr lang="en-GB" sz="1200" b="1" kern="1200" dirty="0">
                <a:solidFill>
                  <a:schemeClr val="tx1"/>
                </a:solidFill>
                <a:effectLst/>
                <a:latin typeface="+mn-lt"/>
                <a:ea typeface="+mn-ea"/>
                <a:cs typeface="+mn-cs"/>
              </a:rPr>
              <a:t>Box 12</a:t>
            </a:r>
            <a:r>
              <a:rPr lang="en-GB"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5"/>
          </p:nvPr>
        </p:nvSpPr>
        <p:spPr/>
        <p:txBody>
          <a:bodyPr/>
          <a:lstStyle/>
          <a:p>
            <a:fld id="{5467B214-8946-0B4D-B887-7F8B37BED052}" type="slidenum">
              <a:rPr lang="en-GB" smtClean="0"/>
              <a:t>7</a:t>
            </a:fld>
            <a:endParaRPr lang="en-GB"/>
          </a:p>
        </p:txBody>
      </p:sp>
    </p:spTree>
    <p:extLst>
      <p:ext uri="{BB962C8B-B14F-4D97-AF65-F5344CB8AC3E}">
        <p14:creationId xmlns:p14="http://schemas.microsoft.com/office/powerpoint/2010/main" val="2864058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Figure 16: Diet and physical activity factors and their influence on energy balance and body weight </a:t>
            </a:r>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combination of food and drink consumed and activity (or inactivity) undertaken by an individual can promote energy balance and weight maintenance, or positive energy balance and weight gain. This influence on energy balance is mediated by a collection of physiological mechanisms acting directly or indirectly on appetite regulation. The mechanisms often act synergistically (see </a:t>
            </a:r>
            <a:r>
              <a:rPr lang="en-GB" sz="1200" b="1" kern="1200" dirty="0">
                <a:solidFill>
                  <a:schemeClr val="tx1"/>
                </a:solidFill>
                <a:effectLst/>
                <a:latin typeface="+mn-lt"/>
                <a:ea typeface="+mn-ea"/>
                <a:cs typeface="+mn-cs"/>
              </a:rPr>
              <a:t>Table 31 </a:t>
            </a:r>
            <a:r>
              <a:rPr lang="en-GB" sz="1200" kern="1200" dirty="0">
                <a:solidFill>
                  <a:schemeClr val="tx1"/>
                </a:solidFill>
                <a:effectLst/>
                <a:latin typeface="+mn-lt"/>
                <a:ea typeface="+mn-ea"/>
                <a:cs typeface="+mn-cs"/>
              </a:rPr>
              <a:t>and </a:t>
            </a:r>
            <a:r>
              <a:rPr lang="en-GB" sz="1200" b="1" kern="1200" dirty="0">
                <a:solidFill>
                  <a:schemeClr val="tx1"/>
                </a:solidFill>
                <a:effectLst/>
                <a:latin typeface="+mn-lt"/>
                <a:ea typeface="+mn-ea"/>
                <a:cs typeface="+mn-cs"/>
              </a:rPr>
              <a:t>Appendix 2</a:t>
            </a:r>
            <a:r>
              <a:rPr lang="en-GB" sz="1200" kern="1200" dirty="0">
                <a:solidFill>
                  <a:schemeClr val="tx1"/>
                </a:solidFill>
                <a:effectLst/>
                <a:latin typeface="+mn-lt"/>
                <a:ea typeface="+mn-ea"/>
                <a:cs typeface="+mn-cs"/>
              </a:rPr>
              <a:t>). Furthermore, the outcome of body composition (weight maintenance or weight gain) operates a positive feedback loop within the energy balance system, further promoting weight maintenance or weight gain (see also </a:t>
            </a:r>
            <a:r>
              <a:rPr lang="en-GB" sz="1200" b="1" kern="1200" dirty="0">
                <a:solidFill>
                  <a:schemeClr val="tx1"/>
                </a:solidFill>
                <a:effectLst/>
                <a:latin typeface="+mn-lt"/>
                <a:ea typeface="+mn-ea"/>
                <a:cs typeface="+mn-cs"/>
              </a:rPr>
              <a:t>Section 3 </a:t>
            </a:r>
            <a:r>
              <a:rPr lang="en-GB" sz="1200" kern="1200" dirty="0">
                <a:solidFill>
                  <a:schemeClr val="tx1"/>
                </a:solidFill>
                <a:effectLst/>
                <a:latin typeface="+mn-lt"/>
                <a:ea typeface="+mn-ea"/>
                <a:cs typeface="+mn-cs"/>
              </a:rPr>
              <a:t>and </a:t>
            </a:r>
            <a:r>
              <a:rPr lang="en-GB" sz="1200" b="1" kern="1200" dirty="0">
                <a:solidFill>
                  <a:schemeClr val="tx1"/>
                </a:solidFill>
                <a:effectLst/>
                <a:latin typeface="+mn-lt"/>
                <a:ea typeface="+mn-ea"/>
                <a:cs typeface="+mn-cs"/>
              </a:rPr>
              <a:t>Figure 3</a:t>
            </a:r>
            <a:r>
              <a:rPr lang="en-GB" sz="1200" kern="1200" dirty="0">
                <a:solidFill>
                  <a:schemeClr val="tx1"/>
                </a:solidFill>
                <a:effectLst/>
                <a:latin typeface="+mn-lt"/>
                <a:ea typeface="+mn-ea"/>
                <a:cs typeface="+mn-cs"/>
              </a:rPr>
              <a:t>). The impact of a given combination of foods, drinks and activity via the physiological mechanisms is influenced by host variability, in terms of genetics, </a:t>
            </a:r>
            <a:r>
              <a:rPr lang="en-GB" sz="1200" i="1" kern="1200" dirty="0">
                <a:solidFill>
                  <a:schemeClr val="tx1"/>
                </a:solidFill>
                <a:effectLst/>
                <a:latin typeface="+mn-lt"/>
                <a:ea typeface="+mn-ea"/>
                <a:cs typeface="+mn-cs"/>
              </a:rPr>
              <a:t>epigenetics </a:t>
            </a:r>
            <a:r>
              <a:rPr lang="en-GB" sz="1200" kern="1200" dirty="0">
                <a:solidFill>
                  <a:schemeClr val="tx1"/>
                </a:solidFill>
                <a:effectLst/>
                <a:latin typeface="+mn-lt"/>
                <a:ea typeface="+mn-ea"/>
                <a:cs typeface="+mn-cs"/>
              </a:rPr>
              <a:t>and the gut </a:t>
            </a:r>
            <a:r>
              <a:rPr lang="en-GB" sz="1200" i="1" kern="1200" dirty="0">
                <a:solidFill>
                  <a:schemeClr val="tx1"/>
                </a:solidFill>
                <a:effectLst/>
                <a:latin typeface="+mn-lt"/>
                <a:ea typeface="+mn-ea"/>
                <a:cs typeface="+mn-cs"/>
              </a:rPr>
              <a:t>microbiome</a:t>
            </a:r>
            <a:r>
              <a:rPr lang="en-GB" sz="1200" kern="1200" dirty="0">
                <a:solidFill>
                  <a:schemeClr val="tx1"/>
                </a:solidFill>
                <a:effectLst/>
                <a:latin typeface="+mn-lt"/>
                <a:ea typeface="+mn-ea"/>
                <a:cs typeface="+mn-cs"/>
              </a:rPr>
              <a:t>. The decision to consume particular (combinations of) foods and drinks, or to (not) partake in activity, is influenced by economic, social and environmental factors operating at global, national, regional and local levels. At a personal level these factors are experienced as the availability, affordability, awareness and acceptability of healthy diets and physical activity, relative to unhealthy diets and physical inactivity (see </a:t>
            </a:r>
            <a:r>
              <a:rPr lang="en-GB" sz="1200" b="1" kern="1200" dirty="0">
                <a:solidFill>
                  <a:schemeClr val="tx1"/>
                </a:solidFill>
                <a:effectLst/>
                <a:latin typeface="+mn-lt"/>
                <a:ea typeface="+mn-ea"/>
                <a:cs typeface="+mn-cs"/>
              </a:rPr>
              <a:t>Box 12</a:t>
            </a:r>
            <a:r>
              <a:rPr lang="en-GB"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5"/>
          </p:nvPr>
        </p:nvSpPr>
        <p:spPr/>
        <p:txBody>
          <a:bodyPr/>
          <a:lstStyle/>
          <a:p>
            <a:fld id="{5467B214-8946-0B4D-B887-7F8B37BED052}" type="slidenum">
              <a:rPr lang="en-GB" smtClean="0"/>
              <a:t>8</a:t>
            </a:fld>
            <a:endParaRPr lang="en-GB"/>
          </a:p>
        </p:txBody>
      </p:sp>
    </p:spTree>
    <p:extLst>
      <p:ext uri="{BB962C8B-B14F-4D97-AF65-F5344CB8AC3E}">
        <p14:creationId xmlns:p14="http://schemas.microsoft.com/office/powerpoint/2010/main" val="21037652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Title Slide - International">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screen">
            <a:extLst>
              <a:ext uri="{28A0092B-C50C-407E-A947-70E740481C1C}">
                <a14:useLocalDpi xmlns:a14="http://schemas.microsoft.com/office/drawing/2010/main"/>
              </a:ext>
            </a:extLst>
          </a:blip>
          <a:srcRect l="4706" t="9129" r="5025" b="10297"/>
          <a:stretch/>
        </p:blipFill>
        <p:spPr>
          <a:xfrm>
            <a:off x="6640172" y="297765"/>
            <a:ext cx="1909750" cy="937450"/>
          </a:xfrm>
          <a:prstGeom prst="rect">
            <a:avLst/>
          </a:prstGeom>
        </p:spPr>
      </p:pic>
      <p:pic>
        <p:nvPicPr>
          <p:cNvPr id="8" name="Picture 7"/>
          <p:cNvPicPr>
            <a:picLocks noChangeAspect="1"/>
          </p:cNvPicPr>
          <p:nvPr userDrawn="1"/>
        </p:nvPicPr>
        <p:blipFill rotWithShape="1">
          <a:blip r:embed="rId3" cstate="screen">
            <a:extLst>
              <a:ext uri="{28A0092B-C50C-407E-A947-70E740481C1C}">
                <a14:useLocalDpi xmlns:a14="http://schemas.microsoft.com/office/drawing/2010/main"/>
              </a:ext>
            </a:extLst>
          </a:blip>
          <a:srcRect l="-3453"/>
          <a:stretch/>
        </p:blipFill>
        <p:spPr>
          <a:xfrm>
            <a:off x="4938726" y="2415278"/>
            <a:ext cx="4205274" cy="3764408"/>
          </a:xfrm>
          <a:prstGeom prst="rect">
            <a:avLst/>
          </a:prstGeom>
        </p:spPr>
      </p:pic>
      <p:sp>
        <p:nvSpPr>
          <p:cNvPr id="28" name="TextBox 27"/>
          <p:cNvSpPr txBox="1"/>
          <p:nvPr userDrawn="1"/>
        </p:nvSpPr>
        <p:spPr>
          <a:xfrm>
            <a:off x="529455" y="1899584"/>
            <a:ext cx="4811902" cy="1477328"/>
          </a:xfrm>
          <a:prstGeom prst="rect">
            <a:avLst/>
          </a:prstGeom>
          <a:noFill/>
        </p:spPr>
        <p:txBody>
          <a:bodyPr wrap="square" lIns="0" rtlCol="0" anchor="ctr">
            <a:spAutoFit/>
          </a:bodyPr>
          <a:lstStyle/>
          <a:p>
            <a:pPr>
              <a:lnSpc>
                <a:spcPts val="3600"/>
              </a:lnSpc>
            </a:pPr>
            <a:r>
              <a:rPr lang="en-GB" sz="3200" b="1" dirty="0">
                <a:solidFill>
                  <a:schemeClr val="tx2"/>
                </a:solidFill>
              </a:rPr>
              <a:t>Diet, Nutrition, Physical Activity and Cancer: </a:t>
            </a:r>
            <a:br>
              <a:rPr lang="en-GB" sz="3200" b="1" dirty="0">
                <a:solidFill>
                  <a:schemeClr val="tx2"/>
                </a:solidFill>
              </a:rPr>
            </a:br>
            <a:r>
              <a:rPr lang="en-GB" sz="3200" b="1" dirty="0">
                <a:solidFill>
                  <a:schemeClr val="tx2"/>
                </a:solidFill>
              </a:rPr>
              <a:t>a Global Perspective</a:t>
            </a:r>
          </a:p>
        </p:txBody>
      </p:sp>
      <p:cxnSp>
        <p:nvCxnSpPr>
          <p:cNvPr id="30" name="Straight Connector 29"/>
          <p:cNvCxnSpPr>
            <a:cxnSpLocks/>
          </p:cNvCxnSpPr>
          <p:nvPr userDrawn="1"/>
        </p:nvCxnSpPr>
        <p:spPr>
          <a:xfrm>
            <a:off x="1378039" y="6179685"/>
            <a:ext cx="7765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FDB9B09-79AB-1D45-BB7D-36E70855412D}"/>
              </a:ext>
            </a:extLst>
          </p:cNvPr>
          <p:cNvSpPr txBox="1"/>
          <p:nvPr userDrawn="1"/>
        </p:nvSpPr>
        <p:spPr>
          <a:xfrm>
            <a:off x="5990342" y="6363533"/>
            <a:ext cx="2559580" cy="307777"/>
          </a:xfrm>
          <a:prstGeom prst="rect">
            <a:avLst/>
          </a:prstGeom>
          <a:noFill/>
        </p:spPr>
        <p:txBody>
          <a:bodyPr wrap="square" rIns="0" rtlCol="0">
            <a:spAutoFit/>
          </a:bodyPr>
          <a:lstStyle/>
          <a:p>
            <a:pPr algn="r"/>
            <a:r>
              <a:rPr lang="en-GB" sz="1400" b="1" dirty="0" err="1">
                <a:solidFill>
                  <a:schemeClr val="accent1"/>
                </a:solidFill>
              </a:rPr>
              <a:t>dietandcancerreport.org</a:t>
            </a:r>
            <a:endParaRPr lang="en-GB" sz="1400" b="1" dirty="0">
              <a:solidFill>
                <a:schemeClr val="accent1"/>
              </a:solidFill>
            </a:endParaRPr>
          </a:p>
        </p:txBody>
      </p:sp>
      <p:sp>
        <p:nvSpPr>
          <p:cNvPr id="17" name="Text Placeholder 11">
            <a:extLst>
              <a:ext uri="{FF2B5EF4-FFF2-40B4-BE49-F238E27FC236}">
                <a16:creationId xmlns:a16="http://schemas.microsoft.com/office/drawing/2014/main" id="{4DB6BF6B-54A6-3748-9882-3C7B2863A22C}"/>
              </a:ext>
            </a:extLst>
          </p:cNvPr>
          <p:cNvSpPr>
            <a:spLocks noGrp="1"/>
          </p:cNvSpPr>
          <p:nvPr>
            <p:ph type="body" sz="quarter" idx="11" hasCustomPrompt="1"/>
          </p:nvPr>
        </p:nvSpPr>
        <p:spPr>
          <a:xfrm>
            <a:off x="529455" y="3630113"/>
            <a:ext cx="4503865" cy="698301"/>
          </a:xfrm>
          <a:prstGeom prst="rect">
            <a:avLst/>
          </a:prstGeom>
        </p:spPr>
        <p:txBody>
          <a:bodyPr lIns="0" anchor="ctr" anchorCtr="0">
            <a:normAutofit/>
          </a:bodyPr>
          <a:lstStyle>
            <a:lvl1pPr>
              <a:defRPr sz="2000" b="1">
                <a:solidFill>
                  <a:schemeClr val="accent1"/>
                </a:solidFill>
              </a:defRPr>
            </a:lvl1pPr>
          </a:lstStyle>
          <a:p>
            <a:pPr lvl="0"/>
            <a:r>
              <a:rPr lang="en-US" dirty="0"/>
              <a:t>Click to add text</a:t>
            </a:r>
            <a:r>
              <a:rPr lang="is-IS" dirty="0"/>
              <a:t>…</a:t>
            </a:r>
          </a:p>
        </p:txBody>
      </p:sp>
      <p:sp>
        <p:nvSpPr>
          <p:cNvPr id="19" name="Text Placeholder 13">
            <a:extLst>
              <a:ext uri="{FF2B5EF4-FFF2-40B4-BE49-F238E27FC236}">
                <a16:creationId xmlns:a16="http://schemas.microsoft.com/office/drawing/2014/main" id="{402ED559-2B87-D44E-B9E4-96FE0F6A1954}"/>
              </a:ext>
            </a:extLst>
          </p:cNvPr>
          <p:cNvSpPr>
            <a:spLocks noGrp="1"/>
          </p:cNvSpPr>
          <p:nvPr>
            <p:ph type="body" sz="quarter" idx="12" hasCustomPrompt="1"/>
          </p:nvPr>
        </p:nvSpPr>
        <p:spPr>
          <a:xfrm>
            <a:off x="529455" y="4336130"/>
            <a:ext cx="4503865" cy="485775"/>
          </a:xfrm>
          <a:prstGeom prst="rect">
            <a:avLst/>
          </a:prstGeom>
        </p:spPr>
        <p:txBody>
          <a:bodyPr lIns="0" anchor="ctr" anchorCtr="0">
            <a:normAutofit/>
          </a:bodyPr>
          <a:lstStyle>
            <a:lvl1pPr>
              <a:defRPr sz="1350" b="0">
                <a:solidFill>
                  <a:srgbClr val="464646"/>
                </a:solidFill>
              </a:defRPr>
            </a:lvl1pPr>
          </a:lstStyle>
          <a:p>
            <a:pPr lvl="0"/>
            <a:r>
              <a:rPr lang="en-GB" dirty="0"/>
              <a:t>Click to add author/other info</a:t>
            </a:r>
            <a:r>
              <a:rPr lang="is-IS" dirty="0"/>
              <a:t>…</a:t>
            </a:r>
          </a:p>
        </p:txBody>
      </p:sp>
      <p:pic>
        <p:nvPicPr>
          <p:cNvPr id="12" name="Picture 11">
            <a:extLst>
              <a:ext uri="{FF2B5EF4-FFF2-40B4-BE49-F238E27FC236}">
                <a16:creationId xmlns:a16="http://schemas.microsoft.com/office/drawing/2014/main" id="{B5F2A389-5114-F74C-B363-1EA175442F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762" y="5273898"/>
            <a:ext cx="1594027" cy="1594027"/>
          </a:xfrm>
          <a:prstGeom prst="rect">
            <a:avLst/>
          </a:prstGeom>
        </p:spPr>
      </p:pic>
      <p:pic>
        <p:nvPicPr>
          <p:cNvPr id="13" name="Picture 12">
            <a:extLst>
              <a:ext uri="{FF2B5EF4-FFF2-40B4-BE49-F238E27FC236}">
                <a16:creationId xmlns:a16="http://schemas.microsoft.com/office/drawing/2014/main" id="{2EA73379-01F0-684B-AEEB-42972759C85F}"/>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9455" y="297765"/>
            <a:ext cx="2657745" cy="702090"/>
          </a:xfrm>
          <a:prstGeom prst="rect">
            <a:avLst/>
          </a:prstGeom>
        </p:spPr>
      </p:pic>
    </p:spTree>
    <p:extLst>
      <p:ext uri="{BB962C8B-B14F-4D97-AF65-F5344CB8AC3E}">
        <p14:creationId xmlns:p14="http://schemas.microsoft.com/office/powerpoint/2010/main" val="4126259797"/>
      </p:ext>
    </p:extLst>
  </p:cSld>
  <p:clrMapOvr>
    <a:masterClrMapping/>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maller title for large image">
    <p:spTree>
      <p:nvGrpSpPr>
        <p:cNvPr id="1" name=""/>
        <p:cNvGrpSpPr/>
        <p:nvPr/>
      </p:nvGrpSpPr>
      <p:grpSpPr>
        <a:xfrm>
          <a:off x="0" y="0"/>
          <a:ext cx="0" cy="0"/>
          <a:chOff x="0" y="0"/>
          <a:chExt cx="0" cy="0"/>
        </a:xfrm>
      </p:grpSpPr>
      <p:sp>
        <p:nvSpPr>
          <p:cNvPr id="12" name="Picture Placeholder 2"/>
          <p:cNvSpPr>
            <a:spLocks noGrp="1"/>
          </p:cNvSpPr>
          <p:nvPr>
            <p:ph type="pic" sz="quarter" idx="13"/>
          </p:nvPr>
        </p:nvSpPr>
        <p:spPr>
          <a:xfrm>
            <a:off x="529456" y="886229"/>
            <a:ext cx="8020465" cy="4895005"/>
          </a:xfrm>
        </p:spPr>
        <p:txBody>
          <a:bodyPr/>
          <a:lstStyle/>
          <a:p>
            <a:endParaRPr lang="en-GB" dirty="0"/>
          </a:p>
        </p:txBody>
      </p:sp>
      <p:pic>
        <p:nvPicPr>
          <p:cNvPr id="17" name="Picture 16">
            <a:extLst>
              <a:ext uri="{FF2B5EF4-FFF2-40B4-BE49-F238E27FC236}">
                <a16:creationId xmlns:a16="http://schemas.microsoft.com/office/drawing/2014/main" id="{5C7F8EDA-BFFD-C543-9662-15E61D2C4AF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363752" y="6178259"/>
            <a:ext cx="1186170" cy="582263"/>
          </a:xfrm>
          <a:prstGeom prst="rect">
            <a:avLst/>
          </a:prstGeom>
        </p:spPr>
      </p:pic>
      <p:sp>
        <p:nvSpPr>
          <p:cNvPr id="19" name="TextBox 18">
            <a:extLst>
              <a:ext uri="{FF2B5EF4-FFF2-40B4-BE49-F238E27FC236}">
                <a16:creationId xmlns:a16="http://schemas.microsoft.com/office/drawing/2014/main" id="{1E4B3A89-3C23-2744-B957-4FA5FDDF3718}"/>
              </a:ext>
            </a:extLst>
          </p:cNvPr>
          <p:cNvSpPr txBox="1"/>
          <p:nvPr userDrawn="1"/>
        </p:nvSpPr>
        <p:spPr>
          <a:xfrm>
            <a:off x="3292210" y="6469934"/>
            <a:ext cx="2559580" cy="276999"/>
          </a:xfrm>
          <a:prstGeom prst="rect">
            <a:avLst/>
          </a:prstGeom>
          <a:noFill/>
        </p:spPr>
        <p:txBody>
          <a:bodyPr wrap="square" rIns="0" rtlCol="0">
            <a:spAutoFit/>
          </a:bodyPr>
          <a:lstStyle/>
          <a:p>
            <a:pPr algn="ctr"/>
            <a:r>
              <a:rPr lang="en-GB" sz="1200" b="1" dirty="0" err="1">
                <a:solidFill>
                  <a:schemeClr val="accent1"/>
                </a:solidFill>
              </a:rPr>
              <a:t>dietandcancerreport.org</a:t>
            </a:r>
            <a:endParaRPr lang="en-GB" sz="1200" b="1" dirty="0">
              <a:solidFill>
                <a:schemeClr val="accent1"/>
              </a:solidFill>
            </a:endParaRPr>
          </a:p>
        </p:txBody>
      </p:sp>
      <p:cxnSp>
        <p:nvCxnSpPr>
          <p:cNvPr id="20" name="Straight Connector 19">
            <a:extLst>
              <a:ext uri="{FF2B5EF4-FFF2-40B4-BE49-F238E27FC236}">
                <a16:creationId xmlns:a16="http://schemas.microsoft.com/office/drawing/2014/main" id="{3246C600-BF60-8041-BE3E-47B07AF66682}"/>
              </a:ext>
            </a:extLst>
          </p:cNvPr>
          <p:cNvCxnSpPr/>
          <p:nvPr userDrawn="1"/>
        </p:nvCxnSpPr>
        <p:spPr>
          <a:xfrm>
            <a:off x="0" y="6034084"/>
            <a:ext cx="9144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 Placeholder 13">
            <a:extLst>
              <a:ext uri="{FF2B5EF4-FFF2-40B4-BE49-F238E27FC236}">
                <a16:creationId xmlns:a16="http://schemas.microsoft.com/office/drawing/2014/main" id="{C14987A1-6ACA-2241-BFFF-B1CE6AEB0219}"/>
              </a:ext>
            </a:extLst>
          </p:cNvPr>
          <p:cNvSpPr>
            <a:spLocks noGrp="1"/>
          </p:cNvSpPr>
          <p:nvPr>
            <p:ph type="body" sz="quarter" idx="10" hasCustomPrompt="1"/>
          </p:nvPr>
        </p:nvSpPr>
        <p:spPr>
          <a:xfrm>
            <a:off x="401218" y="300676"/>
            <a:ext cx="8347496" cy="575717"/>
          </a:xfrm>
          <a:prstGeom prst="rect">
            <a:avLst/>
          </a:prstGeom>
        </p:spPr>
        <p:txBody>
          <a:bodyPr anchor="ctr" anchorCtr="0">
            <a:normAutofit/>
          </a:bodyPr>
          <a:lstStyle>
            <a:lvl1pPr>
              <a:defRPr sz="2400" b="1" spc="-30" baseline="0">
                <a:solidFill>
                  <a:schemeClr val="tx2"/>
                </a:solidFill>
              </a:defRPr>
            </a:lvl1pPr>
          </a:lstStyle>
          <a:p>
            <a:pPr lvl="0"/>
            <a:r>
              <a:rPr lang="en-US" dirty="0"/>
              <a:t>Click to add smaller heading...</a:t>
            </a:r>
            <a:endParaRPr lang="en-GB" dirty="0"/>
          </a:p>
        </p:txBody>
      </p:sp>
      <p:pic>
        <p:nvPicPr>
          <p:cNvPr id="8" name="Picture 7">
            <a:extLst>
              <a:ext uri="{FF2B5EF4-FFF2-40B4-BE49-F238E27FC236}">
                <a16:creationId xmlns:a16="http://schemas.microsoft.com/office/drawing/2014/main" id="{4AAD6E72-8321-094F-834C-87918155192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29456" y="6230663"/>
            <a:ext cx="1641356" cy="433593"/>
          </a:xfrm>
          <a:prstGeom prst="rect">
            <a:avLst/>
          </a:prstGeom>
        </p:spPr>
      </p:pic>
    </p:spTree>
    <p:extLst>
      <p:ext uri="{BB962C8B-B14F-4D97-AF65-F5344CB8AC3E}">
        <p14:creationId xmlns:p14="http://schemas.microsoft.com/office/powerpoint/2010/main" val="2363109787"/>
      </p:ext>
    </p:extLst>
  </p:cSld>
  <p:clrMapOvr>
    <a:masterClrMapping/>
  </p:clrMapOvr>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ose - For more information/thanks">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999902FD-7D51-8648-BD15-1DFF0A70DA4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453"/>
          <a:stretch/>
        </p:blipFill>
        <p:spPr>
          <a:xfrm>
            <a:off x="4938726" y="2415278"/>
            <a:ext cx="4205274" cy="3764408"/>
          </a:xfrm>
          <a:prstGeom prst="rect">
            <a:avLst/>
          </a:prstGeom>
        </p:spPr>
      </p:pic>
      <p:pic>
        <p:nvPicPr>
          <p:cNvPr id="27" name="Picture 26">
            <a:extLst>
              <a:ext uri="{FF2B5EF4-FFF2-40B4-BE49-F238E27FC236}">
                <a16:creationId xmlns:a16="http://schemas.microsoft.com/office/drawing/2014/main" id="{8F9C187D-0343-2445-8473-E3A2919C82C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9129" r="5025" b="10297"/>
          <a:stretch/>
        </p:blipFill>
        <p:spPr>
          <a:xfrm>
            <a:off x="6640172" y="297765"/>
            <a:ext cx="1909750" cy="937450"/>
          </a:xfrm>
          <a:prstGeom prst="rect">
            <a:avLst/>
          </a:prstGeom>
        </p:spPr>
      </p:pic>
      <p:cxnSp>
        <p:nvCxnSpPr>
          <p:cNvPr id="30" name="Straight Connector 29">
            <a:extLst>
              <a:ext uri="{FF2B5EF4-FFF2-40B4-BE49-F238E27FC236}">
                <a16:creationId xmlns:a16="http://schemas.microsoft.com/office/drawing/2014/main" id="{CD16E519-40B5-494F-8DF7-172F34926A2C}"/>
              </a:ext>
            </a:extLst>
          </p:cNvPr>
          <p:cNvCxnSpPr>
            <a:cxnSpLocks/>
          </p:cNvCxnSpPr>
          <p:nvPr userDrawn="1"/>
        </p:nvCxnSpPr>
        <p:spPr>
          <a:xfrm>
            <a:off x="1378039" y="6179685"/>
            <a:ext cx="7765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DE66460B-3785-9444-824B-3F2CC67EEE0F}"/>
              </a:ext>
            </a:extLst>
          </p:cNvPr>
          <p:cNvSpPr txBox="1"/>
          <p:nvPr userDrawn="1"/>
        </p:nvSpPr>
        <p:spPr>
          <a:xfrm>
            <a:off x="5990342" y="6363533"/>
            <a:ext cx="2559580" cy="307777"/>
          </a:xfrm>
          <a:prstGeom prst="rect">
            <a:avLst/>
          </a:prstGeom>
          <a:noFill/>
        </p:spPr>
        <p:txBody>
          <a:bodyPr wrap="square" rIns="0" rtlCol="0">
            <a:spAutoFit/>
          </a:bodyPr>
          <a:lstStyle/>
          <a:p>
            <a:pPr algn="r"/>
            <a:r>
              <a:rPr lang="en-GB" sz="1400" b="1" dirty="0" err="1">
                <a:solidFill>
                  <a:schemeClr val="accent1"/>
                </a:solidFill>
              </a:rPr>
              <a:t>dietandcancerreport.org</a:t>
            </a:r>
            <a:endParaRPr lang="en-GB" sz="1400" b="1" dirty="0">
              <a:solidFill>
                <a:schemeClr val="accent1"/>
              </a:solidFill>
            </a:endParaRPr>
          </a:p>
        </p:txBody>
      </p:sp>
      <p:sp>
        <p:nvSpPr>
          <p:cNvPr id="35" name="Text Placeholder 11">
            <a:extLst>
              <a:ext uri="{FF2B5EF4-FFF2-40B4-BE49-F238E27FC236}">
                <a16:creationId xmlns:a16="http://schemas.microsoft.com/office/drawing/2014/main" id="{ABE0C183-269B-8544-867C-7C06B4834B26}"/>
              </a:ext>
            </a:extLst>
          </p:cNvPr>
          <p:cNvSpPr>
            <a:spLocks noGrp="1"/>
          </p:cNvSpPr>
          <p:nvPr>
            <p:ph type="body" sz="quarter" idx="11" hasCustomPrompt="1"/>
          </p:nvPr>
        </p:nvSpPr>
        <p:spPr>
          <a:xfrm>
            <a:off x="529455" y="3261345"/>
            <a:ext cx="4503865" cy="1022554"/>
          </a:xfrm>
          <a:prstGeom prst="rect">
            <a:avLst/>
          </a:prstGeom>
        </p:spPr>
        <p:txBody>
          <a:bodyPr lIns="0" anchor="ctr" anchorCtr="0">
            <a:normAutofit/>
          </a:bodyPr>
          <a:lstStyle>
            <a:lvl1pPr>
              <a:defRPr sz="2000" b="1">
                <a:solidFill>
                  <a:schemeClr val="accent1"/>
                </a:solidFill>
              </a:defRPr>
            </a:lvl1pPr>
          </a:lstStyle>
          <a:p>
            <a:pPr lvl="0"/>
            <a:r>
              <a:rPr lang="en-US" dirty="0"/>
              <a:t>Click to add text</a:t>
            </a:r>
            <a:r>
              <a:rPr lang="is-IS" dirty="0"/>
              <a:t>…</a:t>
            </a:r>
          </a:p>
        </p:txBody>
      </p:sp>
      <p:sp>
        <p:nvSpPr>
          <p:cNvPr id="38" name="Text Placeholder 13">
            <a:extLst>
              <a:ext uri="{FF2B5EF4-FFF2-40B4-BE49-F238E27FC236}">
                <a16:creationId xmlns:a16="http://schemas.microsoft.com/office/drawing/2014/main" id="{C2389106-3E28-F445-A6BB-1A52149EA8E8}"/>
              </a:ext>
            </a:extLst>
          </p:cNvPr>
          <p:cNvSpPr>
            <a:spLocks noGrp="1"/>
          </p:cNvSpPr>
          <p:nvPr>
            <p:ph type="body" sz="quarter" idx="10" hasCustomPrompt="1"/>
          </p:nvPr>
        </p:nvSpPr>
        <p:spPr>
          <a:xfrm>
            <a:off x="430954" y="2528119"/>
            <a:ext cx="4743212" cy="575717"/>
          </a:xfrm>
          <a:prstGeom prst="rect">
            <a:avLst/>
          </a:prstGeom>
        </p:spPr>
        <p:txBody>
          <a:bodyPr anchor="ctr" anchorCtr="0">
            <a:normAutofit/>
          </a:bodyPr>
          <a:lstStyle>
            <a:lvl1pPr>
              <a:defRPr sz="3200" b="1" spc="-30" baseline="0">
                <a:solidFill>
                  <a:schemeClr val="tx2"/>
                </a:solidFill>
              </a:defRPr>
            </a:lvl1pPr>
          </a:lstStyle>
          <a:p>
            <a:pPr lvl="0"/>
            <a:r>
              <a:rPr lang="en-US" dirty="0"/>
              <a:t>Thanks/for more info…</a:t>
            </a:r>
            <a:endParaRPr lang="en-GB" dirty="0"/>
          </a:p>
        </p:txBody>
      </p:sp>
      <p:sp>
        <p:nvSpPr>
          <p:cNvPr id="39" name="Content Placeholder 16">
            <a:extLst>
              <a:ext uri="{FF2B5EF4-FFF2-40B4-BE49-F238E27FC236}">
                <a16:creationId xmlns:a16="http://schemas.microsoft.com/office/drawing/2014/main" id="{FF237393-0AB6-9F49-9E49-B8DAF0E6D854}"/>
              </a:ext>
            </a:extLst>
          </p:cNvPr>
          <p:cNvSpPr txBox="1">
            <a:spLocks/>
          </p:cNvSpPr>
          <p:nvPr userDrawn="1"/>
        </p:nvSpPr>
        <p:spPr>
          <a:xfrm>
            <a:off x="450544" y="4357052"/>
            <a:ext cx="4582776" cy="966823"/>
          </a:xfrm>
          <a:prstGeom prst="rect">
            <a:avLst/>
          </a:prstGeom>
        </p:spPr>
        <p:txBody>
          <a:bodyPr vert="horz"/>
          <a:lstStyle>
            <a:lvl1pPr marL="0" indent="0" algn="l" defTabSz="457200" rtl="0" eaLnBrk="1" latinLnBrk="0" hangingPunct="1">
              <a:spcBef>
                <a:spcPct val="20000"/>
              </a:spcBef>
              <a:buFont typeface="Arial"/>
              <a:buNone/>
              <a:defRPr sz="1500" b="0" kern="1200" baseline="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err="1">
                <a:solidFill>
                  <a:srgbClr val="7030A0"/>
                </a:solidFill>
              </a:rPr>
              <a:t>twitter.com</a:t>
            </a:r>
            <a:r>
              <a:rPr lang="en-US" b="1" dirty="0">
                <a:solidFill>
                  <a:srgbClr val="7030A0"/>
                </a:solidFill>
              </a:rPr>
              <a:t>/</a:t>
            </a:r>
            <a:r>
              <a:rPr lang="en-US" b="1" dirty="0" err="1">
                <a:solidFill>
                  <a:srgbClr val="7030A0"/>
                </a:solidFill>
              </a:rPr>
              <a:t>wcrfint</a:t>
            </a:r>
            <a:br>
              <a:rPr lang="en-US" b="1" dirty="0">
                <a:solidFill>
                  <a:srgbClr val="7030A0"/>
                </a:solidFill>
              </a:rPr>
            </a:br>
            <a:r>
              <a:rPr lang="en-US" b="1" dirty="0" err="1">
                <a:solidFill>
                  <a:srgbClr val="7030A0"/>
                </a:solidFill>
              </a:rPr>
              <a:t>facebook.com</a:t>
            </a:r>
            <a:r>
              <a:rPr lang="en-US" b="1" dirty="0">
                <a:solidFill>
                  <a:srgbClr val="7030A0"/>
                </a:solidFill>
              </a:rPr>
              <a:t>/</a:t>
            </a:r>
            <a:r>
              <a:rPr lang="en-US" b="1" dirty="0" err="1">
                <a:solidFill>
                  <a:srgbClr val="7030A0"/>
                </a:solidFill>
              </a:rPr>
              <a:t>wcrfint</a:t>
            </a:r>
            <a:br>
              <a:rPr lang="en-US" b="1" dirty="0">
                <a:solidFill>
                  <a:srgbClr val="7030A0"/>
                </a:solidFill>
              </a:rPr>
            </a:br>
            <a:r>
              <a:rPr lang="en-US" b="1" dirty="0" err="1">
                <a:solidFill>
                  <a:srgbClr val="7030A0"/>
                </a:solidFill>
              </a:rPr>
              <a:t>wcrf.org</a:t>
            </a:r>
            <a:r>
              <a:rPr lang="en-US" b="1" dirty="0">
                <a:solidFill>
                  <a:srgbClr val="7030A0"/>
                </a:solidFill>
              </a:rPr>
              <a:t>/blog</a:t>
            </a:r>
          </a:p>
        </p:txBody>
      </p:sp>
      <p:pic>
        <p:nvPicPr>
          <p:cNvPr id="11" name="Picture 10">
            <a:extLst>
              <a:ext uri="{FF2B5EF4-FFF2-40B4-BE49-F238E27FC236}">
                <a16:creationId xmlns:a16="http://schemas.microsoft.com/office/drawing/2014/main" id="{B5F2A389-5114-F74C-B363-1EA175442F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762" y="5273898"/>
            <a:ext cx="1594027" cy="1594027"/>
          </a:xfrm>
          <a:prstGeom prst="rect">
            <a:avLst/>
          </a:prstGeom>
        </p:spPr>
      </p:pic>
      <p:pic>
        <p:nvPicPr>
          <p:cNvPr id="12" name="Picture 11">
            <a:extLst>
              <a:ext uri="{FF2B5EF4-FFF2-40B4-BE49-F238E27FC236}">
                <a16:creationId xmlns:a16="http://schemas.microsoft.com/office/drawing/2014/main" id="{23567A2C-C632-9F4A-8205-E9E7D1D26A2D}"/>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9455" y="297765"/>
            <a:ext cx="2657745" cy="702090"/>
          </a:xfrm>
          <a:prstGeom prst="rect">
            <a:avLst/>
          </a:prstGeom>
        </p:spPr>
      </p:pic>
    </p:spTree>
    <p:extLst/>
  </p:cSld>
  <p:clrMapOvr>
    <a:masterClrMapping/>
  </p:clrMapOvr>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5536" y="436602"/>
            <a:ext cx="8229600" cy="400110"/>
          </a:xfrm>
          <a:prstGeom prst="rect">
            <a:avLst/>
          </a:prstGeom>
        </p:spPr>
        <p:txBody>
          <a:bodyPr vert="horz" lIns="91440" tIns="45720" rIns="91440" bIns="45720" rtlCol="0" anchor="ctr">
            <a:noAutofit/>
          </a:bodyPr>
          <a:lstStyle/>
          <a:p>
            <a:endParaRPr lang="en-GB" dirty="0"/>
          </a:p>
        </p:txBody>
      </p:sp>
      <p:sp>
        <p:nvSpPr>
          <p:cNvPr id="3" name="Text Placeholder 2"/>
          <p:cNvSpPr>
            <a:spLocks noGrp="1"/>
          </p:cNvSpPr>
          <p:nvPr>
            <p:ph type="body" idx="1"/>
          </p:nvPr>
        </p:nvSpPr>
        <p:spPr>
          <a:xfrm>
            <a:off x="395536" y="1556794"/>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rgbClr val="464646"/>
                </a:solidFill>
                <a:latin typeface="+mn-lt"/>
              </a:defRPr>
            </a:lvl1pPr>
          </a:lstStyle>
          <a:p>
            <a:fld id="{485FAB63-0929-446E-B0E5-3735DFF4042D}" type="datetimeFigureOut">
              <a:rPr lang="en-GB" smtClean="0"/>
              <a:pPr/>
              <a:t>18/06/2019</a:t>
            </a:fld>
            <a:endParaRPr lang="en-GB"/>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rgbClr val="464646"/>
                </a:solidFill>
                <a:latin typeface="+mn-lt"/>
              </a:defRPr>
            </a:lvl1pPr>
          </a:lstStyle>
          <a:p>
            <a:endParaRPr lang="en-GB"/>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rgbClr val="464646"/>
                </a:solidFill>
                <a:latin typeface="+mn-lt"/>
              </a:defRPr>
            </a:lvl1pPr>
          </a:lstStyle>
          <a:p>
            <a:fld id="{811FA3AA-8985-4520-AAAF-6D21C979B869}" type="slidenum">
              <a:rPr lang="en-GB" smtClean="0"/>
              <a:pPr/>
              <a:t>‹#›</a:t>
            </a:fld>
            <a:endParaRPr lang="en-GB"/>
          </a:p>
        </p:txBody>
      </p:sp>
    </p:spTree>
    <p:extLst>
      <p:ext uri="{BB962C8B-B14F-4D97-AF65-F5344CB8AC3E}">
        <p14:creationId xmlns:p14="http://schemas.microsoft.com/office/powerpoint/2010/main" val="1218126583"/>
      </p:ext>
    </p:extLst>
  </p:cSld>
  <p:clrMap bg1="lt1" tx1="dk1" bg2="lt2" tx2="dk2" accent1="accent1" accent2="accent2" accent3="accent3" accent4="accent4" accent5="accent5" accent6="accent6" hlink="hlink" folHlink="folHlink"/>
  <p:sldLayoutIdLst>
    <p:sldLayoutId id="2147483696" r:id="rId1"/>
    <p:sldLayoutId id="2147483694" r:id="rId2"/>
    <p:sldLayoutId id="2147483677" r:id="rId3"/>
  </p:sldLayoutIdLst>
  <p:txStyles>
    <p:titleStyle>
      <a:lvl1pPr algn="l" defTabSz="685800" rtl="0" eaLnBrk="1" latinLnBrk="0" hangingPunct="1">
        <a:spcBef>
          <a:spcPct val="0"/>
        </a:spcBef>
        <a:buNone/>
        <a:defRPr sz="1800" kern="1200" spc="-30" baseline="0">
          <a:solidFill>
            <a:schemeClr val="tx2"/>
          </a:solidFill>
          <a:latin typeface="+mj-lt"/>
          <a:ea typeface="Segoe UI" panose="020B0502040204020203" pitchFamily="34" charset="0"/>
          <a:cs typeface="Segoe UI" panose="020B0502040204020203" pitchFamily="34" charset="0"/>
        </a:defRPr>
      </a:lvl1pPr>
    </p:titleStyle>
    <p:bodyStyle>
      <a:lvl1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1pPr>
      <a:lvl2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2pPr>
      <a:lvl3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3pPr>
      <a:lvl4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4pPr>
      <a:lvl5pPr marL="0" indent="0" algn="l" defTabSz="685800" rtl="0" eaLnBrk="1" latinLnBrk="0" hangingPunct="1">
        <a:lnSpc>
          <a:spcPts val="1650"/>
        </a:lnSpc>
        <a:spcBef>
          <a:spcPct val="20000"/>
        </a:spcBef>
        <a:spcAft>
          <a:spcPts val="450"/>
        </a:spcAft>
        <a:buFont typeface="Arial" panose="020B0604020202020204" pitchFamily="34" charset="0"/>
        <a:buNone/>
        <a:defRPr lang="en-GB" sz="1200" kern="1200" dirty="0">
          <a:solidFill>
            <a:srgbClr val="464646"/>
          </a:solidFill>
          <a:latin typeface="+mj-lt"/>
          <a:ea typeface="Segoe UI" panose="020B0502040204020203" pitchFamily="34" charset="0"/>
          <a:cs typeface="Segoe UI" panose="020B0502040204020203"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745D0F9-8769-D14A-BFE3-E4C4A4026565}"/>
              </a:ext>
            </a:extLst>
          </p:cNvPr>
          <p:cNvSpPr>
            <a:spLocks noGrp="1"/>
          </p:cNvSpPr>
          <p:nvPr>
            <p:ph type="body" sz="quarter" idx="11"/>
          </p:nvPr>
        </p:nvSpPr>
        <p:spPr>
          <a:xfrm>
            <a:off x="529455" y="3162753"/>
            <a:ext cx="4503865" cy="2851967"/>
          </a:xfrm>
        </p:spPr>
        <p:txBody>
          <a:bodyPr/>
          <a:lstStyle/>
          <a:p>
            <a:pPr>
              <a:lnSpc>
                <a:spcPct val="100000"/>
              </a:lnSpc>
            </a:pPr>
            <a:r>
              <a:rPr lang="en-US" dirty="0"/>
              <a:t>Diet, nutrition and physical activity: Energy balance and body fatness</a:t>
            </a:r>
            <a:br>
              <a:rPr lang="en-US" dirty="0"/>
            </a:br>
            <a:r>
              <a:rPr lang="en-US" sz="1800" i="1" dirty="0">
                <a:solidFill>
                  <a:schemeClr val="accent1">
                    <a:lumMod val="60000"/>
                    <a:lumOff val="40000"/>
                  </a:schemeClr>
                </a:solidFill>
              </a:rPr>
              <a:t>The determinants of weight gain, overweight and obesity</a:t>
            </a:r>
            <a:endParaRPr lang="en-US" i="1" dirty="0">
              <a:solidFill>
                <a:schemeClr val="accent1">
                  <a:lumMod val="60000"/>
                  <a:lumOff val="40000"/>
                </a:schemeClr>
              </a:solidFill>
            </a:endParaRPr>
          </a:p>
        </p:txBody>
      </p:sp>
      <p:sp>
        <p:nvSpPr>
          <p:cNvPr id="3" name="TextBox 2">
            <a:extLst>
              <a:ext uri="{FF2B5EF4-FFF2-40B4-BE49-F238E27FC236}">
                <a16:creationId xmlns:a16="http://schemas.microsoft.com/office/drawing/2014/main" id="{130B5BD5-CDC8-7541-B0F0-9BB0D42867D8}"/>
              </a:ext>
            </a:extLst>
          </p:cNvPr>
          <p:cNvSpPr txBox="1"/>
          <p:nvPr/>
        </p:nvSpPr>
        <p:spPr>
          <a:xfrm>
            <a:off x="3942080" y="3881120"/>
            <a:ext cx="0" cy="0"/>
          </a:xfrm>
          <a:prstGeom prst="rect">
            <a:avLst/>
          </a:prstGeom>
        </p:spPr>
        <p:txBody>
          <a:bodyPr wrap="none" rtlCol="0">
            <a:noAutofit/>
          </a:bodyPr>
          <a:lstStyle/>
          <a:p>
            <a:pPr>
              <a:spcAft>
                <a:spcPts val="600"/>
              </a:spcAft>
            </a:pPr>
            <a:endParaRPr lang="en-US" sz="3200" spc="-40" dirty="0">
              <a:solidFill>
                <a:srgbClr val="005A8C"/>
              </a:solidFill>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27317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937B92-50B7-6745-A273-8FD73D946C9A}"/>
              </a:ext>
            </a:extLst>
          </p:cNvPr>
          <p:cNvPicPr>
            <a:picLocks noChangeAspect="1"/>
          </p:cNvPicPr>
          <p:nvPr/>
        </p:nvPicPr>
        <p:blipFill>
          <a:blip r:embed="rId3"/>
          <a:stretch>
            <a:fillRect/>
          </a:stretch>
        </p:blipFill>
        <p:spPr>
          <a:xfrm>
            <a:off x="656980" y="12032"/>
            <a:ext cx="3897679" cy="5991726"/>
          </a:xfrm>
          <a:prstGeom prst="rect">
            <a:avLst/>
          </a:prstGeom>
        </p:spPr>
      </p:pic>
      <p:pic>
        <p:nvPicPr>
          <p:cNvPr id="5" name="Picture 4">
            <a:extLst>
              <a:ext uri="{FF2B5EF4-FFF2-40B4-BE49-F238E27FC236}">
                <a16:creationId xmlns:a16="http://schemas.microsoft.com/office/drawing/2014/main" id="{EBDD24FC-D8D4-0B41-83F4-020897E03479}"/>
              </a:ext>
            </a:extLst>
          </p:cNvPr>
          <p:cNvPicPr>
            <a:picLocks noChangeAspect="1"/>
          </p:cNvPicPr>
          <p:nvPr/>
        </p:nvPicPr>
        <p:blipFill>
          <a:blip r:embed="rId4"/>
          <a:stretch>
            <a:fillRect/>
          </a:stretch>
        </p:blipFill>
        <p:spPr>
          <a:xfrm>
            <a:off x="4554659" y="1199873"/>
            <a:ext cx="3897679" cy="3591979"/>
          </a:xfrm>
          <a:prstGeom prst="rect">
            <a:avLst/>
          </a:prstGeom>
        </p:spPr>
      </p:pic>
    </p:spTree>
    <p:extLst>
      <p:ext uri="{BB962C8B-B14F-4D97-AF65-F5344CB8AC3E}">
        <p14:creationId xmlns:p14="http://schemas.microsoft.com/office/powerpoint/2010/main" val="3124405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983542A-811F-2C4F-80D7-C4AAAB5050AF}"/>
              </a:ext>
            </a:extLst>
          </p:cNvPr>
          <p:cNvPicPr>
            <a:picLocks noChangeAspect="1"/>
          </p:cNvPicPr>
          <p:nvPr/>
        </p:nvPicPr>
        <p:blipFill>
          <a:blip r:embed="rId3"/>
          <a:stretch>
            <a:fillRect/>
          </a:stretch>
        </p:blipFill>
        <p:spPr>
          <a:xfrm>
            <a:off x="1336466" y="0"/>
            <a:ext cx="6477000" cy="6007100"/>
          </a:xfrm>
          <a:prstGeom prst="rect">
            <a:avLst/>
          </a:prstGeom>
        </p:spPr>
      </p:pic>
    </p:spTree>
    <p:extLst>
      <p:ext uri="{BB962C8B-B14F-4D97-AF65-F5344CB8AC3E}">
        <p14:creationId xmlns:p14="http://schemas.microsoft.com/office/powerpoint/2010/main" val="16057862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401D3D1-C76A-7E4A-A01D-3B5198D45E4C}"/>
              </a:ext>
            </a:extLst>
          </p:cNvPr>
          <p:cNvSpPr>
            <a:spLocks noGrp="1"/>
          </p:cNvSpPr>
          <p:nvPr>
            <p:ph type="body" sz="quarter" idx="10"/>
          </p:nvPr>
        </p:nvSpPr>
        <p:spPr/>
        <p:txBody>
          <a:bodyPr/>
          <a:lstStyle/>
          <a:p>
            <a:endParaRPr lang="en-GB" dirty="0"/>
          </a:p>
        </p:txBody>
      </p:sp>
      <p:pic>
        <p:nvPicPr>
          <p:cNvPr id="5" name="Picture 4">
            <a:extLst>
              <a:ext uri="{FF2B5EF4-FFF2-40B4-BE49-F238E27FC236}">
                <a16:creationId xmlns:a16="http://schemas.microsoft.com/office/drawing/2014/main" id="{AF1471D7-96BE-324C-A34D-E69371631B15}"/>
              </a:ext>
            </a:extLst>
          </p:cNvPr>
          <p:cNvPicPr>
            <a:picLocks noChangeAspect="1"/>
          </p:cNvPicPr>
          <p:nvPr/>
        </p:nvPicPr>
        <p:blipFill>
          <a:blip r:embed="rId3"/>
          <a:stretch>
            <a:fillRect/>
          </a:stretch>
        </p:blipFill>
        <p:spPr>
          <a:xfrm>
            <a:off x="79512" y="53008"/>
            <a:ext cx="8955274" cy="5923722"/>
          </a:xfrm>
          <a:prstGeom prst="rect">
            <a:avLst/>
          </a:prstGeom>
        </p:spPr>
      </p:pic>
    </p:spTree>
    <p:extLst>
      <p:ext uri="{BB962C8B-B14F-4D97-AF65-F5344CB8AC3E}">
        <p14:creationId xmlns:p14="http://schemas.microsoft.com/office/powerpoint/2010/main" val="25882671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0F4EEAC-0D8E-2440-B771-213AF65B7EB8}"/>
              </a:ext>
            </a:extLst>
          </p:cNvPr>
          <p:cNvSpPr/>
          <p:nvPr/>
        </p:nvSpPr>
        <p:spPr>
          <a:xfrm>
            <a:off x="5384579" y="2022489"/>
            <a:ext cx="2834745" cy="2631490"/>
          </a:xfrm>
          <a:prstGeom prst="rect">
            <a:avLst/>
          </a:prstGeom>
          <a:solidFill>
            <a:schemeClr val="bg1">
              <a:lumMod val="95000"/>
            </a:schemeClr>
          </a:solidFill>
          <a:ln>
            <a:solidFill>
              <a:srgbClr val="B2B2B2"/>
            </a:solidFill>
          </a:ln>
        </p:spPr>
        <p:txBody>
          <a:bodyPr wrap="square">
            <a:spAutoFit/>
          </a:bodyPr>
          <a:lstStyle/>
          <a:p>
            <a:r>
              <a:rPr lang="en-GB" sz="1100" b="1" dirty="0">
                <a:solidFill>
                  <a:srgbClr val="000000"/>
                </a:solidFill>
              </a:rPr>
              <a:t>Adapted from: </a:t>
            </a:r>
          </a:p>
          <a:p>
            <a:pPr marL="171450" indent="-171450">
              <a:buFont typeface="Arial" panose="020B0604020202020204" pitchFamily="34" charset="0"/>
              <a:buChar char="•"/>
            </a:pPr>
            <a:r>
              <a:rPr lang="en-GB" sz="1100" dirty="0"/>
              <a:t>Blundell JE, Caudwell P, Gibbons C, </a:t>
            </a:r>
            <a:r>
              <a:rPr lang="en-GB" sz="1100" i="1" dirty="0"/>
              <a:t>et al. </a:t>
            </a:r>
            <a:r>
              <a:rPr lang="en-GB" sz="1100" dirty="0"/>
              <a:t>Role of resting metabolic rate and energy expenditure in hunger and appetite control: a new formulation. </a:t>
            </a:r>
            <a:r>
              <a:rPr lang="en-GB" sz="1100" i="1" dirty="0"/>
              <a:t>Dis Model Mech. </a:t>
            </a:r>
            <a:r>
              <a:rPr lang="en-GB" sz="1100" dirty="0"/>
              <a:t>2012; 5: 608–13. </a:t>
            </a:r>
          </a:p>
          <a:p>
            <a:pPr marL="171450" indent="-171450">
              <a:buFont typeface="Arial" panose="020B0604020202020204" pitchFamily="34" charset="0"/>
              <a:buChar char="•"/>
            </a:pPr>
            <a:r>
              <a:rPr lang="en-GB" sz="1100" dirty="0"/>
              <a:t>MacLean PS, Blundell JE, Mennella JA, </a:t>
            </a:r>
            <a:r>
              <a:rPr lang="en-GB" sz="1100" i="1" dirty="0"/>
              <a:t>et al. </a:t>
            </a:r>
            <a:r>
              <a:rPr lang="en-GB" sz="1100" dirty="0"/>
              <a:t>Biological control of appetite: a daunting complexity. </a:t>
            </a:r>
            <a:r>
              <a:rPr lang="en-GB" sz="1100" i="1" dirty="0"/>
              <a:t>Obesity (Silver Spring) </a:t>
            </a:r>
            <a:r>
              <a:rPr lang="en-GB" sz="1100" dirty="0"/>
              <a:t>2017; 25 </a:t>
            </a:r>
            <a:r>
              <a:rPr lang="en-GB" sz="1100" dirty="0" err="1"/>
              <a:t>Suppl</a:t>
            </a:r>
            <a:r>
              <a:rPr lang="en-GB" sz="1100" dirty="0"/>
              <a:t> 1: S8–s16.</a:t>
            </a:r>
          </a:p>
          <a:p>
            <a:pPr lvl="0"/>
            <a:r>
              <a:rPr lang="en-GB" sz="1100" dirty="0">
                <a:solidFill>
                  <a:srgbClr val="000000"/>
                </a:solidFill>
              </a:rPr>
              <a:t> </a:t>
            </a:r>
          </a:p>
          <a:p>
            <a:pPr lvl="0"/>
            <a:r>
              <a:rPr lang="en-GB" sz="1100" b="1" dirty="0">
                <a:solidFill>
                  <a:srgbClr val="FF0000"/>
                </a:solidFill>
              </a:rPr>
              <a:t>CONTACT COPYRIGHT OWNER FOR PERMISSION TO REUSE FOR ANYTHING OTHER THAN TEACHING AND PERSONAL PURPOSES </a:t>
            </a:r>
          </a:p>
        </p:txBody>
      </p:sp>
      <p:pic>
        <p:nvPicPr>
          <p:cNvPr id="4" name="Picture 3">
            <a:extLst>
              <a:ext uri="{FF2B5EF4-FFF2-40B4-BE49-F238E27FC236}">
                <a16:creationId xmlns:a16="http://schemas.microsoft.com/office/drawing/2014/main" id="{D471661B-ED79-C84E-B5E7-D086F63735A2}"/>
              </a:ext>
            </a:extLst>
          </p:cNvPr>
          <p:cNvPicPr>
            <a:picLocks noChangeAspect="1"/>
          </p:cNvPicPr>
          <p:nvPr/>
        </p:nvPicPr>
        <p:blipFill>
          <a:blip r:embed="rId3"/>
          <a:stretch>
            <a:fillRect/>
          </a:stretch>
        </p:blipFill>
        <p:spPr>
          <a:xfrm>
            <a:off x="926181" y="96252"/>
            <a:ext cx="4211303" cy="5846279"/>
          </a:xfrm>
          <a:prstGeom prst="rect">
            <a:avLst/>
          </a:prstGeom>
        </p:spPr>
      </p:pic>
    </p:spTree>
    <p:extLst>
      <p:ext uri="{BB962C8B-B14F-4D97-AF65-F5344CB8AC3E}">
        <p14:creationId xmlns:p14="http://schemas.microsoft.com/office/powerpoint/2010/main" val="2782410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0F4EEAC-0D8E-2440-B771-213AF65B7EB8}"/>
              </a:ext>
            </a:extLst>
          </p:cNvPr>
          <p:cNvSpPr/>
          <p:nvPr/>
        </p:nvSpPr>
        <p:spPr>
          <a:xfrm>
            <a:off x="6618890" y="1510246"/>
            <a:ext cx="2271714" cy="3477875"/>
          </a:xfrm>
          <a:prstGeom prst="rect">
            <a:avLst/>
          </a:prstGeom>
          <a:solidFill>
            <a:schemeClr val="bg1">
              <a:lumMod val="95000"/>
            </a:schemeClr>
          </a:solidFill>
          <a:ln>
            <a:solidFill>
              <a:srgbClr val="B2B2B2"/>
            </a:solidFill>
          </a:ln>
        </p:spPr>
        <p:txBody>
          <a:bodyPr wrap="square">
            <a:spAutoFit/>
          </a:bodyPr>
          <a:lstStyle/>
          <a:p>
            <a:r>
              <a:rPr lang="en-GB" sz="1100" b="1" dirty="0">
                <a:solidFill>
                  <a:srgbClr val="000000"/>
                </a:solidFill>
              </a:rPr>
              <a:t>Adapted from: </a:t>
            </a:r>
          </a:p>
          <a:p>
            <a:pPr marL="171450" indent="-171450">
              <a:buFont typeface="Arial" panose="020B0604020202020204" pitchFamily="34" charset="0"/>
              <a:buChar char="•"/>
            </a:pPr>
            <a:r>
              <a:rPr lang="en-GB" sz="1100" dirty="0"/>
              <a:t>Blundell JE, Caudwell P, Gibbons C, </a:t>
            </a:r>
            <a:r>
              <a:rPr lang="en-GB" sz="1100" i="1" dirty="0"/>
              <a:t>et al. </a:t>
            </a:r>
            <a:r>
              <a:rPr lang="en-GB" sz="1100" dirty="0"/>
              <a:t>Role of resting metabolic rate and energy expenditure in hunger and appetite control: a new formulation. </a:t>
            </a:r>
            <a:r>
              <a:rPr lang="en-GB" sz="1100" i="1" dirty="0"/>
              <a:t>Dis Model Mech. </a:t>
            </a:r>
            <a:r>
              <a:rPr lang="en-GB" sz="1100" dirty="0"/>
              <a:t>2012; 5: 608–13. </a:t>
            </a:r>
          </a:p>
          <a:p>
            <a:pPr marL="171450" indent="-171450">
              <a:buFont typeface="Arial" panose="020B0604020202020204" pitchFamily="34" charset="0"/>
              <a:buChar char="•"/>
            </a:pPr>
            <a:r>
              <a:rPr lang="en-GB" sz="1100" dirty="0"/>
              <a:t>MacLean PS, Blundell JE, Mennella JA, </a:t>
            </a:r>
            <a:r>
              <a:rPr lang="en-GB" sz="1100" i="1" dirty="0"/>
              <a:t>et al. </a:t>
            </a:r>
            <a:r>
              <a:rPr lang="en-GB" sz="1100" dirty="0"/>
              <a:t>Biological control of appetite: a daunting complexity. </a:t>
            </a:r>
            <a:r>
              <a:rPr lang="en-GB" sz="1100" i="1" dirty="0"/>
              <a:t>Obesity (Silver Spring) </a:t>
            </a:r>
            <a:r>
              <a:rPr lang="en-GB" sz="1100" dirty="0"/>
              <a:t>2017; 25 </a:t>
            </a:r>
            <a:r>
              <a:rPr lang="en-GB" sz="1100" dirty="0" err="1"/>
              <a:t>Suppl</a:t>
            </a:r>
            <a:r>
              <a:rPr lang="en-GB" sz="1100" dirty="0"/>
              <a:t> 1: S8–s16.</a:t>
            </a:r>
          </a:p>
          <a:p>
            <a:pPr lvl="0"/>
            <a:r>
              <a:rPr lang="en-GB" sz="1100" dirty="0">
                <a:solidFill>
                  <a:srgbClr val="000000"/>
                </a:solidFill>
              </a:rPr>
              <a:t> </a:t>
            </a:r>
          </a:p>
          <a:p>
            <a:pPr lvl="0"/>
            <a:r>
              <a:rPr lang="en-GB" sz="1100" b="1" dirty="0">
                <a:solidFill>
                  <a:srgbClr val="FF0000"/>
                </a:solidFill>
              </a:rPr>
              <a:t>CONTACT COPYRIGHT OWNER FOR PERMISSION TO REUSE FOR ANYTHING OTHER THAN TEACHING AND PERSONAL PURPOSES </a:t>
            </a:r>
          </a:p>
        </p:txBody>
      </p:sp>
      <p:pic>
        <p:nvPicPr>
          <p:cNvPr id="6" name="Picture 5">
            <a:extLst>
              <a:ext uri="{FF2B5EF4-FFF2-40B4-BE49-F238E27FC236}">
                <a16:creationId xmlns:a16="http://schemas.microsoft.com/office/drawing/2014/main" id="{74C34FC6-18D1-FA47-BD89-2B68B13AB7B6}"/>
              </a:ext>
            </a:extLst>
          </p:cNvPr>
          <p:cNvPicPr>
            <a:picLocks noChangeAspect="1"/>
          </p:cNvPicPr>
          <p:nvPr/>
        </p:nvPicPr>
        <p:blipFill>
          <a:blip r:embed="rId3"/>
          <a:stretch>
            <a:fillRect/>
          </a:stretch>
        </p:blipFill>
        <p:spPr>
          <a:xfrm>
            <a:off x="141890" y="462410"/>
            <a:ext cx="6477000" cy="5321300"/>
          </a:xfrm>
          <a:prstGeom prst="rect">
            <a:avLst/>
          </a:prstGeom>
        </p:spPr>
      </p:pic>
    </p:spTree>
    <p:extLst>
      <p:ext uri="{BB962C8B-B14F-4D97-AF65-F5344CB8AC3E}">
        <p14:creationId xmlns:p14="http://schemas.microsoft.com/office/powerpoint/2010/main" val="7707742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8F4753-D90F-044F-B9A9-467528777CD2}"/>
              </a:ext>
            </a:extLst>
          </p:cNvPr>
          <p:cNvPicPr>
            <a:picLocks noChangeAspect="1"/>
          </p:cNvPicPr>
          <p:nvPr/>
        </p:nvPicPr>
        <p:blipFill>
          <a:blip r:embed="rId3"/>
          <a:stretch>
            <a:fillRect/>
          </a:stretch>
        </p:blipFill>
        <p:spPr>
          <a:xfrm>
            <a:off x="1336466" y="0"/>
            <a:ext cx="6477000" cy="5956300"/>
          </a:xfrm>
          <a:prstGeom prst="rect">
            <a:avLst/>
          </a:prstGeom>
        </p:spPr>
      </p:pic>
    </p:spTree>
    <p:extLst>
      <p:ext uri="{BB962C8B-B14F-4D97-AF65-F5344CB8AC3E}">
        <p14:creationId xmlns:p14="http://schemas.microsoft.com/office/powerpoint/2010/main" val="37800729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2664F8C-427F-BB48-8BA1-294008F4647E}"/>
              </a:ext>
            </a:extLst>
          </p:cNvPr>
          <p:cNvPicPr>
            <a:picLocks noChangeAspect="1"/>
          </p:cNvPicPr>
          <p:nvPr/>
        </p:nvPicPr>
        <p:blipFill>
          <a:blip r:embed="rId3"/>
          <a:stretch>
            <a:fillRect/>
          </a:stretch>
        </p:blipFill>
        <p:spPr>
          <a:xfrm>
            <a:off x="182616" y="664781"/>
            <a:ext cx="8772198" cy="4540903"/>
          </a:xfrm>
          <a:prstGeom prst="rect">
            <a:avLst/>
          </a:prstGeom>
        </p:spPr>
      </p:pic>
    </p:spTree>
    <p:extLst>
      <p:ext uri="{BB962C8B-B14F-4D97-AF65-F5344CB8AC3E}">
        <p14:creationId xmlns:p14="http://schemas.microsoft.com/office/powerpoint/2010/main" val="3412821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pPr>
              <a:lnSpc>
                <a:spcPts val="1800"/>
              </a:lnSpc>
            </a:pPr>
            <a:r>
              <a:rPr lang="en-GB" dirty="0"/>
              <a:t>For more information contact ri@wcrf.org</a:t>
            </a:r>
          </a:p>
        </p:txBody>
      </p:sp>
    </p:spTree>
    <p:extLst>
      <p:ext uri="{BB962C8B-B14F-4D97-AF65-F5344CB8AC3E}">
        <p14:creationId xmlns:p14="http://schemas.microsoft.com/office/powerpoint/2010/main" val="228000685"/>
      </p:ext>
    </p:extLst>
  </p:cSld>
  <p:clrMapOvr>
    <a:masterClrMapping/>
  </p:clrMapOvr>
</p:sld>
</file>

<file path=ppt/theme/theme1.xml><?xml version="1.0" encoding="utf-8"?>
<a:theme xmlns:a="http://schemas.openxmlformats.org/drawingml/2006/main" name="MASTER TEMPLATE_museo and seg NEW">
  <a:themeElements>
    <a:clrScheme name="Custom 4">
      <a:dk1>
        <a:srgbClr val="000000"/>
      </a:dk1>
      <a:lt1>
        <a:srgbClr val="FFFFFF"/>
      </a:lt1>
      <a:dk2>
        <a:srgbClr val="722EA5"/>
      </a:dk2>
      <a:lt2>
        <a:srgbClr val="B8A6D0"/>
      </a:lt2>
      <a:accent1>
        <a:srgbClr val="FFA02F"/>
      </a:accent1>
      <a:accent2>
        <a:srgbClr val="BED600"/>
      </a:accent2>
      <a:accent3>
        <a:srgbClr val="3CB7E3"/>
      </a:accent3>
      <a:accent4>
        <a:srgbClr val="F5CB00"/>
      </a:accent4>
      <a:accent5>
        <a:srgbClr val="D3BF96"/>
      </a:accent5>
      <a:accent6>
        <a:srgbClr val="C3262E"/>
      </a:accent6>
      <a:hlink>
        <a:srgbClr val="722EA5"/>
      </a:hlink>
      <a:folHlink>
        <a:srgbClr val="722EA5"/>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noAutofit/>
      </a:bodyPr>
      <a:lstStyle>
        <a:defPPr>
          <a:spcAft>
            <a:spcPts val="600"/>
          </a:spcAft>
          <a:defRPr sz="3200" spc="-40" dirty="0" smtClean="0">
            <a:solidFill>
              <a:srgbClr val="005A8C"/>
            </a:solidFill>
            <a:latin typeface="Segoe UI" panose="020B0502040204020203" pitchFamily="34" charset="0"/>
            <a:ea typeface="Segoe UI" panose="020B0502040204020203" pitchFamily="34" charset="0"/>
            <a:cs typeface="Segoe UI" panose="020B0502040204020203"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680</TotalTime>
  <Words>401</Words>
  <Application>Microsoft Macintosh PowerPoint</Application>
  <PresentationFormat>On-screen Show (4:3)</PresentationFormat>
  <Paragraphs>85</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Segoe UI</vt:lpstr>
      <vt:lpstr>MASTER TEMPLATE_museo and seg NEW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www.dietandcancerreport.org</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WCRF International</dc:creator>
  <cp:keywords/>
  <dc:description>© 2018 World Cancer Research Fund International
dietandcancerreport.org</dc:description>
  <cp:lastModifiedBy>Microsoft Office User</cp:lastModifiedBy>
  <cp:revision>100</cp:revision>
  <cp:lastPrinted>2018-05-02T14:42:14Z</cp:lastPrinted>
  <dcterms:created xsi:type="dcterms:W3CDTF">2018-04-11T08:56:50Z</dcterms:created>
  <dcterms:modified xsi:type="dcterms:W3CDTF">2019-06-18T18:35:53Z</dcterms:modified>
  <cp:category/>
</cp:coreProperties>
</file>