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6"/>
  </p:notesMasterIdLst>
  <p:sldIdLst>
    <p:sldId id="256" r:id="rId2"/>
    <p:sldId id="277" r:id="rId3"/>
    <p:sldId id="278" r:id="rId4"/>
    <p:sldId id="281" r:id="rId5"/>
    <p:sldId id="280" r:id="rId6"/>
    <p:sldId id="290" r:id="rId7"/>
    <p:sldId id="283" r:id="rId8"/>
    <p:sldId id="284" r:id="rId9"/>
    <p:sldId id="285" r:id="rId10"/>
    <p:sldId id="286" r:id="rId11"/>
    <p:sldId id="287" r:id="rId12"/>
    <p:sldId id="288" r:id="rId13"/>
    <p:sldId id="289" r:id="rId14"/>
    <p:sldId id="259" r:id="rId15"/>
    <p:sldId id="260" r:id="rId16"/>
    <p:sldId id="261" r:id="rId17"/>
    <p:sldId id="262" r:id="rId18"/>
    <p:sldId id="263" r:id="rId19"/>
    <p:sldId id="291" r:id="rId20"/>
    <p:sldId id="266" r:id="rId21"/>
    <p:sldId id="267" r:id="rId22"/>
    <p:sldId id="268" r:id="rId23"/>
    <p:sldId id="269" r:id="rId24"/>
    <p:sldId id="270" r:id="rId25"/>
    <p:sldId id="264" r:id="rId26"/>
    <p:sldId id="271" r:id="rId27"/>
    <p:sldId id="272" r:id="rId28"/>
    <p:sldId id="273" r:id="rId29"/>
    <p:sldId id="274" r:id="rId30"/>
    <p:sldId id="275" r:id="rId31"/>
    <p:sldId id="292" r:id="rId32"/>
    <p:sldId id="276" r:id="rId33"/>
    <p:sldId id="293" r:id="rId34"/>
    <p:sldId id="258"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4646"/>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66"/>
    <p:restoredTop sz="91053" autoAdjust="0"/>
  </p:normalViewPr>
  <p:slideViewPr>
    <p:cSldViewPr snapToGrid="0" snapToObjects="1" showGuides="1">
      <p:cViewPr varScale="1">
        <p:scale>
          <a:sx n="169" d="100"/>
          <a:sy n="169" d="100"/>
        </p:scale>
        <p:origin x="192" y="62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51307-226A-B04F-B2F4-F6DAC0D078BB}" type="datetimeFigureOut">
              <a:rPr lang="en-GB" smtClean="0"/>
              <a:t>19/06/2019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67B214-8946-0B4D-B887-7F8B37BED052}" type="slidenum">
              <a:rPr lang="en-GB" smtClean="0"/>
              <a:t>‹#›</a:t>
            </a:fld>
            <a:endParaRPr lang="en-GB"/>
          </a:p>
        </p:txBody>
      </p:sp>
    </p:spTree>
    <p:extLst>
      <p:ext uri="{BB962C8B-B14F-4D97-AF65-F5344CB8AC3E}">
        <p14:creationId xmlns:p14="http://schemas.microsoft.com/office/powerpoint/2010/main" val="1576323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Unless otherwise</a:t>
            </a:r>
            <a:r>
              <a:rPr lang="en-GB" baseline="0" dirty="0"/>
              <a:t> stated, a</a:t>
            </a:r>
            <a:r>
              <a:rPr lang="en-GB" dirty="0"/>
              <a:t>ll text and graphics copyright </a:t>
            </a:r>
            <a:r>
              <a:rPr lang="en-US" altLang="en-US" sz="1200" dirty="0"/>
              <a:t>©</a:t>
            </a:r>
            <a:r>
              <a:rPr lang="en-GB" baseline="0" dirty="0"/>
              <a:t> </a:t>
            </a:r>
            <a:r>
              <a:rPr lang="en-GB" sz="1200" b="0" i="0" u="none" strike="noStrike" kern="1200" baseline="0" dirty="0">
                <a:solidFill>
                  <a:schemeClr val="tx1"/>
                </a:solidFill>
                <a:latin typeface="+mn-lt"/>
                <a:ea typeface="+mn-ea"/>
                <a:cs typeface="+mn-cs"/>
              </a:rPr>
              <a:t>2018 World Cancer Research Fund International. All rights reserved.</a:t>
            </a:r>
            <a:endParaRPr lang="en-GB" dirty="0"/>
          </a:p>
          <a:p>
            <a:endParaRPr lang="en-GB" dirty="0"/>
          </a:p>
          <a:p>
            <a:r>
              <a:rPr lang="en-GB" dirty="0"/>
              <a:t>Readers may make use of the text and graphics in the WCRF/AICR</a:t>
            </a:r>
            <a:r>
              <a:rPr lang="en-GB" baseline="0" dirty="0"/>
              <a:t> Third Expert </a:t>
            </a:r>
            <a:r>
              <a:rPr lang="en-GB" dirty="0"/>
              <a:t>Report for teaching and personal purposes,</a:t>
            </a:r>
            <a:r>
              <a:rPr lang="en-GB" baseline="0" dirty="0"/>
              <a:t> p</a:t>
            </a:r>
            <a:r>
              <a:rPr lang="en-GB" dirty="0"/>
              <a:t>rovided they give credit to World Cancer Research Fund and American Institute for Cancer Research.</a:t>
            </a:r>
            <a:r>
              <a:rPr lang="en-GB" baseline="0" dirty="0"/>
              <a:t> </a:t>
            </a:r>
          </a:p>
          <a:p>
            <a:endParaRPr lang="en-GB" baseline="0" dirty="0"/>
          </a:p>
          <a:p>
            <a:r>
              <a:rPr lang="en-GB" sz="1200" b="0" i="0" u="none" strike="noStrike" kern="1200" baseline="0" dirty="0">
                <a:solidFill>
                  <a:schemeClr val="tx1"/>
                </a:solidFill>
                <a:latin typeface="+mn-lt"/>
                <a:ea typeface="+mn-ea"/>
                <a:cs typeface="+mn-cs"/>
              </a:rPr>
              <a:t>How to cite the 2018 Third Expert Report:</a:t>
            </a:r>
          </a:p>
          <a:p>
            <a:r>
              <a:rPr lang="en-GB" sz="1200" b="0" i="0" u="none" strike="noStrike" kern="1200" baseline="0" dirty="0">
                <a:solidFill>
                  <a:schemeClr val="tx1"/>
                </a:solidFill>
                <a:latin typeface="+mn-lt"/>
                <a:ea typeface="+mn-ea"/>
                <a:cs typeface="+mn-cs"/>
              </a:rPr>
              <a:t>World Cancer Research Fund/American Institute for Cancer Research. </a:t>
            </a:r>
            <a:r>
              <a:rPr lang="en-GB" sz="1200" b="0" i="1" u="none" strike="noStrike" kern="1200" baseline="0" dirty="0">
                <a:solidFill>
                  <a:schemeClr val="tx1"/>
                </a:solidFill>
                <a:latin typeface="+mn-lt"/>
                <a:ea typeface="+mn-ea"/>
                <a:cs typeface="+mn-cs"/>
              </a:rPr>
              <a:t>Diet, Nutrition, Physical Activity and Cancer: a Global Perspective. </a:t>
            </a:r>
            <a:r>
              <a:rPr lang="en-GB" sz="1200" b="0" i="0" u="none" strike="noStrike" kern="1200" baseline="0" dirty="0">
                <a:solidFill>
                  <a:schemeClr val="tx1"/>
                </a:solidFill>
                <a:latin typeface="+mn-lt"/>
                <a:ea typeface="+mn-ea"/>
                <a:cs typeface="+mn-cs"/>
              </a:rPr>
              <a:t>Continuous Update Project Expert Report 2018. Available at dietandcancerreport.org</a:t>
            </a:r>
            <a:endParaRPr lang="en-GB" baseline="0" dirty="0"/>
          </a:p>
          <a:p>
            <a:endParaRPr lang="en-GB" baseline="0" dirty="0"/>
          </a:p>
          <a:p>
            <a:r>
              <a:rPr lang="en-GB" baseline="0" dirty="0"/>
              <a:t>To inquire about permission for any other use contact </a:t>
            </a:r>
            <a:r>
              <a:rPr lang="en-GB" b="1" baseline="0" dirty="0"/>
              <a:t>copyright@wcrf.org</a:t>
            </a:r>
          </a:p>
          <a:p>
            <a:endParaRPr lang="en-GB" dirty="0"/>
          </a:p>
          <a:p>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a:t>
            </a:fld>
            <a:endParaRPr lang="en-GB"/>
          </a:p>
        </p:txBody>
      </p:sp>
    </p:spTree>
    <p:extLst>
      <p:ext uri="{BB962C8B-B14F-4D97-AF65-F5344CB8AC3E}">
        <p14:creationId xmlns:p14="http://schemas.microsoft.com/office/powerpoint/2010/main" val="3548539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OTHER DIETARY EXPOSURES AND THE RISK OF CANCER: MATRIX</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The evidence for high-dose beta-carotene supplements and lung cancer (in people who smoke or used to smoke tobacco) is derived from studies using high-dose supplements (20 to 30 milligrams per day or 50 milligrams per day on alternate days for beta-carotene; 25,000 international units per day for retinol).</a:t>
            </a:r>
          </a:p>
          <a:p>
            <a:r>
              <a:rPr lang="en-GB" sz="1200" b="0" i="0" u="none" strike="noStrike" kern="1200" baseline="0" dirty="0">
                <a:solidFill>
                  <a:schemeClr val="tx1"/>
                </a:solidFill>
                <a:latin typeface="+mn-lt"/>
                <a:ea typeface="+mn-ea"/>
                <a:cs typeface="+mn-cs"/>
              </a:rPr>
              <a:t>2 The evidence for calcium supplements and colorectal cancer is derived from studies using supplements at a dose &gt;200 milligrams per day.</a:t>
            </a:r>
          </a:p>
          <a:p>
            <a:r>
              <a:rPr lang="en-GB" sz="1200" b="0" i="0" u="none" strike="noStrike" kern="1200" baseline="0" dirty="0">
                <a:solidFill>
                  <a:schemeClr val="tx1"/>
                </a:solidFill>
                <a:latin typeface="+mn-lt"/>
                <a:ea typeface="+mn-ea"/>
                <a:cs typeface="+mn-cs"/>
              </a:rPr>
              <a:t>3 The glycaemic load of a food may be calculated by multiplying the glycaemic index of a food, expressed as a percentage, by the number of grams of carbohydrate in a serving of the food.</a:t>
            </a:r>
          </a:p>
          <a:p>
            <a:r>
              <a:rPr lang="en-GB" sz="1200" b="0" i="0" u="none" strike="noStrike" kern="1200" baseline="0" dirty="0">
                <a:solidFill>
                  <a:schemeClr val="tx1"/>
                </a:solidFill>
                <a:latin typeface="+mn-lt"/>
                <a:ea typeface="+mn-ea"/>
                <a:cs typeface="+mn-cs"/>
              </a:rPr>
              <a:t>4 Judgements relate to healthy dietary patterns as marked by greater healthy dietary indices. These indices produce an integrated score to assess adherence to healthy eating or lifestyle recommendations or patterns. They are characterised by factors such as healthy weight management; engagement in physical activity; limiting intake of foods and drinks that promote weight gain; limiting intake of red and processed meat; limiting intake of alcoholic drinks; and a higher intake of wholegrains, vegetables and fruit.</a:t>
            </a:r>
          </a:p>
          <a:p>
            <a:r>
              <a:rPr lang="en-GB" sz="1200" b="0" i="0" u="none" strike="noStrike" kern="1200" baseline="0" dirty="0">
                <a:solidFill>
                  <a:schemeClr val="tx1"/>
                </a:solidFill>
                <a:latin typeface="+mn-lt"/>
                <a:ea typeface="+mn-ea"/>
                <a:cs typeface="+mn-cs"/>
              </a:rPr>
              <a:t>5 The evidence for food and drinks containing fructose and pancreatic cancer includes both foods naturally containing fructose and foods that have had fructose added during preparation or processing.</a:t>
            </a:r>
          </a:p>
          <a:p>
            <a:r>
              <a:rPr lang="en-GB" sz="1200" b="0" i="0" u="none" strike="noStrike" kern="1200" baseline="0" dirty="0">
                <a:solidFill>
                  <a:schemeClr val="tx1"/>
                </a:solidFill>
                <a:latin typeface="+mn-lt"/>
                <a:ea typeface="+mn-ea"/>
                <a:cs typeface="+mn-cs"/>
              </a:rPr>
              <a:t>6 The evidence for foods containing retinol and lung cancer is derived from studies on dietary intake and serum or plasma levels.</a:t>
            </a:r>
          </a:p>
          <a:p>
            <a:r>
              <a:rPr lang="en-GB" sz="1200" b="0" i="0" u="none" strike="noStrike" kern="1200" baseline="0" dirty="0">
                <a:solidFill>
                  <a:schemeClr val="tx1"/>
                </a:solidFill>
                <a:latin typeface="+mn-lt"/>
                <a:ea typeface="+mn-ea"/>
                <a:cs typeface="+mn-cs"/>
              </a:rPr>
              <a:t>7 The evidence for vitamin D and colorectal cancer is derived from studies on dietary intake, supplements and serum or plasma levels.</a:t>
            </a:r>
          </a:p>
          <a:p>
            <a:r>
              <a:rPr lang="en-GB" sz="1200" b="0" i="0" u="none" strike="noStrike" kern="1200" baseline="0" dirty="0">
                <a:solidFill>
                  <a:schemeClr val="tx1"/>
                </a:solidFill>
                <a:latin typeface="+mn-lt"/>
                <a:ea typeface="+mn-ea"/>
                <a:cs typeface="+mn-cs"/>
              </a:rPr>
              <a:t>8 The evidence for beta-carotene and lung cancer is derived from studies on dietary intake and serum levels.</a:t>
            </a:r>
          </a:p>
          <a:p>
            <a:r>
              <a:rPr lang="en-GB" sz="1200" b="0" i="0" u="none" strike="noStrike" kern="1200" baseline="0" dirty="0">
                <a:solidFill>
                  <a:schemeClr val="tx1"/>
                </a:solidFill>
                <a:latin typeface="+mn-lt"/>
                <a:ea typeface="+mn-ea"/>
                <a:cs typeface="+mn-cs"/>
              </a:rPr>
              <a:t>9 Definitions and categorisation of multivitamin supplements are not standardised across studies.</a:t>
            </a:r>
          </a:p>
          <a:p>
            <a:r>
              <a:rPr lang="en-GB" sz="1200" b="0" i="0" u="none" strike="noStrike" kern="1200" baseline="0" dirty="0">
                <a:solidFill>
                  <a:schemeClr val="tx1"/>
                </a:solidFill>
                <a:latin typeface="+mn-lt"/>
                <a:ea typeface="+mn-ea"/>
                <a:cs typeface="+mn-cs"/>
              </a:rPr>
              <a:t>10 The evidence for beta-carotene and prostate cancer is derived from studies on dietary intake and serum or plasma levels, as well as studies on high-dose supplement use (20, 30 and 50 milligrams per day).</a:t>
            </a:r>
          </a:p>
          <a:p>
            <a:r>
              <a:rPr lang="en-GB" sz="1200" b="0" i="0" u="none" strike="noStrike" kern="1200" baseline="0" dirty="0">
                <a:solidFill>
                  <a:schemeClr val="tx1"/>
                </a:solidFill>
                <a:latin typeface="+mn-lt"/>
                <a:ea typeface="+mn-ea"/>
                <a:cs typeface="+mn-cs"/>
              </a:rPr>
              <a:t>11 The evidence for beta-carotene and non-melanoma skin cancer is derived from one study on plasma levels, as well as studies on high-dose supplement use (50 milligrams per day and 50 milligrams per day on alternate days).</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10</a:t>
            </a:fld>
            <a:endParaRPr lang="en-GB"/>
          </a:p>
        </p:txBody>
      </p:sp>
    </p:spTree>
    <p:extLst>
      <p:ext uri="{BB962C8B-B14F-4D97-AF65-F5344CB8AC3E}">
        <p14:creationId xmlns:p14="http://schemas.microsoft.com/office/powerpoint/2010/main" val="1329087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PHYSICAL ACTIVITY AND THE RISK OF CANCER: MATRIX</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The exposure of physical activity includes evidence for all types of activity and all intensity levels.</a:t>
            </a:r>
          </a:p>
          <a:p>
            <a:r>
              <a:rPr lang="en-GB" sz="1200" b="0" i="0" u="none" strike="noStrike" kern="1200" baseline="0" dirty="0">
                <a:solidFill>
                  <a:schemeClr val="tx1"/>
                </a:solidFill>
                <a:latin typeface="+mn-lt"/>
                <a:ea typeface="+mn-ea"/>
                <a:cs typeface="+mn-cs"/>
              </a:rPr>
              <a:t>2 The evidence for physical activity and </a:t>
            </a:r>
            <a:r>
              <a:rPr lang="en-GB" sz="1200" b="0" i="0" u="none" strike="noStrike" kern="1200" baseline="0" dirty="0" err="1">
                <a:solidFill>
                  <a:schemeClr val="tx1"/>
                </a:solidFill>
                <a:latin typeface="+mn-lt"/>
                <a:ea typeface="+mn-ea"/>
                <a:cs typeface="+mn-cs"/>
              </a:rPr>
              <a:t>colorectum</a:t>
            </a:r>
            <a:r>
              <a:rPr lang="en-GB" sz="1200" b="0" i="0" u="none" strike="noStrike" kern="1200" baseline="0" dirty="0">
                <a:solidFill>
                  <a:schemeClr val="tx1"/>
                </a:solidFill>
                <a:latin typeface="+mn-lt"/>
                <a:ea typeface="+mn-ea"/>
                <a:cs typeface="+mn-cs"/>
              </a:rPr>
              <a:t> is for colon cancer only – no conclusion was drawn for rectal cancer.</a:t>
            </a:r>
          </a:p>
          <a:p>
            <a:r>
              <a:rPr lang="en-GB" sz="1200" b="0" i="0" u="none" strike="noStrike" kern="1200" baseline="0" dirty="0">
                <a:solidFill>
                  <a:schemeClr val="tx1"/>
                </a:solidFill>
                <a:latin typeface="+mn-lt"/>
                <a:ea typeface="+mn-ea"/>
                <a:cs typeface="+mn-cs"/>
              </a:rPr>
              <a:t>3 In addition to physical activity, there was sufficient evidence for the Panel to make a separate judgement for vigorous-intensity physical activity and breast cancer (pre and </a:t>
            </a:r>
            <a:r>
              <a:rPr lang="en-GB" sz="1200" b="0" i="0" u="none" strike="noStrike" kern="1200" baseline="0" dirty="0" err="1">
                <a:solidFill>
                  <a:schemeClr val="tx1"/>
                </a:solidFill>
                <a:latin typeface="+mn-lt"/>
                <a:ea typeface="+mn-ea"/>
                <a:cs typeface="+mn-cs"/>
              </a:rPr>
              <a:t>postmenopause</a:t>
            </a:r>
            <a:r>
              <a:rPr lang="en-GB" sz="1200" b="0" i="0" u="none" strike="noStrike" kern="1200" baseline="0" dirty="0">
                <a:solidFill>
                  <a:schemeClr val="tx1"/>
                </a:solidFill>
                <a:latin typeface="+mn-lt"/>
                <a:ea typeface="+mn-ea"/>
                <a:cs typeface="+mn-cs"/>
              </a:rPr>
              <a:t>).</a:t>
            </a:r>
          </a:p>
          <a:p>
            <a:r>
              <a:rPr lang="en-GB" sz="1200" b="0" i="0" u="none" strike="noStrike" kern="1200" baseline="0" dirty="0">
                <a:solidFill>
                  <a:schemeClr val="tx1"/>
                </a:solidFill>
                <a:latin typeface="+mn-lt"/>
                <a:ea typeface="+mn-ea"/>
                <a:cs typeface="+mn-cs"/>
              </a:rPr>
              <a:t>4 The evidence for physical activity and oesophageal cancer includes unspecified, adenocarcinoma and squamous cell carcinoma.</a:t>
            </a:r>
          </a:p>
          <a:p>
            <a:r>
              <a:rPr lang="en-GB" sz="1200" b="0" i="0" u="none" strike="noStrike" kern="1200" baseline="0" dirty="0">
                <a:solidFill>
                  <a:schemeClr val="tx1"/>
                </a:solidFill>
                <a:latin typeface="+mn-lt"/>
                <a:ea typeface="+mn-ea"/>
                <a:cs typeface="+mn-cs"/>
              </a:rPr>
              <a:t>5 The evidence for sedentary behaviours and endometrial cancer was marked by sitting time.</a:t>
            </a:r>
          </a:p>
        </p:txBody>
      </p:sp>
      <p:sp>
        <p:nvSpPr>
          <p:cNvPr id="4" name="Slide Number Placeholder 3"/>
          <p:cNvSpPr>
            <a:spLocks noGrp="1"/>
          </p:cNvSpPr>
          <p:nvPr>
            <p:ph type="sldNum" sz="quarter" idx="10"/>
          </p:nvPr>
        </p:nvSpPr>
        <p:spPr/>
        <p:txBody>
          <a:bodyPr/>
          <a:lstStyle/>
          <a:p>
            <a:fld id="{5467B214-8946-0B4D-B887-7F8B37BED052}" type="slidenum">
              <a:rPr lang="en-GB" smtClean="0"/>
              <a:t>11</a:t>
            </a:fld>
            <a:endParaRPr lang="en-GB"/>
          </a:p>
        </p:txBody>
      </p:sp>
    </p:spTree>
    <p:extLst>
      <p:ext uri="{BB962C8B-B14F-4D97-AF65-F5344CB8AC3E}">
        <p14:creationId xmlns:p14="http://schemas.microsoft.com/office/powerpoint/2010/main" val="660878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PRESERVATION AND PROCESSING OF FOODS AND THE RISK OF CANCER: MATRIX</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The term ‘processed meat’ in the CUP refers to meats transformed through salting, curing, fermentation, smoking or other processes to enhance flavour or improve preservation.</a:t>
            </a:r>
          </a:p>
          <a:p>
            <a:r>
              <a:rPr lang="en-GB" sz="1200" b="0" i="0" u="none" strike="noStrike" kern="1200" baseline="0" dirty="0">
                <a:solidFill>
                  <a:schemeClr val="tx1"/>
                </a:solidFill>
                <a:latin typeface="+mn-lt"/>
                <a:ea typeface="+mn-ea"/>
                <a:cs typeface="+mn-cs"/>
              </a:rPr>
              <a:t>2 Cantonese-style salted fish is part of the traditional diet consumed by people living in the Pearl River Delta region in Southern China. This style of fish, which is prepared with less salt than is used on the northern part of China, is allowed to ferment, and so is eaten in a decomposed state. This conclusion does not apply to fish preserved (or salted) by other means. Evidence is primarily from case-control studies, there is only one cohort study.</a:t>
            </a:r>
          </a:p>
          <a:p>
            <a:r>
              <a:rPr lang="en-GB" sz="1200" b="0" i="0" u="none" strike="noStrike" kern="1200" baseline="0" dirty="0">
                <a:solidFill>
                  <a:schemeClr val="tx1"/>
                </a:solidFill>
                <a:latin typeface="+mn-lt"/>
                <a:ea typeface="+mn-ea"/>
                <a:cs typeface="+mn-cs"/>
              </a:rPr>
              <a:t>3 The term ‘foods preserved by salting’ refers mainly to high-salt foods and salt-preserved foods, including pickled vegetables and salted or dried fish, as traditionally prepared in East Asia. Evidence for foods preserved by salting and stomach cancer comes from salt-preserved foods including vegetables and fish.</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12</a:t>
            </a:fld>
            <a:endParaRPr lang="en-GB"/>
          </a:p>
        </p:txBody>
      </p:sp>
    </p:spTree>
    <p:extLst>
      <p:ext uri="{BB962C8B-B14F-4D97-AF65-F5344CB8AC3E}">
        <p14:creationId xmlns:p14="http://schemas.microsoft.com/office/powerpoint/2010/main" val="2826668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WHOLEGRAINS, VEGETABLES AND FRUIT AND THE RISK OF CANCER: MATRIX</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The evidence for aflatoxins and liver cancer relates to foods that may be contaminated with aflatoxins and includes cereals (grains) as well as pulses (legumes), seeds, nuts and some vegetables and fruit. The studies reported on elevated levels of biomarkers of aflatoxin exposure.</a:t>
            </a:r>
          </a:p>
          <a:p>
            <a:r>
              <a:rPr lang="en-GB" sz="1200" b="0" i="0" u="none" strike="noStrike" kern="1200" baseline="0" dirty="0">
                <a:solidFill>
                  <a:schemeClr val="tx1"/>
                </a:solidFill>
                <a:latin typeface="+mn-lt"/>
                <a:ea typeface="+mn-ea"/>
                <a:cs typeface="+mn-cs"/>
              </a:rPr>
              <a:t>2 For preserved non-starchy vegetables and stomach cancer, there is no separate conclusion. The evidence was included in ‘foods preserved by salting’, which assessed the evidence for salt-preserved vegetables, salt-preserved fish and salt-preserved foods. The term ‘foods preserved by salting’ refers mainly to high-salt foods and salt-preserved foods, including pickled vegetables and salted or dried fish, as traditionally prepared in East Asia.</a:t>
            </a:r>
          </a:p>
          <a:p>
            <a:r>
              <a:rPr lang="en-GB" sz="1200" b="0" i="0" u="none" strike="noStrike" kern="1200" baseline="0" dirty="0">
                <a:solidFill>
                  <a:schemeClr val="tx1"/>
                </a:solidFill>
                <a:latin typeface="+mn-lt"/>
                <a:ea typeface="+mn-ea"/>
                <a:cs typeface="+mn-cs"/>
              </a:rPr>
              <a:t>3 The evidence for foods containing dietary fibre and colorectal cancer includes both foods that naturally contain fibre and foods that have had fibre added.</a:t>
            </a:r>
          </a:p>
          <a:p>
            <a:r>
              <a:rPr lang="en-GB" sz="1200" b="0" i="0" u="none" strike="noStrike" kern="1200" baseline="0" dirty="0">
                <a:solidFill>
                  <a:schemeClr val="tx1"/>
                </a:solidFill>
                <a:latin typeface="+mn-lt"/>
                <a:ea typeface="+mn-ea"/>
                <a:cs typeface="+mn-cs"/>
              </a:rPr>
              <a:t>4 The Panel notes that while the evidence for links between individual cancers and non-starchy vegetables or fruit is limited, the pattern of association is consistent and in the same direction, and overall the evidence is more persuasive of a protective effect: greater consumption of non-starchy vegetables or fruit probably protects against a number of </a:t>
            </a:r>
            <a:r>
              <a:rPr lang="en-GB" sz="1200" b="0" i="0" u="none" strike="noStrike" kern="1200" baseline="0" dirty="0" err="1">
                <a:solidFill>
                  <a:schemeClr val="tx1"/>
                </a:solidFill>
                <a:latin typeface="+mn-lt"/>
                <a:ea typeface="+mn-ea"/>
                <a:cs typeface="+mn-cs"/>
              </a:rPr>
              <a:t>aerodigestive</a:t>
            </a:r>
            <a:r>
              <a:rPr lang="en-GB" sz="1200" b="0" i="0" u="none" strike="noStrike" kern="1200" baseline="0" dirty="0">
                <a:solidFill>
                  <a:schemeClr val="tx1"/>
                </a:solidFill>
                <a:latin typeface="+mn-lt"/>
                <a:ea typeface="+mn-ea"/>
                <a:cs typeface="+mn-cs"/>
              </a:rPr>
              <a:t> cancers.</a:t>
            </a:r>
          </a:p>
          <a:p>
            <a:r>
              <a:rPr lang="en-GB" sz="1200" b="0" i="0" u="none" strike="noStrike" kern="1200" baseline="0" dirty="0">
                <a:solidFill>
                  <a:schemeClr val="tx1"/>
                </a:solidFill>
                <a:latin typeface="+mn-lt"/>
                <a:ea typeface="+mn-ea"/>
                <a:cs typeface="+mn-cs"/>
              </a:rPr>
              <a:t>5 Although the dose–response meta-analysis for colorectal cancer showed a statistically significant decreased risk with increased consumption of non-starchy vegetables, a non-linear relationship was apparent, which showed a significant increased risk at intakes of 100 grams or less per day when compared with an intake of 200 grams per day. For information on the evidence that led to the Panel’s conclusion, see Section 5.4.8.</a:t>
            </a:r>
          </a:p>
          <a:p>
            <a:r>
              <a:rPr lang="en-GB" sz="1200" b="0" i="0" u="none" strike="noStrike" kern="1200" baseline="0" dirty="0">
                <a:solidFill>
                  <a:schemeClr val="tx1"/>
                </a:solidFill>
                <a:latin typeface="+mn-lt"/>
                <a:ea typeface="+mn-ea"/>
                <a:cs typeface="+mn-cs"/>
              </a:rPr>
              <a:t>6 An increased risk of stomach cancer was not apparent when the data for fruit were analysed assuming a linear response but became apparent when conducting a non-linear analysis, which showed a significant increased risk at intakes below 45 grams per day when compared with an intake of about 100 grams per day. For information on the evidence supporting the conclusion, see Section 5.6.4.</a:t>
            </a:r>
          </a:p>
          <a:p>
            <a:r>
              <a:rPr lang="en-GB" sz="1200" b="0" i="0" u="none" strike="noStrike" kern="1200" baseline="0" dirty="0">
                <a:solidFill>
                  <a:schemeClr val="tx1"/>
                </a:solidFill>
                <a:latin typeface="+mn-lt"/>
                <a:ea typeface="+mn-ea"/>
                <a:cs typeface="+mn-cs"/>
              </a:rPr>
              <a:t>7 Although the dose–response meta-analysis for colorectal cancer showed a statistically significant decreased risk with increased consumption of fruit, a non-linear relationship was apparent, which showed a significant increased risk at intakes of 100 grams or less per day when compared with an intake of 200 grams per day. For information on the evidence that led to the conclusion, see Section 5.6.5.</a:t>
            </a:r>
          </a:p>
          <a:p>
            <a:r>
              <a:rPr lang="en-GB" sz="1200" b="0" i="0" u="none" strike="noStrike" kern="1200" baseline="0" dirty="0">
                <a:solidFill>
                  <a:schemeClr val="tx1"/>
                </a:solidFill>
                <a:latin typeface="+mn-lt"/>
                <a:ea typeface="+mn-ea"/>
                <a:cs typeface="+mn-cs"/>
              </a:rPr>
              <a:t>8 The Panel’s conclusion for non-starchy vegetables and breast cancer relates to evidence for breast cancer overall (menopausal status not specified). The observed association was in oestrogen receptor-negative (ER-negative or ER–) breast cancer only.</a:t>
            </a:r>
          </a:p>
          <a:p>
            <a:r>
              <a:rPr lang="en-GB" sz="1200" b="0" i="0" u="none" strike="noStrike" kern="1200" baseline="0" dirty="0">
                <a:solidFill>
                  <a:schemeClr val="tx1"/>
                </a:solidFill>
                <a:latin typeface="+mn-lt"/>
                <a:ea typeface="+mn-ea"/>
                <a:cs typeface="+mn-cs"/>
              </a:rPr>
              <a:t>9 The evidence for non-starchy vegetables and fruit and bladder cancer relates to combined consumption of vegetables and fruit.</a:t>
            </a:r>
          </a:p>
          <a:p>
            <a:r>
              <a:rPr lang="en-GB" sz="1200" b="0" i="0" u="none" strike="noStrike" kern="1200" baseline="0" dirty="0">
                <a:solidFill>
                  <a:schemeClr val="tx1"/>
                </a:solidFill>
                <a:latin typeface="+mn-lt"/>
                <a:ea typeface="+mn-ea"/>
                <a:cs typeface="+mn-cs"/>
              </a:rPr>
              <a:t>10 The evidence for foods containing carotenoids and lung cancer is derived from studies on dietary intake and serum levels.</a:t>
            </a:r>
          </a:p>
          <a:p>
            <a:r>
              <a:rPr lang="en-GB" sz="1200" b="0" i="0" u="none" strike="noStrike" kern="1200" baseline="0" dirty="0">
                <a:solidFill>
                  <a:schemeClr val="tx1"/>
                </a:solidFill>
                <a:latin typeface="+mn-lt"/>
                <a:ea typeface="+mn-ea"/>
                <a:cs typeface="+mn-cs"/>
              </a:rPr>
              <a:t>11 The Panel’s conclusion for foods containing carotenoids and breast cancer relates to the evidence for breast cancer overall (menopausal status not specified). The evidence is derived from studies on dietary intake and serum or plasma levels and includes both foods that naturally contain carotenoids and foods that have had carotenoids added.</a:t>
            </a:r>
          </a:p>
          <a:p>
            <a:r>
              <a:rPr lang="en-GB" sz="1200" b="0" i="0" u="none" strike="noStrike" kern="1200" baseline="0" dirty="0">
                <a:solidFill>
                  <a:schemeClr val="tx1"/>
                </a:solidFill>
                <a:latin typeface="+mn-lt"/>
                <a:ea typeface="+mn-ea"/>
                <a:cs typeface="+mn-cs"/>
              </a:rPr>
              <a:t>12 The evidence for foods containing beta-carotene and lung cancer is derived from studies on dietary intake and serum levels.</a:t>
            </a:r>
          </a:p>
          <a:p>
            <a:r>
              <a:rPr lang="en-GB" sz="1200" b="0" i="0" u="none" strike="noStrike" kern="1200" baseline="0" dirty="0">
                <a:solidFill>
                  <a:schemeClr val="tx1"/>
                </a:solidFill>
                <a:latin typeface="+mn-lt"/>
                <a:ea typeface="+mn-ea"/>
                <a:cs typeface="+mn-cs"/>
              </a:rPr>
              <a:t>13 The evidence for foods containing vitamin C and lung cancer in people who smoke tobacco is derived from studies on dietary intake.</a:t>
            </a:r>
          </a:p>
          <a:p>
            <a:r>
              <a:rPr lang="en-GB" sz="1200" b="0" i="0" u="none" strike="noStrike" kern="1200" baseline="0" dirty="0">
                <a:solidFill>
                  <a:schemeClr val="tx1"/>
                </a:solidFill>
                <a:latin typeface="+mn-lt"/>
                <a:ea typeface="+mn-ea"/>
                <a:cs typeface="+mn-cs"/>
              </a:rPr>
              <a:t>14 The Panel’s conclusion is for foods containing vitamin C and colon cancer. No conclusion was drawn for foods containing vitamin C and rectal cancer.</a:t>
            </a:r>
          </a:p>
          <a:p>
            <a:r>
              <a:rPr lang="en-GB" sz="1200" b="0" i="0" u="none" strike="noStrike" kern="1200" baseline="0" dirty="0">
                <a:solidFill>
                  <a:schemeClr val="tx1"/>
                </a:solidFill>
                <a:latin typeface="+mn-lt"/>
                <a:ea typeface="+mn-ea"/>
                <a:cs typeface="+mn-cs"/>
              </a:rPr>
              <a:t>15 The evidence for foods containing </a:t>
            </a:r>
            <a:r>
              <a:rPr lang="en-GB" sz="1200" b="0" i="0" u="none" strike="noStrike" kern="1200" baseline="0" dirty="0" err="1">
                <a:solidFill>
                  <a:schemeClr val="tx1"/>
                </a:solidFill>
                <a:latin typeface="+mn-lt"/>
                <a:ea typeface="+mn-ea"/>
                <a:cs typeface="+mn-cs"/>
              </a:rPr>
              <a:t>isoflavones</a:t>
            </a:r>
            <a:r>
              <a:rPr lang="en-GB" sz="1200" b="0" i="0" u="none" strike="noStrike" kern="1200" baseline="0" dirty="0">
                <a:solidFill>
                  <a:schemeClr val="tx1"/>
                </a:solidFill>
                <a:latin typeface="+mn-lt"/>
                <a:ea typeface="+mn-ea"/>
                <a:cs typeface="+mn-cs"/>
              </a:rPr>
              <a:t> and lung cancer in people who have never smoked tobacco is derived from studies on dietary intake.</a:t>
            </a:r>
          </a:p>
          <a:p>
            <a:r>
              <a:rPr lang="en-GB" sz="1200" b="0" i="0" u="none" strike="noStrike" kern="1200" baseline="0" dirty="0">
                <a:solidFill>
                  <a:schemeClr val="tx1"/>
                </a:solidFill>
                <a:latin typeface="+mn-lt"/>
                <a:ea typeface="+mn-ea"/>
                <a:cs typeface="+mn-cs"/>
              </a:rPr>
              <a:t>16 The evidence for beta-carotene and prostate cancer is derived from studies on dietary intake and serum or plasma levels, as well as studies on supplement use (20, 30 and 50 milligrams per day).</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13</a:t>
            </a:fld>
            <a:endParaRPr lang="en-GB"/>
          </a:p>
        </p:txBody>
      </p:sp>
    </p:spTree>
    <p:extLst>
      <p:ext uri="{BB962C8B-B14F-4D97-AF65-F5344CB8AC3E}">
        <p14:creationId xmlns:p14="http://schemas.microsoft.com/office/powerpoint/2010/main" val="3949461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Diet,</a:t>
            </a:r>
            <a:r>
              <a:rPr lang="en-GB" baseline="0" dirty="0"/>
              <a:t> nutrition, physical activity and bladder cancer: matrix</a:t>
            </a:r>
            <a:endParaRPr lang="en-GB" dirty="0"/>
          </a:p>
          <a:p>
            <a:endParaRPr lang="en-GB" dirty="0"/>
          </a:p>
          <a:p>
            <a:r>
              <a:rPr lang="en-GB" dirty="0"/>
              <a:t>Footnotes:</a:t>
            </a:r>
          </a:p>
          <a:p>
            <a:r>
              <a:rPr lang="en-GB" dirty="0"/>
              <a:t>1 The International Agency for Research on Cancer (IARC) has graded arsenic and arsenic compounds as Class 1 carcinogens [3]. The grading for this entry applies specifically to inorganic arsenic in drinking water.</a:t>
            </a:r>
          </a:p>
          <a:p>
            <a:r>
              <a:rPr lang="en-GB" dirty="0"/>
              <a:t>2 Combined consumption of vegetables and fruit.</a:t>
            </a:r>
          </a:p>
        </p:txBody>
      </p:sp>
      <p:sp>
        <p:nvSpPr>
          <p:cNvPr id="4" name="Slide Number Placeholder 3"/>
          <p:cNvSpPr>
            <a:spLocks noGrp="1"/>
          </p:cNvSpPr>
          <p:nvPr>
            <p:ph type="sldNum" sz="quarter" idx="10"/>
          </p:nvPr>
        </p:nvSpPr>
        <p:spPr/>
        <p:txBody>
          <a:bodyPr/>
          <a:lstStyle/>
          <a:p>
            <a:fld id="{5467B214-8946-0B4D-B887-7F8B37BED052}" type="slidenum">
              <a:rPr lang="en-GB" smtClean="0"/>
              <a:t>14</a:t>
            </a:fld>
            <a:endParaRPr lang="en-GB"/>
          </a:p>
        </p:txBody>
      </p:sp>
    </p:spTree>
    <p:extLst>
      <p:ext uri="{BB962C8B-B14F-4D97-AF65-F5344CB8AC3E}">
        <p14:creationId xmlns:p14="http://schemas.microsoft.com/office/powerpoint/2010/main" val="2568614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BREAST CANCER SURVIVAL (BY TIMEFRAME): MATRIX</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All mortality, All cause mortality; BC mortality, breast cancer mortality; 2nd BC, Second primary breast cancer</a:t>
            </a:r>
          </a:p>
          <a:p>
            <a:r>
              <a:rPr lang="en-GB" sz="1200" b="0" i="0" u="none" strike="noStrike" kern="1200" baseline="0" dirty="0">
                <a:solidFill>
                  <a:schemeClr val="tx1"/>
                </a:solidFill>
                <a:latin typeface="+mn-lt"/>
                <a:ea typeface="+mn-ea"/>
                <a:cs typeface="+mn-cs"/>
              </a:rPr>
              <a:t>STRONG: Evidence strong enough to support a judgement of a convincing or probable causal relationship and generally justify making recommendations</a:t>
            </a:r>
          </a:p>
          <a:p>
            <a:r>
              <a:rPr lang="en-GB" sz="1200" b="0" i="0" u="none" strike="noStrike" kern="1200" baseline="0" dirty="0">
                <a:solidFill>
                  <a:schemeClr val="tx1"/>
                </a:solidFill>
                <a:latin typeface="+mn-lt"/>
                <a:ea typeface="+mn-ea"/>
                <a:cs typeface="+mn-cs"/>
              </a:rPr>
              <a:t>LIMITED: Evidence that is too limited to justify making specific recommendations</a:t>
            </a:r>
          </a:p>
          <a:p>
            <a:r>
              <a:rPr lang="en-GB" sz="1200" b="0" i="0" u="none" strike="noStrike" kern="1200" baseline="0" dirty="0">
                <a:solidFill>
                  <a:schemeClr val="tx1"/>
                </a:solidFill>
                <a:latin typeface="+mn-lt"/>
                <a:ea typeface="+mn-ea"/>
                <a:cs typeface="+mn-cs"/>
              </a:rPr>
              <a:t>1 Includes various exposure-outcome combinations where evidence was available but too limited to draw conclusions. For more details of the outcomes related to the exposures listed here, see the full Breast Cancer Survivors SLR</a:t>
            </a:r>
          </a:p>
          <a:p>
            <a:r>
              <a:rPr lang="en-GB" sz="1200" b="0" i="0" u="none" strike="noStrike" kern="1200" baseline="0" dirty="0">
                <a:solidFill>
                  <a:schemeClr val="tx1"/>
                </a:solidFill>
                <a:latin typeface="+mn-lt"/>
                <a:ea typeface="+mn-ea"/>
                <a:cs typeface="+mn-cs"/>
              </a:rPr>
              <a:t>2 Post-menopause only</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15</a:t>
            </a:fld>
            <a:endParaRPr lang="en-GB"/>
          </a:p>
        </p:txBody>
      </p:sp>
    </p:spTree>
    <p:extLst>
      <p:ext uri="{BB962C8B-B14F-4D97-AF65-F5344CB8AC3E}">
        <p14:creationId xmlns:p14="http://schemas.microsoft.com/office/powerpoint/2010/main" val="1852376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BREAST CANCER SURVIVAL (BY OUTCOME)</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STRONG: Evidence strong enough to support a judgement of a convincing or probable causal relationship and generally justify making recommendations</a:t>
            </a:r>
          </a:p>
          <a:p>
            <a:r>
              <a:rPr lang="en-GB" sz="1200" b="0" i="0" u="none" strike="noStrike" kern="1200" baseline="0" dirty="0">
                <a:solidFill>
                  <a:schemeClr val="tx1"/>
                </a:solidFill>
                <a:latin typeface="+mn-lt"/>
                <a:ea typeface="+mn-ea"/>
                <a:cs typeface="+mn-cs"/>
              </a:rPr>
              <a:t>LIMITED: Evidence that is too limited to justify making specific recommendations</a:t>
            </a:r>
          </a:p>
          <a:p>
            <a:r>
              <a:rPr lang="en-GB" sz="1200" b="0" i="0" u="none" strike="noStrike" kern="1200" baseline="0" dirty="0">
                <a:solidFill>
                  <a:schemeClr val="tx1"/>
                </a:solidFill>
                <a:latin typeface="+mn-lt"/>
                <a:ea typeface="+mn-ea"/>
                <a:cs typeface="+mn-cs"/>
              </a:rPr>
              <a:t>1 Post-menopause only</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16</a:t>
            </a:fld>
            <a:endParaRPr lang="en-GB"/>
          </a:p>
        </p:txBody>
      </p:sp>
    </p:spTree>
    <p:extLst>
      <p:ext uri="{BB962C8B-B14F-4D97-AF65-F5344CB8AC3E}">
        <p14:creationId xmlns:p14="http://schemas.microsoft.com/office/powerpoint/2010/main" val="2280381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PREMENOPAUSAL BREAST CANCER: MATRIX</a:t>
            </a:r>
          </a:p>
          <a:p>
            <a:endParaRPr lang="en-GB" dirty="0"/>
          </a:p>
          <a:p>
            <a:r>
              <a:rPr lang="en-GB" dirty="0"/>
              <a:t>Footnotes:</a:t>
            </a:r>
          </a:p>
          <a:p>
            <a:r>
              <a:rPr lang="en-GB" sz="1200" b="0" i="0" u="none" strike="noStrike" kern="1200" baseline="0" dirty="0">
                <a:solidFill>
                  <a:schemeClr val="tx1"/>
                </a:solidFill>
                <a:latin typeface="+mn-lt"/>
                <a:ea typeface="+mn-ea"/>
                <a:cs typeface="+mn-cs"/>
              </a:rPr>
              <a:t>1 Adult attained height is unlikely to directly influence the risk of cancer. It is a marker for genetic, environmental, hormonal and also nutritional factors affecting growth during the period from preconception to completion of linear growth.</a:t>
            </a:r>
          </a:p>
          <a:p>
            <a:r>
              <a:rPr lang="en-GB" sz="1200" b="0" i="0" u="none" strike="noStrike" kern="1200" baseline="0" dirty="0">
                <a:solidFill>
                  <a:schemeClr val="tx1"/>
                </a:solidFill>
                <a:latin typeface="+mn-lt"/>
                <a:ea typeface="+mn-ea"/>
                <a:cs typeface="+mn-cs"/>
              </a:rPr>
              <a:t>2 Body fatness marked by body mass index (BMI), waist circumference and waist-hip ratio. Also includes evidence on young women aged about 18 to 30 years. Body fatness in young adulthood is marked by BMI.</a:t>
            </a:r>
          </a:p>
          <a:p>
            <a:r>
              <a:rPr lang="en-GB" sz="1200" b="0" i="0" u="none" strike="noStrike" kern="1200" baseline="0" dirty="0">
                <a:solidFill>
                  <a:schemeClr val="tx1"/>
                </a:solidFill>
                <a:latin typeface="+mn-lt"/>
                <a:ea typeface="+mn-ea"/>
                <a:cs typeface="+mn-cs"/>
              </a:rPr>
              <a:t>3 The Panel’s conclusion relates to the evidence for overall breast cancer (unspecified). The evidence for premenopausal and postmenopausal breast cancers separately was less conclusive, but consistent with the overall finding.</a:t>
            </a:r>
          </a:p>
          <a:p>
            <a:r>
              <a:rPr lang="en-GB" sz="1200" b="0" i="0" u="none" strike="noStrike" kern="1200" baseline="0" dirty="0">
                <a:solidFill>
                  <a:schemeClr val="tx1"/>
                </a:solidFill>
                <a:latin typeface="+mn-lt"/>
                <a:ea typeface="+mn-ea"/>
                <a:cs typeface="+mn-cs"/>
              </a:rPr>
              <a:t>4 No threshold was identified.</a:t>
            </a:r>
          </a:p>
          <a:p>
            <a:r>
              <a:rPr lang="en-GB" sz="1200" b="0" i="0" u="none" strike="noStrike" kern="1200" baseline="0" dirty="0">
                <a:solidFill>
                  <a:schemeClr val="tx1"/>
                </a:solidFill>
                <a:latin typeface="+mn-lt"/>
                <a:ea typeface="+mn-ea"/>
                <a:cs typeface="+mn-cs"/>
              </a:rPr>
              <a:t>5 Birthweight is a marker both for prenatal growth, reflecting </a:t>
            </a:r>
            <a:r>
              <a:rPr lang="en-GB" sz="1200" b="0" i="0" u="none" strike="noStrike" kern="1200" baseline="0" dirty="0" err="1">
                <a:solidFill>
                  <a:schemeClr val="tx1"/>
                </a:solidFill>
                <a:latin typeface="+mn-lt"/>
                <a:ea typeface="+mn-ea"/>
                <a:cs typeface="+mn-cs"/>
              </a:rPr>
              <a:t>fetal</a:t>
            </a:r>
            <a:r>
              <a:rPr lang="en-GB" sz="1200" b="0" i="0" u="none" strike="noStrike" kern="1200" baseline="0" dirty="0">
                <a:solidFill>
                  <a:schemeClr val="tx1"/>
                </a:solidFill>
                <a:latin typeface="+mn-lt"/>
                <a:ea typeface="+mn-ea"/>
                <a:cs typeface="+mn-cs"/>
              </a:rPr>
              <a:t> nutrition, and is a predictor of later growth and maturation – e.g., age at menarche – which are also determinants of breast cancer risk.</a:t>
            </a:r>
          </a:p>
          <a:p>
            <a:r>
              <a:rPr lang="en-GB" sz="1200" b="0" i="0" u="none" strike="noStrike" kern="1200" baseline="0" dirty="0">
                <a:solidFill>
                  <a:schemeClr val="tx1"/>
                </a:solidFill>
                <a:latin typeface="+mn-lt"/>
                <a:ea typeface="+mn-ea"/>
                <a:cs typeface="+mn-cs"/>
              </a:rPr>
              <a:t>6 The Panel’s conclusion relates to the evidence for overall breast cancer (unspecified). The observed association was in oestrogen-receptor-negative (ER–) breast cancer only.</a:t>
            </a:r>
          </a:p>
          <a:p>
            <a:r>
              <a:rPr lang="en-GB" sz="1200" b="0" i="0" u="none" strike="noStrike" kern="1200" baseline="0" dirty="0">
                <a:solidFill>
                  <a:schemeClr val="tx1"/>
                </a:solidFill>
                <a:latin typeface="+mn-lt"/>
                <a:ea typeface="+mn-ea"/>
                <a:cs typeface="+mn-cs"/>
              </a:rPr>
              <a:t>7 The Panel’s conclusion relates to the evidence for overall breast cancer (unspecified). The observed association was stronger for oestrogen-receptor-negative (ER–) breast cancer. Includes both foods that naturally contain carotenoids and foods that have carotenoids added.</a:t>
            </a:r>
          </a:p>
          <a:p>
            <a:r>
              <a:rPr lang="en-GB" sz="1200" b="0" i="0" u="none" strike="noStrike" kern="1200" baseline="0" dirty="0">
                <a:solidFill>
                  <a:schemeClr val="tx1"/>
                </a:solidFill>
                <a:latin typeface="+mn-lt"/>
                <a:ea typeface="+mn-ea"/>
                <a:cs typeface="+mn-cs"/>
              </a:rPr>
              <a:t>8 Physical activity, including occupational, recreational, walking and household activity. There was sufficient evidence for the Panel to make a separate judgement for vigorous physical activity.</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17</a:t>
            </a:fld>
            <a:endParaRPr lang="en-GB"/>
          </a:p>
        </p:txBody>
      </p:sp>
    </p:spTree>
    <p:extLst>
      <p:ext uri="{BB962C8B-B14F-4D97-AF65-F5344CB8AC3E}">
        <p14:creationId xmlns:p14="http://schemas.microsoft.com/office/powerpoint/2010/main" val="18523765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POSTMENOPAUSAL BREAST CANCER: MATRIX</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No threshold was identified.</a:t>
            </a:r>
          </a:p>
          <a:p>
            <a:r>
              <a:rPr lang="en-GB" sz="1200" b="0" i="0" u="none" strike="noStrike" kern="1200" baseline="0" dirty="0">
                <a:solidFill>
                  <a:schemeClr val="tx1"/>
                </a:solidFill>
                <a:latin typeface="+mn-lt"/>
                <a:ea typeface="+mn-ea"/>
                <a:cs typeface="+mn-cs"/>
              </a:rPr>
              <a:t>2 Body fatness, throughout adulthood, marked by body mass index (BMI), waist circumference and waist-hip ratio.</a:t>
            </a:r>
          </a:p>
          <a:p>
            <a:r>
              <a:rPr lang="en-GB" sz="1200" b="0" i="0" u="none" strike="noStrike" kern="1200" baseline="0" dirty="0">
                <a:solidFill>
                  <a:schemeClr val="tx1"/>
                </a:solidFill>
                <a:latin typeface="+mn-lt"/>
                <a:ea typeface="+mn-ea"/>
                <a:cs typeface="+mn-cs"/>
              </a:rPr>
              <a:t>3 Adult attained height is unlikely to directly influence the risk of cancer. It is a marker for genetic, environmental, hormonal and also nutritional factors affecting growth during the period from preconception to completion of linear growth.</a:t>
            </a:r>
          </a:p>
          <a:p>
            <a:r>
              <a:rPr lang="en-GB" sz="1200" b="0" i="0" u="none" strike="noStrike" kern="1200" baseline="0" dirty="0">
                <a:solidFill>
                  <a:schemeClr val="tx1"/>
                </a:solidFill>
                <a:latin typeface="+mn-lt"/>
                <a:ea typeface="+mn-ea"/>
                <a:cs typeface="+mn-cs"/>
              </a:rPr>
              <a:t>4 Physical activity including vigorous, occupational, recreational, walking and household activity.</a:t>
            </a:r>
          </a:p>
          <a:p>
            <a:r>
              <a:rPr lang="en-GB" sz="1200" b="0" i="0" u="none" strike="noStrike" kern="1200" baseline="0" dirty="0">
                <a:solidFill>
                  <a:schemeClr val="tx1"/>
                </a:solidFill>
                <a:latin typeface="+mn-lt"/>
                <a:ea typeface="+mn-ea"/>
                <a:cs typeface="+mn-cs"/>
              </a:rPr>
              <a:t>5 Young women aged about 18 to 30 years. Body fatness in young adulthood is marked by BMI.</a:t>
            </a:r>
          </a:p>
          <a:p>
            <a:r>
              <a:rPr lang="en-GB" sz="1200" b="0" i="0" u="none" strike="noStrike" kern="1200" baseline="0" dirty="0">
                <a:solidFill>
                  <a:schemeClr val="tx1"/>
                </a:solidFill>
                <a:latin typeface="+mn-lt"/>
                <a:ea typeface="+mn-ea"/>
                <a:cs typeface="+mn-cs"/>
              </a:rPr>
              <a:t>6 The Panel’s conclusion relates to the evidence for overall breast cancer (unspecified). The evidence for premenopausal and postmenopausal breast cancers separately was less conclusive, but consistent with the overall finding.</a:t>
            </a:r>
          </a:p>
          <a:p>
            <a:r>
              <a:rPr lang="en-GB" sz="1200" b="0" i="0" u="none" strike="noStrike" kern="1200" baseline="0" dirty="0">
                <a:solidFill>
                  <a:schemeClr val="tx1"/>
                </a:solidFill>
                <a:latin typeface="+mn-lt"/>
                <a:ea typeface="+mn-ea"/>
                <a:cs typeface="+mn-cs"/>
              </a:rPr>
              <a:t>7 The Panel’s conclusion relates to the evidence for overall breast cancer (unspecified). The observed association was in oestrogen-receptor-negative (ER–) breast cancer only.</a:t>
            </a:r>
          </a:p>
          <a:p>
            <a:r>
              <a:rPr lang="en-GB" sz="1200" b="0" i="0" u="none" strike="noStrike" kern="1200" baseline="0" dirty="0">
                <a:solidFill>
                  <a:schemeClr val="tx1"/>
                </a:solidFill>
                <a:latin typeface="+mn-lt"/>
                <a:ea typeface="+mn-ea"/>
                <a:cs typeface="+mn-cs"/>
              </a:rPr>
              <a:t>8 The Panel’s conclusion relates to the evidence for overall breast cancer (unspecified). The observed association was stronger for oestrogen-receptor-negative (ER–) breast cancer. Includes both foods that naturally contain carotenoids and foods that have carotenoids added.</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18</a:t>
            </a:fld>
            <a:endParaRPr lang="en-GB"/>
          </a:p>
        </p:txBody>
      </p:sp>
    </p:spTree>
    <p:extLst>
      <p:ext uri="{BB962C8B-B14F-4D97-AF65-F5344CB8AC3E}">
        <p14:creationId xmlns:p14="http://schemas.microsoft.com/office/powerpoint/2010/main" val="1819718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DIET, NUTRITION, PHYSICAL ACTIVITY</a:t>
            </a:r>
            <a:r>
              <a:rPr lang="en-GB" baseline="0" dirty="0"/>
              <a:t> </a:t>
            </a:r>
            <a:r>
              <a:rPr lang="en-GB" dirty="0"/>
              <a:t>AND COLORECTAL CANCER: MATRIX</a:t>
            </a:r>
          </a:p>
          <a:p>
            <a:endParaRPr lang="en-GB" dirty="0"/>
          </a:p>
          <a:p>
            <a:r>
              <a:rPr lang="en-GB" dirty="0"/>
              <a:t>Footnotes:</a:t>
            </a:r>
          </a:p>
          <a:p>
            <a:r>
              <a:rPr lang="en-GB" sz="1200" b="0" i="0" u="none" strike="noStrike" kern="1200" baseline="0" dirty="0">
                <a:solidFill>
                  <a:schemeClr val="tx1"/>
                </a:solidFill>
                <a:latin typeface="+mn-lt"/>
                <a:ea typeface="+mn-ea"/>
                <a:cs typeface="+mn-cs"/>
              </a:rPr>
              <a:t>1 Physical activity of all types: occupational, household, transport and recreational.</a:t>
            </a:r>
          </a:p>
          <a:p>
            <a:r>
              <a:rPr lang="en-GB" sz="1200" b="0" i="0" u="none" strike="noStrike" kern="1200" baseline="0" dirty="0">
                <a:solidFill>
                  <a:schemeClr val="tx1"/>
                </a:solidFill>
                <a:latin typeface="+mn-lt"/>
                <a:ea typeface="+mn-ea"/>
                <a:cs typeface="+mn-cs"/>
              </a:rPr>
              <a:t>2 The Panel judges that the evidence for colon cancer is convincing. No conclusion was drawn for rectal cancer.</a:t>
            </a:r>
          </a:p>
          <a:p>
            <a:r>
              <a:rPr lang="en-GB" sz="1200" b="0" i="0" u="none" strike="noStrike" kern="1200" baseline="0" dirty="0">
                <a:solidFill>
                  <a:schemeClr val="tx1"/>
                </a:solidFill>
                <a:latin typeface="+mn-lt"/>
                <a:ea typeface="+mn-ea"/>
                <a:cs typeface="+mn-cs"/>
              </a:rPr>
              <a:t>3 The term ‘processed meat’ refers to meats preserved by smoking, curing, or salting, or addition of chemical preservatives.</a:t>
            </a:r>
          </a:p>
          <a:p>
            <a:r>
              <a:rPr lang="en-GB" sz="1200" b="0" i="0" u="none" strike="noStrike" kern="1200" baseline="0" dirty="0">
                <a:solidFill>
                  <a:schemeClr val="tx1"/>
                </a:solidFill>
                <a:latin typeface="+mn-lt"/>
                <a:ea typeface="+mn-ea"/>
                <a:cs typeface="+mn-cs"/>
              </a:rPr>
              <a:t>4 Based on evidence for alcohol intakes above approximately 30 grams per day (about two drinks a day).</a:t>
            </a:r>
          </a:p>
          <a:p>
            <a:r>
              <a:rPr lang="en-GB" sz="1200" b="0" i="0" u="none" strike="noStrike" kern="1200" baseline="0" dirty="0">
                <a:solidFill>
                  <a:schemeClr val="tx1"/>
                </a:solidFill>
                <a:latin typeface="+mn-lt"/>
                <a:ea typeface="+mn-ea"/>
                <a:cs typeface="+mn-cs"/>
              </a:rPr>
              <a:t>5 Body fatness marked by body mass index (BMI), waist circumference or waist-hip ratio.</a:t>
            </a:r>
          </a:p>
          <a:p>
            <a:r>
              <a:rPr lang="en-GB" sz="1200" b="0" i="0" u="none" strike="noStrike" kern="1200" baseline="0" dirty="0">
                <a:solidFill>
                  <a:schemeClr val="tx1"/>
                </a:solidFill>
                <a:latin typeface="+mn-lt"/>
                <a:ea typeface="+mn-ea"/>
                <a:cs typeface="+mn-cs"/>
              </a:rPr>
              <a:t>6 Adult attained height is unlikely to directly influence the risk of cancer. It is a marker for genetic, environmental, hormonal and nutritional growth factors affecting growth during the period from preconception to completion of linear growth.</a:t>
            </a:r>
          </a:p>
          <a:p>
            <a:r>
              <a:rPr lang="en-GB" sz="1200" b="0" i="0" u="none" strike="noStrike" kern="1200" baseline="0" dirty="0">
                <a:solidFill>
                  <a:schemeClr val="tx1"/>
                </a:solidFill>
                <a:latin typeface="+mn-lt"/>
                <a:ea typeface="+mn-ea"/>
                <a:cs typeface="+mn-cs"/>
              </a:rPr>
              <a:t>7 Includes both foods naturally containing the constituent and foods that have the constituent added. Dietary fibre is contained in plant foods.</a:t>
            </a:r>
          </a:p>
          <a:p>
            <a:r>
              <a:rPr lang="en-GB" sz="1200" b="0" i="0" u="none" strike="noStrike" kern="1200" baseline="0" dirty="0">
                <a:solidFill>
                  <a:schemeClr val="tx1"/>
                </a:solidFill>
                <a:latin typeface="+mn-lt"/>
                <a:ea typeface="+mn-ea"/>
                <a:cs typeface="+mn-cs"/>
              </a:rPr>
              <a:t>8 Includes evidence from total dairy, milk, cheese and dietary calcium intakes.</a:t>
            </a:r>
          </a:p>
          <a:p>
            <a:r>
              <a:rPr lang="en-GB" sz="1200" b="0" i="0" u="none" strike="noStrike" kern="1200" baseline="0" dirty="0">
                <a:solidFill>
                  <a:schemeClr val="tx1"/>
                </a:solidFill>
                <a:latin typeface="+mn-lt"/>
                <a:ea typeface="+mn-ea"/>
                <a:cs typeface="+mn-cs"/>
              </a:rPr>
              <a:t>9 The evidence is derived from supplements at a dose &gt;200 milligrams per day.</a:t>
            </a:r>
          </a:p>
          <a:p>
            <a:r>
              <a:rPr lang="en-GB" sz="1200" b="0" i="0" u="none" strike="noStrike" kern="1200" baseline="0" dirty="0">
                <a:solidFill>
                  <a:schemeClr val="tx1"/>
                </a:solidFill>
                <a:latin typeface="+mn-lt"/>
                <a:ea typeface="+mn-ea"/>
                <a:cs typeface="+mn-cs"/>
              </a:rPr>
              <a:t>10 The term ‘red meat’ refers to beef, pork, lamb, and goat from domesticated animals.</a:t>
            </a:r>
          </a:p>
          <a:p>
            <a:r>
              <a:rPr lang="en-GB" sz="1200" b="0" i="0" u="none" strike="noStrike" kern="1200" baseline="0" dirty="0">
                <a:solidFill>
                  <a:schemeClr val="tx1"/>
                </a:solidFill>
                <a:latin typeface="+mn-lt"/>
                <a:ea typeface="+mn-ea"/>
                <a:cs typeface="+mn-cs"/>
              </a:rPr>
              <a:t>11 The Panel judges that the evidence for colon cancer is limited. No conclusion was drawn for rectal cancer.</a:t>
            </a:r>
          </a:p>
          <a:p>
            <a:r>
              <a:rPr lang="en-GB" sz="1200" b="0" i="0" u="none" strike="noStrike" kern="1200" baseline="0" dirty="0">
                <a:solidFill>
                  <a:schemeClr val="tx1"/>
                </a:solidFill>
                <a:latin typeface="+mn-lt"/>
                <a:ea typeface="+mn-ea"/>
                <a:cs typeface="+mn-cs"/>
              </a:rPr>
              <a:t>12 Includes evidence from foods containing vitamin D, serum vitamin D, and supplemental vitamin D.</a:t>
            </a:r>
          </a:p>
          <a:p>
            <a:r>
              <a:rPr lang="en-GB" sz="1200" b="0" i="0" u="none" strike="noStrike" kern="1200" baseline="0" dirty="0">
                <a:solidFill>
                  <a:schemeClr val="tx1"/>
                </a:solidFill>
                <a:latin typeface="+mn-lt"/>
                <a:ea typeface="+mn-ea"/>
                <a:cs typeface="+mn-cs"/>
              </a:rPr>
              <a:t>13 Definitions and categorisation of multivitamin supplements are not standardised.</a:t>
            </a:r>
          </a:p>
          <a:p>
            <a:r>
              <a:rPr lang="en-GB" sz="1200" b="0" i="0" u="none" strike="noStrike" kern="1200" baseline="0" dirty="0">
                <a:solidFill>
                  <a:schemeClr val="tx1"/>
                </a:solidFill>
                <a:latin typeface="+mn-lt"/>
                <a:ea typeface="+mn-ea"/>
                <a:cs typeface="+mn-cs"/>
              </a:rPr>
              <a:t>14 Increased risk observed at low intakes (below 100 grams per day).</a:t>
            </a:r>
          </a:p>
          <a:p>
            <a:r>
              <a:rPr lang="en-GB" sz="1200" b="0" i="0" u="none" strike="noStrike" kern="1200" baseline="0" dirty="0">
                <a:solidFill>
                  <a:schemeClr val="tx1"/>
                </a:solidFill>
                <a:latin typeface="+mn-lt"/>
                <a:ea typeface="+mn-ea"/>
                <a:cs typeface="+mn-cs"/>
              </a:rPr>
              <a:t>15 Foods include red and processed meat, fish and poultry.</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19</a:t>
            </a:fld>
            <a:endParaRPr lang="en-GB"/>
          </a:p>
        </p:txBody>
      </p:sp>
    </p:spTree>
    <p:extLst>
      <p:ext uri="{BB962C8B-B14F-4D97-AF65-F5344CB8AC3E}">
        <p14:creationId xmlns:p14="http://schemas.microsoft.com/office/powerpoint/2010/main" val="545087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SUMMARY</a:t>
            </a:r>
            <a:r>
              <a:rPr lang="en-GB" baseline="0" dirty="0"/>
              <a:t> OF EVIDENCE ON DIET, NUTRITION, PHYSICAL ACTIVITY AND CANCER</a:t>
            </a:r>
          </a:p>
          <a:p>
            <a:endParaRPr lang="en-GB" baseline="0" dirty="0"/>
          </a:p>
          <a:p>
            <a:r>
              <a:rPr lang="en-GB" baseline="0" dirty="0"/>
              <a:t>For matrix footnotes see </a:t>
            </a:r>
            <a:r>
              <a:rPr lang="en-GB" b="1" baseline="0" dirty="0"/>
              <a:t>wcrf.org/matrix</a:t>
            </a:r>
            <a:endParaRPr lang="en-GB" b="1" dirty="0"/>
          </a:p>
        </p:txBody>
      </p:sp>
      <p:sp>
        <p:nvSpPr>
          <p:cNvPr id="4" name="Slide Number Placeholder 3"/>
          <p:cNvSpPr>
            <a:spLocks noGrp="1"/>
          </p:cNvSpPr>
          <p:nvPr>
            <p:ph type="sldNum" sz="quarter" idx="10"/>
          </p:nvPr>
        </p:nvSpPr>
        <p:spPr/>
        <p:txBody>
          <a:bodyPr/>
          <a:lstStyle/>
          <a:p>
            <a:fld id="{5467B214-8946-0B4D-B887-7F8B37BED052}" type="slidenum">
              <a:rPr lang="en-GB" smtClean="0"/>
              <a:t>2</a:t>
            </a:fld>
            <a:endParaRPr lang="en-GB"/>
          </a:p>
        </p:txBody>
      </p:sp>
    </p:spTree>
    <p:extLst>
      <p:ext uri="{BB962C8B-B14F-4D97-AF65-F5344CB8AC3E}">
        <p14:creationId xmlns:p14="http://schemas.microsoft.com/office/powerpoint/2010/main" val="36900514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ENDOMETRIAL CANCER</a:t>
            </a:r>
            <a:endParaRPr lang="en-GB" dirty="0"/>
          </a:p>
          <a:p>
            <a:endParaRPr lang="en-GB" dirty="0"/>
          </a:p>
          <a:p>
            <a:r>
              <a:rPr lang="en-GB" dirty="0"/>
              <a:t>Footnotes:</a:t>
            </a:r>
          </a:p>
          <a:p>
            <a:r>
              <a:rPr lang="en-GB" sz="1200" b="0" i="0" u="none" strike="noStrike" kern="1200" baseline="0" dirty="0">
                <a:solidFill>
                  <a:schemeClr val="tx1"/>
                </a:solidFill>
                <a:latin typeface="+mn-lt"/>
                <a:ea typeface="+mn-ea"/>
                <a:cs typeface="+mn-cs"/>
              </a:rPr>
              <a:t>1 The Panel interpreted BMI (including BMI at age 18-25 years), measures of abdominal girth, and adult weight gain as interrelated aspects of body fatness as well as fat distribution.</a:t>
            </a:r>
          </a:p>
          <a:p>
            <a:r>
              <a:rPr lang="en-GB" sz="1200" b="0" i="0" u="none" strike="noStrike" kern="1200" baseline="0" dirty="0">
                <a:solidFill>
                  <a:schemeClr val="tx1"/>
                </a:solidFill>
                <a:latin typeface="+mn-lt"/>
                <a:ea typeface="+mn-ea"/>
                <a:cs typeface="+mn-cs"/>
              </a:rPr>
              <a:t>2 Physical activity of all types: occupational, household, transport and recreational.</a:t>
            </a:r>
          </a:p>
          <a:p>
            <a:r>
              <a:rPr lang="en-GB" sz="1200" b="0" i="0" u="none" strike="noStrike" kern="1200" baseline="0" dirty="0">
                <a:solidFill>
                  <a:schemeClr val="tx1"/>
                </a:solidFill>
                <a:latin typeface="+mn-lt"/>
                <a:ea typeface="+mn-ea"/>
                <a:cs typeface="+mn-cs"/>
              </a:rPr>
              <a:t>3 The effect is found in both caffeinated and decaffeinated coffee and cannot be attributed to caffeine.</a:t>
            </a:r>
          </a:p>
          <a:p>
            <a:r>
              <a:rPr lang="en-GB" sz="1200" b="0" i="0" u="none" strike="noStrike" kern="1200" baseline="0" dirty="0">
                <a:solidFill>
                  <a:schemeClr val="tx1"/>
                </a:solidFill>
                <a:latin typeface="+mn-lt"/>
                <a:ea typeface="+mn-ea"/>
                <a:cs typeface="+mn-cs"/>
              </a:rPr>
              <a:t>4 Adult attained height is unlikely to modify the risk of cancer. It is a marker for genetic, environmental, hormonal, and also nutritional factors affecting growth during the period from preconception to completion of linear growth.</a:t>
            </a:r>
          </a:p>
          <a:p>
            <a:r>
              <a:rPr lang="en-GB" sz="1200" b="0" i="0" u="none" strike="noStrike" kern="1200" baseline="0" dirty="0">
                <a:solidFill>
                  <a:schemeClr val="tx1"/>
                </a:solidFill>
                <a:latin typeface="+mn-lt"/>
                <a:ea typeface="+mn-ea"/>
                <a:cs typeface="+mn-cs"/>
              </a:rPr>
              <a:t>5 Sedentary habits as marked by sitting time.</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20</a:t>
            </a:fld>
            <a:endParaRPr lang="en-GB"/>
          </a:p>
        </p:txBody>
      </p:sp>
    </p:spTree>
    <p:extLst>
      <p:ext uri="{BB962C8B-B14F-4D97-AF65-F5344CB8AC3E}">
        <p14:creationId xmlns:p14="http://schemas.microsoft.com/office/powerpoint/2010/main" val="20894366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GALLBLADDER CANCER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a:t>
            </a:r>
          </a:p>
          <a:p>
            <a:r>
              <a:rPr lang="en-GB" sz="1200" b="0" i="0" u="none" strike="noStrike" kern="1200" baseline="0" dirty="0">
                <a:solidFill>
                  <a:schemeClr val="tx1"/>
                </a:solidFill>
                <a:latin typeface="+mn-lt"/>
                <a:ea typeface="+mn-ea"/>
                <a:cs typeface="+mn-cs"/>
              </a:rPr>
              <a:t>1 Directly and indirectly through the formation of gallstones. Body fatness is marked by body mass index (BMI).</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21</a:t>
            </a:fld>
            <a:endParaRPr lang="en-GB"/>
          </a:p>
        </p:txBody>
      </p:sp>
    </p:spTree>
    <p:extLst>
      <p:ext uri="{BB962C8B-B14F-4D97-AF65-F5344CB8AC3E}">
        <p14:creationId xmlns:p14="http://schemas.microsoft.com/office/powerpoint/2010/main" val="7127293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KIDNEY CANCER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Body fatness marked by body mass index (BMI), waist circumference and waist-hip ratio.</a:t>
            </a:r>
          </a:p>
          <a:p>
            <a:r>
              <a:rPr lang="en-GB" sz="1200" b="0" i="0" u="none" strike="noStrike" kern="1200" baseline="0" dirty="0">
                <a:solidFill>
                  <a:schemeClr val="tx1"/>
                </a:solidFill>
                <a:latin typeface="+mn-lt"/>
                <a:ea typeface="+mn-ea"/>
                <a:cs typeface="+mn-cs"/>
              </a:rPr>
              <a:t>2 Based on evidence for alcohol intake up to 30 grams per day (about 2 drinks a day). There is insufficient evidence for intake greater than 30 grams per day.</a:t>
            </a:r>
          </a:p>
          <a:p>
            <a:r>
              <a:rPr lang="en-GB" sz="1200" b="0" i="0" u="none" strike="noStrike" kern="1200" baseline="0" dirty="0">
                <a:solidFill>
                  <a:schemeClr val="tx1"/>
                </a:solidFill>
                <a:latin typeface="+mn-lt"/>
                <a:ea typeface="+mn-ea"/>
                <a:cs typeface="+mn-cs"/>
              </a:rPr>
              <a:t>3 Adult attained height is unlikely to directly influence the risk of cancer. It is a marker for genetic, environmental, hormonal and nutritional factors affecting growth during the period from preconception to completion of linear growth.</a:t>
            </a:r>
          </a:p>
          <a:p>
            <a:r>
              <a:rPr lang="en-GB" sz="1200" b="0" i="0" u="none" strike="noStrike" kern="1200" baseline="0" dirty="0">
                <a:solidFill>
                  <a:schemeClr val="tx1"/>
                </a:solidFill>
                <a:latin typeface="+mn-lt"/>
                <a:ea typeface="+mn-ea"/>
                <a:cs typeface="+mn-cs"/>
              </a:rPr>
              <a:t>4 The International Agency for Research on Cancer (IARC) has graded arsenic and arsenic compounds as Class 1 carcinogens. The grading for this entry applies specifically to inorganic arsenic in drinking water [3].</a:t>
            </a:r>
          </a:p>
        </p:txBody>
      </p:sp>
      <p:sp>
        <p:nvSpPr>
          <p:cNvPr id="4" name="Slide Number Placeholder 3"/>
          <p:cNvSpPr>
            <a:spLocks noGrp="1"/>
          </p:cNvSpPr>
          <p:nvPr>
            <p:ph type="sldNum" sz="quarter" idx="10"/>
          </p:nvPr>
        </p:nvSpPr>
        <p:spPr/>
        <p:txBody>
          <a:bodyPr/>
          <a:lstStyle/>
          <a:p>
            <a:fld id="{5467B214-8946-0B4D-B887-7F8B37BED052}" type="slidenum">
              <a:rPr lang="en-GB" smtClean="0"/>
              <a:t>22</a:t>
            </a:fld>
            <a:endParaRPr lang="en-GB"/>
          </a:p>
        </p:txBody>
      </p:sp>
    </p:spTree>
    <p:extLst>
      <p:ext uri="{BB962C8B-B14F-4D97-AF65-F5344CB8AC3E}">
        <p14:creationId xmlns:p14="http://schemas.microsoft.com/office/powerpoint/2010/main" val="42489540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LIVER CANCER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Foods that may be contaminated with aflatoxins include cereals (grains), as well as pulses (legumes), seeds, nuts and some vegetables and fruits.</a:t>
            </a:r>
          </a:p>
          <a:p>
            <a:r>
              <a:rPr lang="en-GB" sz="1200" b="0" i="0" u="none" strike="noStrike" kern="1200" baseline="0" dirty="0">
                <a:solidFill>
                  <a:schemeClr val="tx1"/>
                </a:solidFill>
                <a:latin typeface="+mn-lt"/>
                <a:ea typeface="+mn-ea"/>
                <a:cs typeface="+mn-cs"/>
              </a:rPr>
              <a:t>2 Based on evidence for alcohol intakes above around 45 grams per day (about 3 drinks a day). No conclusion was possible for intakes below 45 grams per day. There is insufficient evidence to conclude that there is any difference in effect between men and women. Alcohol consumption is graded by the International Agency for Research on Cancer (IARC) as carcinogenic to humans (Group 1) [2].</a:t>
            </a:r>
          </a:p>
          <a:p>
            <a:r>
              <a:rPr lang="en-GB" sz="1200" b="0" i="0" u="none" strike="noStrike" kern="1200" baseline="0" dirty="0">
                <a:solidFill>
                  <a:schemeClr val="tx1"/>
                </a:solidFill>
                <a:latin typeface="+mn-lt"/>
                <a:ea typeface="+mn-ea"/>
                <a:cs typeface="+mn-cs"/>
              </a:rPr>
              <a:t>3 Body fatness is marked by body mass index (BMI).</a:t>
            </a:r>
          </a:p>
          <a:p>
            <a:r>
              <a:rPr lang="en-GB" sz="1200" b="0" i="0" u="none" strike="noStrike" kern="1200" baseline="0" dirty="0">
                <a:solidFill>
                  <a:schemeClr val="tx1"/>
                </a:solidFill>
                <a:latin typeface="+mn-lt"/>
                <a:ea typeface="+mn-ea"/>
                <a:cs typeface="+mn-cs"/>
              </a:rPr>
              <a:t>4 Physical activity of all types.</a:t>
            </a:r>
          </a:p>
        </p:txBody>
      </p:sp>
      <p:sp>
        <p:nvSpPr>
          <p:cNvPr id="4" name="Slide Number Placeholder 3"/>
          <p:cNvSpPr>
            <a:spLocks noGrp="1"/>
          </p:cNvSpPr>
          <p:nvPr>
            <p:ph type="sldNum" sz="quarter" idx="10"/>
          </p:nvPr>
        </p:nvSpPr>
        <p:spPr/>
        <p:txBody>
          <a:bodyPr/>
          <a:lstStyle/>
          <a:p>
            <a:fld id="{5467B214-8946-0B4D-B887-7F8B37BED052}" type="slidenum">
              <a:rPr lang="en-GB" smtClean="0"/>
              <a:t>23</a:t>
            </a:fld>
            <a:endParaRPr lang="en-GB"/>
          </a:p>
        </p:txBody>
      </p:sp>
    </p:spTree>
    <p:extLst>
      <p:ext uri="{BB962C8B-B14F-4D97-AF65-F5344CB8AC3E}">
        <p14:creationId xmlns:p14="http://schemas.microsoft.com/office/powerpoint/2010/main" val="1316377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LUNG CANCER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The International Agency for Research on Cancer (IARC) has graded arsenic and arsenic compounds as Class 1 carcinogens. The grading for this entry applies specifically to inorganic arsenic in drinking water.</a:t>
            </a:r>
          </a:p>
          <a:p>
            <a:r>
              <a:rPr lang="en-GB" sz="1200" b="0" i="0" u="none" strike="noStrike" kern="1200" baseline="0" dirty="0">
                <a:solidFill>
                  <a:schemeClr val="tx1"/>
                </a:solidFill>
                <a:latin typeface="+mn-lt"/>
                <a:ea typeface="+mn-ea"/>
                <a:cs typeface="+mn-cs"/>
              </a:rPr>
              <a:t>2 The evidence is derived from studies using high-dose supplements (20 mg/day for beta-carotene; 25,000 IU/day for retinol) in current and former smokers.</a:t>
            </a:r>
          </a:p>
          <a:p>
            <a:r>
              <a:rPr lang="en-GB" sz="1200" b="0" i="0" u="none" strike="noStrike" kern="1200" baseline="0" dirty="0">
                <a:solidFill>
                  <a:schemeClr val="tx1"/>
                </a:solidFill>
                <a:latin typeface="+mn-lt"/>
                <a:ea typeface="+mn-ea"/>
                <a:cs typeface="+mn-cs"/>
              </a:rPr>
              <a:t>3 The evidence applies to current and former smokers only.</a:t>
            </a:r>
          </a:p>
          <a:p>
            <a:r>
              <a:rPr lang="en-GB" sz="1200" b="0" i="0" u="none" strike="noStrike" kern="1200" baseline="0" dirty="0">
                <a:solidFill>
                  <a:schemeClr val="tx1"/>
                </a:solidFill>
                <a:latin typeface="+mn-lt"/>
                <a:ea typeface="+mn-ea"/>
                <a:cs typeface="+mn-cs"/>
              </a:rPr>
              <a:t>4 The evidence applies to current smokers only.</a:t>
            </a:r>
          </a:p>
          <a:p>
            <a:r>
              <a:rPr lang="en-GB" sz="1200" b="0" i="0" u="none" strike="noStrike" kern="1200" baseline="0" dirty="0">
                <a:solidFill>
                  <a:schemeClr val="tx1"/>
                </a:solidFill>
                <a:latin typeface="+mn-lt"/>
                <a:ea typeface="+mn-ea"/>
                <a:cs typeface="+mn-cs"/>
              </a:rPr>
              <a:t>5 The evidence applies only to individuals who have never smoked.</a:t>
            </a:r>
          </a:p>
        </p:txBody>
      </p:sp>
      <p:sp>
        <p:nvSpPr>
          <p:cNvPr id="4" name="Slide Number Placeholder 3"/>
          <p:cNvSpPr>
            <a:spLocks noGrp="1"/>
          </p:cNvSpPr>
          <p:nvPr>
            <p:ph type="sldNum" sz="quarter" idx="10"/>
          </p:nvPr>
        </p:nvSpPr>
        <p:spPr/>
        <p:txBody>
          <a:bodyPr/>
          <a:lstStyle/>
          <a:p>
            <a:fld id="{5467B214-8946-0B4D-B887-7F8B37BED052}" type="slidenum">
              <a:rPr lang="en-GB" smtClean="0"/>
              <a:t>24</a:t>
            </a:fld>
            <a:endParaRPr lang="en-GB"/>
          </a:p>
        </p:txBody>
      </p:sp>
    </p:spTree>
    <p:extLst>
      <p:ext uri="{BB962C8B-B14F-4D97-AF65-F5344CB8AC3E}">
        <p14:creationId xmlns:p14="http://schemas.microsoft.com/office/powerpoint/2010/main" val="524236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CANCERS OF THE MOUTH, PHARYNX AND LARYNX</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Body fatness marked by body mass index (BMI), waist circumference and waist-hip ratio.</a:t>
            </a:r>
          </a:p>
          <a:p>
            <a:r>
              <a:rPr lang="en-GB" sz="1200" b="0" i="0" u="none" strike="noStrike" kern="1200" baseline="0" dirty="0">
                <a:solidFill>
                  <a:schemeClr val="tx1"/>
                </a:solidFill>
                <a:latin typeface="+mn-lt"/>
                <a:ea typeface="+mn-ea"/>
                <a:cs typeface="+mn-cs"/>
              </a:rPr>
              <a:t>2 Judgements relate to healthy dietary patterns as marked by greater healthy dietary indices. These indices produce an integrated score to assess adherence to healthy eating or lifestyle recommendations or patterns. They are characterised by factors such as healthy weight management, engagement in physical activity, limiting intake of foods and drinks that promote weight gain, limiting intake of red and processed meat, limiting intake of alcoholic drinks, higher intake of plant foods, and breastfeeding (in women).</a:t>
            </a:r>
          </a:p>
          <a:p>
            <a:r>
              <a:rPr lang="en-GB" sz="1200" b="0" i="0" u="none" strike="noStrike" kern="1200" baseline="0" dirty="0">
                <a:solidFill>
                  <a:schemeClr val="tx1"/>
                </a:solidFill>
                <a:latin typeface="+mn-lt"/>
                <a:ea typeface="+mn-ea"/>
                <a:cs typeface="+mn-cs"/>
              </a:rPr>
              <a:t>3 Mate, an infusion prepared from dried leaves of </a:t>
            </a:r>
            <a:r>
              <a:rPr lang="en-GB" sz="1200" b="0" i="1" u="none" strike="noStrike" kern="1200" baseline="0" dirty="0">
                <a:solidFill>
                  <a:schemeClr val="tx1"/>
                </a:solidFill>
                <a:latin typeface="+mn-lt"/>
                <a:ea typeface="+mn-ea"/>
                <a:cs typeface="+mn-cs"/>
              </a:rPr>
              <a:t>Ilex </a:t>
            </a:r>
            <a:r>
              <a:rPr lang="en-GB" sz="1200" b="0" i="1" u="none" strike="noStrike" kern="1200" baseline="0" dirty="0" err="1">
                <a:solidFill>
                  <a:schemeClr val="tx1"/>
                </a:solidFill>
                <a:latin typeface="+mn-lt"/>
                <a:ea typeface="+mn-ea"/>
                <a:cs typeface="+mn-cs"/>
              </a:rPr>
              <a:t>paraguariensis</a:t>
            </a:r>
            <a:r>
              <a:rPr lang="en-GB" sz="1200" b="0" i="0" u="none" strike="noStrike" kern="1200" baseline="0" dirty="0">
                <a:solidFill>
                  <a:schemeClr val="tx1"/>
                </a:solidFill>
                <a:latin typeface="+mn-lt"/>
                <a:ea typeface="+mn-ea"/>
                <a:cs typeface="+mn-cs"/>
              </a:rPr>
              <a:t>, is drunk traditionally in parts of South America, through a metal straw.</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25</a:t>
            </a:fld>
            <a:endParaRPr lang="en-GB"/>
          </a:p>
        </p:txBody>
      </p:sp>
    </p:spTree>
    <p:extLst>
      <p:ext uri="{BB962C8B-B14F-4D97-AF65-F5344CB8AC3E}">
        <p14:creationId xmlns:p14="http://schemas.microsoft.com/office/powerpoint/2010/main" val="17926955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OESOPHAGEAL ADENOCARCINOMA</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Body fatness is marked by body mass index (BMI), waist circumference and waist-hip ratio.</a:t>
            </a:r>
          </a:p>
          <a:p>
            <a:r>
              <a:rPr lang="en-GB" sz="1200" b="0" i="0" u="none" strike="noStrike" kern="1200" baseline="0" dirty="0">
                <a:solidFill>
                  <a:schemeClr val="tx1"/>
                </a:solidFill>
                <a:latin typeface="+mn-lt"/>
                <a:ea typeface="+mn-ea"/>
                <a:cs typeface="+mn-cs"/>
              </a:rPr>
              <a:t>2 Adenocarcinoma and squamous cell carcinoma combined.</a:t>
            </a:r>
            <a:endParaRPr lang="en-GB" dirty="0"/>
          </a:p>
          <a:p>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26</a:t>
            </a:fld>
            <a:endParaRPr lang="en-GB"/>
          </a:p>
        </p:txBody>
      </p:sp>
    </p:spTree>
    <p:extLst>
      <p:ext uri="{BB962C8B-B14F-4D97-AF65-F5344CB8AC3E}">
        <p14:creationId xmlns:p14="http://schemas.microsoft.com/office/powerpoint/2010/main" val="1064363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OESOPHAGEAL SQUAMOUS CELL CARCINOMA</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As drunk </a:t>
            </a:r>
            <a:r>
              <a:rPr lang="en-GB" sz="1200" b="0" i="0" u="none" strike="noStrike" kern="1200" baseline="0" dirty="0" err="1">
                <a:solidFill>
                  <a:schemeClr val="tx1"/>
                </a:solidFill>
                <a:latin typeface="+mn-lt"/>
                <a:ea typeface="+mn-ea"/>
                <a:cs typeface="+mn-cs"/>
              </a:rPr>
              <a:t>traditonally</a:t>
            </a:r>
            <a:r>
              <a:rPr lang="en-GB" sz="1200" b="0" i="0" u="none" strike="noStrike" kern="1200" baseline="0" dirty="0">
                <a:solidFill>
                  <a:schemeClr val="tx1"/>
                </a:solidFill>
                <a:latin typeface="+mn-lt"/>
                <a:ea typeface="+mn-ea"/>
                <a:cs typeface="+mn-cs"/>
              </a:rPr>
              <a:t> in parts of South America, scalding hot through a metal straw.</a:t>
            </a:r>
          </a:p>
          <a:p>
            <a:r>
              <a:rPr lang="en-GB" sz="1200" b="0" i="0" u="none" strike="noStrike" kern="1200" baseline="0" dirty="0">
                <a:solidFill>
                  <a:schemeClr val="tx1"/>
                </a:solidFill>
                <a:latin typeface="+mn-lt"/>
                <a:ea typeface="+mn-ea"/>
                <a:cs typeface="+mn-cs"/>
              </a:rPr>
              <a:t>2 Adenocarcinoma and squamous cell carcinoma combined.</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27</a:t>
            </a:fld>
            <a:endParaRPr lang="en-GB"/>
          </a:p>
        </p:txBody>
      </p:sp>
    </p:spTree>
    <p:extLst>
      <p:ext uri="{BB962C8B-B14F-4D97-AF65-F5344CB8AC3E}">
        <p14:creationId xmlns:p14="http://schemas.microsoft.com/office/powerpoint/2010/main" val="20752680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OVARIAN CANCER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Adult attained height is unlikely to directly influence the risk of cancer. It is a marker for genetic, environmental, hormonal, and also nutritional factors affecting growth during the period from preconception to completion of </a:t>
            </a:r>
            <a:r>
              <a:rPr lang="en-GB" sz="1200" b="0" i="0" u="none" strike="noStrike" kern="1200" baseline="0" dirty="0" err="1">
                <a:solidFill>
                  <a:schemeClr val="tx1"/>
                </a:solidFill>
                <a:latin typeface="+mn-lt"/>
                <a:ea typeface="+mn-ea"/>
                <a:cs typeface="+mn-cs"/>
              </a:rPr>
              <a:t>linea</a:t>
            </a:r>
            <a:r>
              <a:rPr lang="en-GB" sz="1200" b="0" i="0" u="none" strike="noStrike" kern="1200" baseline="0" dirty="0">
                <a:solidFill>
                  <a:schemeClr val="tx1"/>
                </a:solidFill>
                <a:latin typeface="+mn-lt"/>
                <a:ea typeface="+mn-ea"/>
                <a:cs typeface="+mn-cs"/>
              </a:rPr>
              <a:t> growth.</a:t>
            </a:r>
          </a:p>
          <a:p>
            <a:r>
              <a:rPr lang="en-GB" sz="1200" b="0" i="0" u="none" strike="noStrike" kern="1200" baseline="0" dirty="0">
                <a:solidFill>
                  <a:schemeClr val="tx1"/>
                </a:solidFill>
                <a:latin typeface="+mn-lt"/>
                <a:ea typeface="+mn-ea"/>
                <a:cs typeface="+mn-cs"/>
              </a:rPr>
              <a:t>2 Body fatness marked by body mass index (BMI). The effect may vary in different subgroups such as by tumour type, hormone replacement therapy use, and menopausal status.</a:t>
            </a:r>
          </a:p>
        </p:txBody>
      </p:sp>
      <p:sp>
        <p:nvSpPr>
          <p:cNvPr id="4" name="Slide Number Placeholder 3"/>
          <p:cNvSpPr>
            <a:spLocks noGrp="1"/>
          </p:cNvSpPr>
          <p:nvPr>
            <p:ph type="sldNum" sz="quarter" idx="10"/>
          </p:nvPr>
        </p:nvSpPr>
        <p:spPr/>
        <p:txBody>
          <a:bodyPr/>
          <a:lstStyle/>
          <a:p>
            <a:fld id="{5467B214-8946-0B4D-B887-7F8B37BED052}" type="slidenum">
              <a:rPr lang="en-GB" smtClean="0"/>
              <a:t>28</a:t>
            </a:fld>
            <a:endParaRPr lang="en-GB"/>
          </a:p>
        </p:txBody>
      </p:sp>
    </p:spTree>
    <p:extLst>
      <p:ext uri="{BB962C8B-B14F-4D97-AF65-F5344CB8AC3E}">
        <p14:creationId xmlns:p14="http://schemas.microsoft.com/office/powerpoint/2010/main" val="108432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PANCREATIC CANCER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The Panel interpreted BMI, measured of abdominal girth, and adult weight gain as indicating interrelated aspects of body fatness as well as fat distribution.</a:t>
            </a:r>
          </a:p>
          <a:p>
            <a:r>
              <a:rPr lang="en-GB" sz="1200" b="0" i="0" u="none" strike="noStrike" kern="1200" baseline="0" dirty="0">
                <a:solidFill>
                  <a:schemeClr val="tx1"/>
                </a:solidFill>
                <a:latin typeface="+mn-lt"/>
                <a:ea typeface="+mn-ea"/>
                <a:cs typeface="+mn-cs"/>
              </a:rPr>
              <a:t>2 Adult attained height is unlikely to directly influence the risk of cancer. It is a marker for genetic, environmental, hormonal and nutritional growth factors affecting growth during the period from preconception to completion of linear growth.</a:t>
            </a:r>
          </a:p>
          <a:p>
            <a:r>
              <a:rPr lang="en-GB" sz="1200" b="0" i="0" u="none" strike="noStrike" kern="1200" baseline="0" dirty="0">
                <a:solidFill>
                  <a:schemeClr val="tx1"/>
                </a:solidFill>
                <a:latin typeface="+mn-lt"/>
                <a:ea typeface="+mn-ea"/>
                <a:cs typeface="+mn-cs"/>
              </a:rPr>
              <a:t>3 The term ‘red meat’ refers to beef, pork, lamb and goat from domesticated animals.</a:t>
            </a:r>
          </a:p>
          <a:p>
            <a:r>
              <a:rPr lang="en-GB" sz="1200" b="0" i="0" u="none" strike="noStrike" kern="1200" baseline="0" dirty="0">
                <a:solidFill>
                  <a:schemeClr val="tx1"/>
                </a:solidFill>
                <a:latin typeface="+mn-lt"/>
                <a:ea typeface="+mn-ea"/>
                <a:cs typeface="+mn-cs"/>
              </a:rPr>
              <a:t>4 The term ‘processed meat’ refers to meats preserved by smoking, curing, or salting, or addition of chemical preservatives.</a:t>
            </a:r>
          </a:p>
          <a:p>
            <a:r>
              <a:rPr lang="en-GB" sz="1200" b="0" i="0" u="none" strike="noStrike" kern="1200" baseline="0" dirty="0">
                <a:solidFill>
                  <a:schemeClr val="tx1"/>
                </a:solidFill>
                <a:latin typeface="+mn-lt"/>
                <a:ea typeface="+mn-ea"/>
                <a:cs typeface="+mn-cs"/>
              </a:rPr>
              <a:t>5 Includes total alcoholic drinks and alcohol as ethanol. Limited to those drinking more than about three drinks/day (one drink contains about 10-15 grams ethanol).</a:t>
            </a:r>
          </a:p>
          <a:p>
            <a:r>
              <a:rPr lang="en-GB" sz="1200" b="0" i="0" u="none" strike="noStrike" kern="1200" baseline="0" dirty="0">
                <a:solidFill>
                  <a:schemeClr val="tx1"/>
                </a:solidFill>
                <a:latin typeface="+mn-lt"/>
                <a:ea typeface="+mn-ea"/>
                <a:cs typeface="+mn-cs"/>
              </a:rPr>
              <a:t>6 Includes both foods </a:t>
            </a:r>
            <a:r>
              <a:rPr lang="en-GB" sz="1200" b="0" i="0" u="none" strike="noStrike" kern="1200" baseline="0" dirty="0" err="1">
                <a:solidFill>
                  <a:schemeClr val="tx1"/>
                </a:solidFill>
                <a:latin typeface="+mn-lt"/>
                <a:ea typeface="+mn-ea"/>
                <a:cs typeface="+mn-cs"/>
              </a:rPr>
              <a:t>natually</a:t>
            </a:r>
            <a:r>
              <a:rPr lang="en-GB" sz="1200" b="0" i="0" u="none" strike="noStrike" kern="1200" baseline="0" dirty="0">
                <a:solidFill>
                  <a:schemeClr val="tx1"/>
                </a:solidFill>
                <a:latin typeface="+mn-lt"/>
                <a:ea typeface="+mn-ea"/>
                <a:cs typeface="+mn-cs"/>
              </a:rPr>
              <a:t> containing the constituent and foods which have the constituent added.</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29</a:t>
            </a:fld>
            <a:endParaRPr lang="en-GB"/>
          </a:p>
        </p:txBody>
      </p:sp>
    </p:spTree>
    <p:extLst>
      <p:ext uri="{BB962C8B-B14F-4D97-AF65-F5344CB8AC3E}">
        <p14:creationId xmlns:p14="http://schemas.microsoft.com/office/powerpoint/2010/main" val="1393128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SUMMARY</a:t>
            </a:r>
            <a:r>
              <a:rPr lang="en-GB" baseline="0" dirty="0"/>
              <a:t> OF STRONG EVIDENCE ON DIET, NUTRITION, PHYSICAL ACTIVITY AND CANCER</a:t>
            </a:r>
          </a:p>
          <a:p>
            <a:endParaRPr lang="en-GB" baseline="0" dirty="0"/>
          </a:p>
          <a:p>
            <a:r>
              <a:rPr lang="en-GB" baseline="0" dirty="0"/>
              <a:t>Footnotes:</a:t>
            </a:r>
          </a:p>
          <a:p>
            <a:r>
              <a:rPr lang="en-GB" dirty="0"/>
              <a:t>1 </a:t>
            </a:r>
            <a:r>
              <a:rPr lang="en-GB" sz="1200" b="0" i="0" u="none" strike="noStrike" kern="1200" baseline="0" dirty="0">
                <a:solidFill>
                  <a:schemeClr val="tx1"/>
                </a:solidFill>
                <a:latin typeface="+mn-lt"/>
                <a:ea typeface="+mn-ea"/>
                <a:cs typeface="+mn-cs"/>
              </a:rPr>
              <a:t>Includes mouth, pharynx and larynx, nasopharynx, oesophagus (squamous cell carcinoma and adenocarcinoma), lung, stomach and colorectal cancers.</a:t>
            </a:r>
          </a:p>
          <a:p>
            <a:r>
              <a:rPr lang="en-GB" sz="1200" b="0" i="0" u="none" strike="noStrike" kern="1200" baseline="0" dirty="0">
                <a:solidFill>
                  <a:schemeClr val="tx1"/>
                </a:solidFill>
                <a:latin typeface="+mn-lt"/>
                <a:ea typeface="+mn-ea"/>
                <a:cs typeface="+mn-cs"/>
              </a:rPr>
              <a:t>2 Aggregated exposure which contains evidence for non-starchy vegetables, fruit and citrus fruit.</a:t>
            </a:r>
          </a:p>
          <a:p>
            <a:r>
              <a:rPr lang="en-GB" sz="1200" b="0" i="0" u="none" strike="noStrike" kern="1200" baseline="0" dirty="0">
                <a:solidFill>
                  <a:schemeClr val="tx1"/>
                </a:solidFill>
                <a:latin typeface="+mn-lt"/>
                <a:ea typeface="+mn-ea"/>
                <a:cs typeface="+mn-cs"/>
              </a:rPr>
              <a:t>3 The Panel notes that while the evidence for links between individual cancers and non-starchy vegetables or fruits is limited, the pattern of association is consistent and in the same direction, and overall the evidence is more persuasive of a protective effect.</a:t>
            </a:r>
          </a:p>
          <a:p>
            <a:r>
              <a:rPr lang="en-GB" sz="1200" b="0" i="0" u="none" strike="noStrike" kern="1200" baseline="0" dirty="0">
                <a:solidFill>
                  <a:schemeClr val="tx1"/>
                </a:solidFill>
                <a:latin typeface="+mn-lt"/>
                <a:ea typeface="+mn-ea"/>
                <a:cs typeface="+mn-cs"/>
              </a:rPr>
              <a:t>4 Includes evidence on total dairy, milk, cheese and dietary calcium intakes.</a:t>
            </a:r>
          </a:p>
          <a:p>
            <a:r>
              <a:rPr lang="en-GB" sz="1200" b="0" i="0" u="none" strike="noStrike" kern="1200" baseline="0" dirty="0">
                <a:solidFill>
                  <a:schemeClr val="tx1"/>
                </a:solidFill>
                <a:latin typeface="+mn-lt"/>
                <a:ea typeface="+mn-ea"/>
                <a:cs typeface="+mn-cs"/>
              </a:rPr>
              <a:t>5 Stomach and liver: Based on intakes above approximately 45 grams of ethanol per day (about 3 drinks).</a:t>
            </a:r>
          </a:p>
          <a:p>
            <a:r>
              <a:rPr lang="en-GB" sz="1200" b="0" i="0" u="none" strike="noStrike" kern="1200" baseline="0" dirty="0">
                <a:solidFill>
                  <a:schemeClr val="tx1"/>
                </a:solidFill>
                <a:latin typeface="+mn-lt"/>
                <a:ea typeface="+mn-ea"/>
                <a:cs typeface="+mn-cs"/>
              </a:rPr>
              <a:t>6 Based on intakes above approximately 30 grams of ethanol per day (about 2 drinks per day).</a:t>
            </a:r>
          </a:p>
          <a:p>
            <a:r>
              <a:rPr lang="en-GB" sz="1200" b="0" i="0" u="none" strike="noStrike" kern="1200" baseline="0" dirty="0">
                <a:solidFill>
                  <a:schemeClr val="tx1"/>
                </a:solidFill>
                <a:latin typeface="+mn-lt"/>
                <a:ea typeface="+mn-ea"/>
                <a:cs typeface="+mn-cs"/>
              </a:rPr>
              <a:t>7 No threshold level of intake was identified.</a:t>
            </a:r>
          </a:p>
          <a:p>
            <a:r>
              <a:rPr lang="en-GB" sz="1200" b="0" i="0" u="none" strike="noStrike" kern="1200" baseline="0" dirty="0">
                <a:solidFill>
                  <a:schemeClr val="tx1"/>
                </a:solidFill>
                <a:latin typeface="+mn-lt"/>
                <a:ea typeface="+mn-ea"/>
                <a:cs typeface="+mn-cs"/>
              </a:rPr>
              <a:t>8 Based on intakes up to 30 grams of ethanol per day (about 2 drinks per day). There is insufficient evidence for intake greater than 30 grams per day.</a:t>
            </a:r>
          </a:p>
          <a:p>
            <a:r>
              <a:rPr lang="en-GB" sz="1200" b="0" i="0" u="none" strike="noStrike" kern="1200" baseline="0" dirty="0">
                <a:solidFill>
                  <a:schemeClr val="tx1"/>
                </a:solidFill>
                <a:latin typeface="+mn-lt"/>
                <a:ea typeface="+mn-ea"/>
                <a:cs typeface="+mn-cs"/>
              </a:rPr>
              <a:t>9 Such diets are characterised by high intakes of free sugars, meat and dietary fat; the overall conclusion includes all these factors.</a:t>
            </a:r>
          </a:p>
          <a:p>
            <a:r>
              <a:rPr lang="en-GB" sz="1200" b="0" i="0" u="none" strike="noStrike" kern="1200" baseline="0" dirty="0">
                <a:solidFill>
                  <a:schemeClr val="tx1"/>
                </a:solidFill>
                <a:latin typeface="+mn-lt"/>
                <a:ea typeface="+mn-ea"/>
                <a:cs typeface="+mn-cs"/>
              </a:rPr>
              <a:t>10 Evidence is from studies of high-dose supplements in smokers.</a:t>
            </a:r>
          </a:p>
          <a:p>
            <a:r>
              <a:rPr lang="en-GB" sz="1200" b="0" i="0" u="none" strike="noStrike" kern="1200" baseline="0" dirty="0">
                <a:solidFill>
                  <a:schemeClr val="tx1"/>
                </a:solidFill>
                <a:latin typeface="+mn-lt"/>
                <a:ea typeface="+mn-ea"/>
                <a:cs typeface="+mn-cs"/>
              </a:rPr>
              <a:t>11 Includes both foods naturally containing the constituent and foods which have the constituent added and includes studies using supplements.</a:t>
            </a:r>
          </a:p>
          <a:p>
            <a:r>
              <a:rPr lang="en-GB" sz="1200" b="0" i="0" u="none" strike="noStrike" kern="1200" baseline="0" dirty="0">
                <a:solidFill>
                  <a:schemeClr val="tx1"/>
                </a:solidFill>
                <a:latin typeface="+mn-lt"/>
                <a:ea typeface="+mn-ea"/>
                <a:cs typeface="+mn-cs"/>
              </a:rPr>
              <a:t>12 Evidence derived from studies of supplements at dose &gt;200 milligrams per day.</a:t>
            </a:r>
          </a:p>
          <a:p>
            <a:r>
              <a:rPr lang="en-GB" sz="1200" b="0" i="0" u="none" strike="noStrike" kern="1200" baseline="0" dirty="0">
                <a:solidFill>
                  <a:schemeClr val="tx1"/>
                </a:solidFill>
                <a:latin typeface="+mn-lt"/>
                <a:ea typeface="+mn-ea"/>
                <a:cs typeface="+mn-cs"/>
              </a:rPr>
              <a:t>13 Colon cancer only.</a:t>
            </a:r>
          </a:p>
          <a:p>
            <a:r>
              <a:rPr lang="en-GB" sz="1200" b="0" i="0" u="none" strike="noStrike" kern="1200" baseline="0" dirty="0">
                <a:solidFill>
                  <a:schemeClr val="tx1"/>
                </a:solidFill>
                <a:latin typeface="+mn-lt"/>
                <a:ea typeface="+mn-ea"/>
                <a:cs typeface="+mn-cs"/>
              </a:rPr>
              <a:t>14 Aerobic physical activity only.</a:t>
            </a:r>
          </a:p>
          <a:p>
            <a:r>
              <a:rPr lang="en-GB" sz="1200" b="0" i="0" u="none" strike="noStrike" kern="1200" baseline="0" dirty="0">
                <a:solidFill>
                  <a:schemeClr val="tx1"/>
                </a:solidFill>
                <a:latin typeface="+mn-lt"/>
                <a:ea typeface="+mn-ea"/>
                <a:cs typeface="+mn-cs"/>
              </a:rPr>
              <a:t>15 Screen time is a marker of sedentary behaviour.</a:t>
            </a:r>
          </a:p>
          <a:p>
            <a:r>
              <a:rPr lang="en-GB" sz="1200" b="0" i="0" u="none" strike="noStrike" kern="1200" baseline="0" dirty="0">
                <a:solidFill>
                  <a:schemeClr val="tx1"/>
                </a:solidFill>
                <a:latin typeface="+mn-lt"/>
                <a:ea typeface="+mn-ea"/>
                <a:cs typeface="+mn-cs"/>
              </a:rPr>
              <a:t>16 Body fatness is marked by body mass index (BMI) and where possible waist circumference and waist-hip ratio.</a:t>
            </a:r>
          </a:p>
          <a:p>
            <a:r>
              <a:rPr lang="en-GB" sz="1200" b="0" i="0" u="none" strike="noStrike" kern="1200" baseline="0" dirty="0">
                <a:solidFill>
                  <a:schemeClr val="tx1"/>
                </a:solidFill>
                <a:latin typeface="+mn-lt"/>
                <a:ea typeface="+mn-ea"/>
                <a:cs typeface="+mn-cs"/>
              </a:rPr>
              <a:t>17 Stomach cardia cancer only.</a:t>
            </a:r>
          </a:p>
          <a:p>
            <a:r>
              <a:rPr lang="en-GB" sz="1200" b="0" i="0" u="none" strike="noStrike" kern="1200" baseline="0" dirty="0">
                <a:solidFill>
                  <a:schemeClr val="tx1"/>
                </a:solidFill>
                <a:latin typeface="+mn-lt"/>
                <a:ea typeface="+mn-ea"/>
                <a:cs typeface="+mn-cs"/>
              </a:rPr>
              <a:t>18 Advanced prostate cancer only.</a:t>
            </a:r>
          </a:p>
          <a:p>
            <a:r>
              <a:rPr lang="en-GB" sz="1200" b="0" i="0" u="none" strike="noStrike" kern="1200" baseline="0" dirty="0">
                <a:solidFill>
                  <a:schemeClr val="tx1"/>
                </a:solidFill>
                <a:latin typeface="+mn-lt"/>
                <a:ea typeface="+mn-ea"/>
                <a:cs typeface="+mn-cs"/>
              </a:rPr>
              <a:t>19 Young women aged about 18 to 30 years; body fatness is marked by BMI.</a:t>
            </a:r>
          </a:p>
          <a:p>
            <a:r>
              <a:rPr lang="en-GB" sz="1200" b="0" i="0" u="none" strike="noStrike" kern="1200" baseline="0" dirty="0">
                <a:solidFill>
                  <a:schemeClr val="tx1"/>
                </a:solidFill>
                <a:latin typeface="+mn-lt"/>
                <a:ea typeface="+mn-ea"/>
                <a:cs typeface="+mn-cs"/>
              </a:rPr>
              <a:t>20 Malignant melanoma only.</a:t>
            </a:r>
          </a:p>
          <a:p>
            <a:r>
              <a:rPr lang="en-GB" sz="1200" b="0" i="0" u="none" strike="noStrike" kern="1200" baseline="0" dirty="0">
                <a:solidFill>
                  <a:schemeClr val="tx1"/>
                </a:solidFill>
                <a:latin typeface="+mn-lt"/>
                <a:ea typeface="+mn-ea"/>
                <a:cs typeface="+mn-cs"/>
              </a:rPr>
              <a:t>21 Adult attained height is unlikely to directly influence the risk of cancer. It is a marker for genetic, environmental, hormonal and nutritional factors affecting growth during the period from preconception to completion of growth in length.</a:t>
            </a:r>
          </a:p>
          <a:p>
            <a:r>
              <a:rPr lang="en-GB" sz="1200" b="0" i="0" u="none" strike="noStrike" kern="1200" baseline="0" dirty="0">
                <a:solidFill>
                  <a:schemeClr val="tx1"/>
                </a:solidFill>
                <a:latin typeface="+mn-lt"/>
                <a:ea typeface="+mn-ea"/>
                <a:cs typeface="+mn-cs"/>
              </a:rPr>
              <a:t>22 Evidence relates to effects on the mother who is breastfeeding and not to effects on the child who is being breastfed. Relates to overall breast cancer (unspecified).</a:t>
            </a:r>
          </a:p>
          <a:p>
            <a:r>
              <a:rPr lang="en-GB" sz="1200" b="0" i="0" u="none" strike="noStrike" kern="1200" baseline="0" dirty="0">
                <a:solidFill>
                  <a:schemeClr val="tx1"/>
                </a:solidFill>
                <a:latin typeface="+mn-lt"/>
                <a:ea typeface="+mn-ea"/>
                <a:cs typeface="+mn-cs"/>
              </a:rPr>
              <a:t>23 The factors identified as increasing or decreasing risk of weight gain, overweight or obesity do so by promoting positive energy balance (increased risk) or appropriate energy balance (decreased risk), through a complex interplay of physiological, psychological and social influences.</a:t>
            </a:r>
          </a:p>
          <a:p>
            <a:r>
              <a:rPr lang="en-GB" sz="1200" b="0" i="0" u="none" strike="noStrike" kern="1200" baseline="0" dirty="0">
                <a:solidFill>
                  <a:schemeClr val="tx1"/>
                </a:solidFill>
                <a:latin typeface="+mn-lt"/>
                <a:ea typeface="+mn-ea"/>
                <a:cs typeface="+mn-cs"/>
              </a:rPr>
              <a:t>24 Evidence comes mostly from studies of adults but, unless there is evidence to the contrary, also apply </a:t>
            </a:r>
            <a:r>
              <a:rPr lang="en-GB" sz="1200" b="0" i="0" u="none" strike="noStrike" kern="1200" baseline="0">
                <a:solidFill>
                  <a:schemeClr val="tx1"/>
                </a:solidFill>
                <a:latin typeface="+mn-lt"/>
                <a:ea typeface="+mn-ea"/>
                <a:cs typeface="+mn-cs"/>
              </a:rPr>
              <a:t>to children (aged </a:t>
            </a:r>
            <a:r>
              <a:rPr lang="en-GB" sz="1200" b="0" i="0" u="none" strike="noStrike" kern="1200" baseline="0" dirty="0">
                <a:solidFill>
                  <a:schemeClr val="tx1"/>
                </a:solidFill>
                <a:latin typeface="+mn-lt"/>
                <a:ea typeface="+mn-ea"/>
                <a:cs typeface="+mn-cs"/>
              </a:rPr>
              <a:t>5 years and over).</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3</a:t>
            </a:fld>
            <a:endParaRPr lang="en-GB"/>
          </a:p>
        </p:txBody>
      </p:sp>
    </p:spTree>
    <p:extLst>
      <p:ext uri="{BB962C8B-B14F-4D97-AF65-F5344CB8AC3E}">
        <p14:creationId xmlns:p14="http://schemas.microsoft.com/office/powerpoint/2010/main" val="19191151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PROSTATE CANCER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Body fatness is marked by body mass index (BMI), waist circumference and waist-hip ratio. The effect was observed in advanced prostate cancer only.</a:t>
            </a:r>
          </a:p>
          <a:p>
            <a:r>
              <a:rPr lang="en-GB" sz="1200" b="0" i="0" u="none" strike="noStrike" kern="1200" baseline="0" dirty="0">
                <a:solidFill>
                  <a:schemeClr val="tx1"/>
                </a:solidFill>
                <a:latin typeface="+mn-lt"/>
                <a:ea typeface="+mn-ea"/>
                <a:cs typeface="+mn-cs"/>
              </a:rPr>
              <a:t>2 Advanced in this report includes advanced, high grade, and fatal prostate cancers (see section 5.2).</a:t>
            </a:r>
          </a:p>
          <a:p>
            <a:r>
              <a:rPr lang="en-GB" sz="1200" b="0" i="0" u="none" strike="noStrike" kern="1200" baseline="0" dirty="0">
                <a:solidFill>
                  <a:schemeClr val="tx1"/>
                </a:solidFill>
                <a:latin typeface="+mn-lt"/>
                <a:ea typeface="+mn-ea"/>
                <a:cs typeface="+mn-cs"/>
              </a:rPr>
              <a:t>3 Adult attained height is unlikely to directly influence the risk of cancer. It is a marker for genetic, environmental, hormonal, and also nutritional factors affecting growth during the period from preconception to completion of linear growth.</a:t>
            </a:r>
          </a:p>
          <a:p>
            <a:r>
              <a:rPr lang="en-GB" sz="1200" b="0" i="0" u="none" strike="noStrike" kern="1200" baseline="0" dirty="0">
                <a:solidFill>
                  <a:schemeClr val="tx1"/>
                </a:solidFill>
                <a:latin typeface="+mn-lt"/>
                <a:ea typeface="+mn-ea"/>
                <a:cs typeface="+mn-cs"/>
              </a:rPr>
              <a:t>4 Includes both foods naturally containing the constituent and foods which have the constituent added.</a:t>
            </a:r>
          </a:p>
          <a:p>
            <a:r>
              <a:rPr lang="en-GB" sz="1200" b="0" i="0" u="none" strike="noStrike" kern="1200" baseline="0" dirty="0">
                <a:solidFill>
                  <a:schemeClr val="tx1"/>
                </a:solidFill>
                <a:latin typeface="+mn-lt"/>
                <a:ea typeface="+mn-ea"/>
                <a:cs typeface="+mn-cs"/>
              </a:rPr>
              <a:t>5 The evidence includes studies using supplements at doses of 20, 30, and 50 mg/day.</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30</a:t>
            </a:fld>
            <a:endParaRPr lang="en-GB"/>
          </a:p>
        </p:txBody>
      </p:sp>
    </p:spTree>
    <p:extLst>
      <p:ext uri="{BB962C8B-B14F-4D97-AF65-F5344CB8AC3E}">
        <p14:creationId xmlns:p14="http://schemas.microsoft.com/office/powerpoint/2010/main" val="34197616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PROSTATE CANCER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Body fatness is marked by body mass index (BMI), waist circumference and waist-hip ratio. The effect was observed in advanced prostate cancer only.</a:t>
            </a:r>
          </a:p>
          <a:p>
            <a:r>
              <a:rPr lang="en-GB" sz="1200" b="0" i="0" u="none" strike="noStrike" kern="1200" baseline="0" dirty="0">
                <a:solidFill>
                  <a:schemeClr val="tx1"/>
                </a:solidFill>
                <a:latin typeface="+mn-lt"/>
                <a:ea typeface="+mn-ea"/>
                <a:cs typeface="+mn-cs"/>
              </a:rPr>
              <a:t>2 Advanced in this report includes advanced, high grade, and fatal prostate cancers (see section 5.2).</a:t>
            </a:r>
          </a:p>
          <a:p>
            <a:r>
              <a:rPr lang="en-GB" sz="1200" b="0" i="0" u="none" strike="noStrike" kern="1200" baseline="0" dirty="0">
                <a:solidFill>
                  <a:schemeClr val="tx1"/>
                </a:solidFill>
                <a:latin typeface="+mn-lt"/>
                <a:ea typeface="+mn-ea"/>
                <a:cs typeface="+mn-cs"/>
              </a:rPr>
              <a:t>3 Adult attained height is unlikely to directly influence the risk of cancer. It is a marker for genetic, environmental, hormonal, and also nutritional factors affecting growth during the period from preconception to completion of linear growth.</a:t>
            </a:r>
          </a:p>
          <a:p>
            <a:r>
              <a:rPr lang="en-GB" sz="1200" b="0" i="0" u="none" strike="noStrike" kern="1200" baseline="0" dirty="0">
                <a:solidFill>
                  <a:schemeClr val="tx1"/>
                </a:solidFill>
                <a:latin typeface="+mn-lt"/>
                <a:ea typeface="+mn-ea"/>
                <a:cs typeface="+mn-cs"/>
              </a:rPr>
              <a:t>4 Includes both foods naturally containing the constituent and foods which have the constituent added.</a:t>
            </a:r>
          </a:p>
          <a:p>
            <a:r>
              <a:rPr lang="en-GB" sz="1200" b="0" i="0" u="none" strike="noStrike" kern="1200" baseline="0" dirty="0">
                <a:solidFill>
                  <a:schemeClr val="tx1"/>
                </a:solidFill>
                <a:latin typeface="+mn-lt"/>
                <a:ea typeface="+mn-ea"/>
                <a:cs typeface="+mn-cs"/>
              </a:rPr>
              <a:t>5 The evidence includes studies using supplements at doses of 20, 30, and 50 mg/day.</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31</a:t>
            </a:fld>
            <a:endParaRPr lang="en-GB"/>
          </a:p>
        </p:txBody>
      </p:sp>
    </p:spTree>
    <p:extLst>
      <p:ext uri="{BB962C8B-B14F-4D97-AF65-F5344CB8AC3E}">
        <p14:creationId xmlns:p14="http://schemas.microsoft.com/office/powerpoint/2010/main" val="40118759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STOMACH CANCER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Footnotes:</a:t>
            </a:r>
          </a:p>
          <a:p>
            <a:r>
              <a:rPr lang="en-GB" sz="1200" b="0" i="0" u="none" strike="noStrike" kern="1200" baseline="0" dirty="0">
                <a:solidFill>
                  <a:schemeClr val="tx1"/>
                </a:solidFill>
                <a:latin typeface="+mn-lt"/>
                <a:ea typeface="+mn-ea"/>
                <a:cs typeface="+mn-cs"/>
              </a:rPr>
              <a:t>1 Body fatness is marked by body mass index (BMI).</a:t>
            </a:r>
          </a:p>
          <a:p>
            <a:r>
              <a:rPr lang="en-GB" sz="1200" b="0" i="0" u="none" strike="noStrike" kern="1200" baseline="0" dirty="0">
                <a:solidFill>
                  <a:schemeClr val="tx1"/>
                </a:solidFill>
                <a:latin typeface="+mn-lt"/>
                <a:ea typeface="+mn-ea"/>
                <a:cs typeface="+mn-cs"/>
              </a:rPr>
              <a:t>2 Based on evidence for alcohol intakes above approximately 45 grams per day (about 3 drinks a day).</a:t>
            </a:r>
          </a:p>
          <a:p>
            <a:r>
              <a:rPr lang="en-GB" sz="1200" b="0" i="0" u="none" strike="noStrike" kern="1200" baseline="0" dirty="0">
                <a:solidFill>
                  <a:schemeClr val="tx1"/>
                </a:solidFill>
                <a:latin typeface="+mn-lt"/>
                <a:ea typeface="+mn-ea"/>
                <a:cs typeface="+mn-cs"/>
              </a:rPr>
              <a:t>3 Evidence comes from salt-preserved foods, salt-preserved vegetables and salt-preserved fish, and refers mainly to high-salt foods and salt-preserved foods, including pickled vegetables and salted or dried fish, as traditionally prepared in east Asia.</a:t>
            </a:r>
          </a:p>
          <a:p>
            <a:r>
              <a:rPr lang="en-GB" sz="1200" b="0" i="0" u="none" strike="noStrike" kern="1200" baseline="0" dirty="0">
                <a:solidFill>
                  <a:schemeClr val="tx1"/>
                </a:solidFill>
                <a:latin typeface="+mn-lt"/>
                <a:ea typeface="+mn-ea"/>
                <a:cs typeface="+mn-cs"/>
              </a:rPr>
              <a:t>4 The term ‘processed meat’ in the CUP refers to meats transformed through salting, curing, fermentation, smoking or other processes to enhance flavour or improve preservation.</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32</a:t>
            </a:fld>
            <a:endParaRPr lang="en-GB"/>
          </a:p>
        </p:txBody>
      </p:sp>
    </p:spTree>
    <p:extLst>
      <p:ext uri="{BB962C8B-B14F-4D97-AF65-F5344CB8AC3E}">
        <p14:creationId xmlns:p14="http://schemas.microsoft.com/office/powerpoint/2010/main" val="7477522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mn-lt"/>
                <a:ea typeface="+mn-ea"/>
                <a:cs typeface="+mn-cs"/>
              </a:rPr>
              <a:t>DIET AND PHYSICAL ACTIVITY AND WEIGHT GAIN, OVERWEIGHT AND OBESITY IN ADULTS AND CHILDREN¹: A SUMMARY MATRIX</a:t>
            </a:r>
          </a:p>
          <a:p>
            <a:endParaRPr lang="en-GB" b="0" dirty="0"/>
          </a:p>
          <a:p>
            <a:r>
              <a:rPr lang="en-GB" dirty="0"/>
              <a:t>Footnotes:</a:t>
            </a:r>
          </a:p>
          <a:p>
            <a:pPr rtl="0" latinLnBrk="0"/>
            <a:r>
              <a:rPr lang="en-GB" sz="1200" b="0" i="0" u="none" strike="noStrike" kern="1200" dirty="0">
                <a:solidFill>
                  <a:schemeClr val="tx1"/>
                </a:solidFill>
                <a:effectLst/>
                <a:latin typeface="+mn-lt"/>
                <a:ea typeface="+mn-ea"/>
                <a:cs typeface="+mn-cs"/>
              </a:rPr>
              <a:t>1 The evidence for these conclusions comes mostly from studies of adults, except where specified. However, the CUP Panel judged that the conclusions for adults, unless there is evidence to the contrary, also apply to children aged 5 years and over. </a:t>
            </a:r>
          </a:p>
          <a:p>
            <a:pPr rtl="0" latinLnBrk="0"/>
            <a:r>
              <a:rPr lang="en-GB" sz="1200" b="0" i="0" u="none" strike="noStrike" kern="1200" dirty="0">
                <a:solidFill>
                  <a:schemeClr val="tx1"/>
                </a:solidFill>
                <a:effectLst/>
                <a:latin typeface="+mn-lt"/>
                <a:ea typeface="+mn-ea"/>
                <a:cs typeface="+mn-cs"/>
              </a:rPr>
              <a:t>2 With the available evidence, the Panel could make separate conclusions for children and adults in relation to screen time. Screen time is a marker of sedentary behaviour and may also be associated with low levels of physical activity, consumption of energy-dense snacks and drinks, and exposure to marketing of such foods and drinks. </a:t>
            </a:r>
          </a:p>
          <a:p>
            <a:pPr rtl="0" latinLnBrk="0"/>
            <a:r>
              <a:rPr lang="en-GB" sz="1200" b="0" i="0" u="none" strike="noStrike" kern="1200" dirty="0">
                <a:solidFill>
                  <a:schemeClr val="tx1"/>
                </a:solidFill>
                <a:effectLst/>
                <a:latin typeface="+mn-lt"/>
                <a:ea typeface="+mn-ea"/>
                <a:cs typeface="+mn-cs"/>
              </a:rPr>
              <a:t>3 Sugar sweetened drinks are defined here as liquids that are sweetened by adding free sugars, such as sucrose, high fructose corn syrup and sugars naturally present in honey, syrups, fruit juices and fruit juice concentrate. This includes, among others, sodas, sports drinks, energy drinks, sweetened waters, cordials, barley water, and coffee-and tea-based beverages with sugars or syrups added. This does not include versions of these drinks which are ‘sugar free’ or sweetened only with artificial sweeteners. </a:t>
            </a:r>
          </a:p>
          <a:p>
            <a:pPr rtl="0" latinLnBrk="0"/>
            <a:r>
              <a:rPr lang="en-GB" sz="1200" b="0" i="0" u="none" strike="noStrike" kern="1200" dirty="0">
                <a:solidFill>
                  <a:schemeClr val="tx1"/>
                </a:solidFill>
                <a:effectLst/>
                <a:latin typeface="+mn-lt"/>
                <a:ea typeface="+mn-ea"/>
                <a:cs typeface="+mn-cs"/>
              </a:rPr>
              <a:t>4 There are recognised scores for quantifying adherence to a ‘Mediterranean type’ dietary pattern but it is unclear exactly what such a diet comprises. It generally describes a diet rich in fruits and vegetables, with modest amounts of meat and dairy, some fish and wine, and rich in unrefined olive oil. Traditionally it is also associated with high levels of physical activity. Currently most countries around the Mediterranean do not consume such a diet. </a:t>
            </a:r>
          </a:p>
          <a:p>
            <a:pPr rtl="0" latinLnBrk="0"/>
            <a:r>
              <a:rPr lang="en-GB" sz="1200" b="0" i="0" u="none" strike="noStrike" kern="1200" dirty="0">
                <a:solidFill>
                  <a:schemeClr val="tx1"/>
                </a:solidFill>
                <a:effectLst/>
                <a:latin typeface="+mn-lt"/>
                <a:ea typeface="+mn-ea"/>
                <a:cs typeface="+mn-cs"/>
              </a:rPr>
              <a:t>5 The evidence relates principally to excess weight gain, overweight and obesity in childhood, but overweight and obesity in childhood tends to track into adult life. </a:t>
            </a:r>
          </a:p>
          <a:p>
            <a:pPr rtl="0" latinLnBrk="0"/>
            <a:r>
              <a:rPr lang="en-GB" sz="1200" b="0" i="0" u="none" strike="noStrike" kern="1200" dirty="0">
                <a:solidFill>
                  <a:schemeClr val="tx1"/>
                </a:solidFill>
                <a:effectLst/>
                <a:latin typeface="+mn-lt"/>
                <a:ea typeface="+mn-ea"/>
                <a:cs typeface="+mn-cs"/>
              </a:rPr>
              <a:t>6 ‘Fast foods’ are readily available convenience foods that tend to be energy dense and are often consumed frequently and in large portions. Most of the evidence is from studies of foods such as burgers, fried chicken pieces, chips (French fries) and high-calorie drinks (containing sugars, such as cola, or fat, such as shakes), as typically served in international franchise outlets. Many other foods can also be prepared quickly, but the speed of preparation is not the important factor, even though it is characteristic of this group of foods. </a:t>
            </a:r>
          </a:p>
          <a:p>
            <a:pPr rtl="0" latinLnBrk="0"/>
            <a:r>
              <a:rPr lang="en-GB" sz="1200" b="0" i="0" u="none" strike="noStrike" kern="1200" dirty="0">
                <a:solidFill>
                  <a:schemeClr val="tx1"/>
                </a:solidFill>
                <a:effectLst/>
                <a:latin typeface="+mn-lt"/>
                <a:ea typeface="+mn-ea"/>
                <a:cs typeface="+mn-cs"/>
              </a:rPr>
              <a:t>7 Such diets are characterised by high intakes of free sugars, meat and dietary fat, which are probably the factors responsible for the effects on weight. The overall conclusion includes all these factors. </a:t>
            </a:r>
          </a:p>
          <a:p>
            <a:pPr rtl="0" latinLnBrk="0"/>
            <a:r>
              <a:rPr lang="en-GB" sz="1200" b="0" i="0" u="none" strike="noStrike" kern="1200" dirty="0">
                <a:solidFill>
                  <a:schemeClr val="tx1"/>
                </a:solidFill>
                <a:effectLst/>
                <a:latin typeface="+mn-lt"/>
                <a:ea typeface="+mn-ea"/>
                <a:cs typeface="+mn-cs"/>
              </a:rPr>
              <a:t>8 Refined grains refers to the grains themselves, or products of such grains, that have been mechanically processed to remove one or more of the bran, germ or endosperm. This is in contrast to wholegrains (or their products), which contain all three constituents. </a:t>
            </a:r>
          </a:p>
          <a:p>
            <a:pPr rtl="0" latinLnBrk="0"/>
            <a:r>
              <a:rPr lang="en-GB" sz="1200" b="0" i="0" u="none" strike="noStrike" kern="1200" dirty="0">
                <a:solidFill>
                  <a:schemeClr val="tx1"/>
                </a:solidFill>
                <a:effectLst/>
                <a:latin typeface="+mn-lt"/>
                <a:ea typeface="+mn-ea"/>
                <a:cs typeface="+mn-cs"/>
              </a:rPr>
              <a:t>9 Sedentary behaviours comprise both high levels of physical inactivity and low levels of physical activity. </a:t>
            </a:r>
          </a:p>
          <a:p>
            <a:pPr rtl="0" latinLnBrk="0"/>
            <a:r>
              <a:rPr lang="en-GB" sz="1200" b="0" i="0" u="none" strike="noStrike" kern="1200" dirty="0">
                <a:solidFill>
                  <a:schemeClr val="tx1"/>
                </a:solidFill>
                <a:effectLst/>
                <a:latin typeface="+mn-lt"/>
                <a:ea typeface="+mn-ea"/>
                <a:cs typeface="+mn-cs"/>
              </a:rPr>
              <a:t>10 For discussion of the integration of the exposures into clusters, please see </a:t>
            </a:r>
            <a:r>
              <a:rPr lang="en-GB" sz="1200" b="1" i="0" u="none" strike="noStrike" kern="1200" dirty="0">
                <a:solidFill>
                  <a:schemeClr val="tx1"/>
                </a:solidFill>
                <a:effectLst/>
                <a:latin typeface="+mn-lt"/>
                <a:ea typeface="+mn-ea"/>
                <a:cs typeface="+mn-cs"/>
              </a:rPr>
              <a:t>Section 8 </a:t>
            </a:r>
            <a:r>
              <a:rPr lang="en-GB" sz="1200" b="0" i="0" u="none" strike="noStrike" kern="1200" dirty="0">
                <a:solidFill>
                  <a:schemeClr val="tx1"/>
                </a:solidFill>
                <a:effectLst/>
                <a:latin typeface="+mn-lt"/>
                <a:ea typeface="+mn-ea"/>
                <a:cs typeface="+mn-cs"/>
              </a:rPr>
              <a:t>of the Energy balance and body fatness report. </a:t>
            </a:r>
          </a:p>
        </p:txBody>
      </p:sp>
      <p:sp>
        <p:nvSpPr>
          <p:cNvPr id="4" name="Slide Number Placeholder 3"/>
          <p:cNvSpPr>
            <a:spLocks noGrp="1"/>
          </p:cNvSpPr>
          <p:nvPr>
            <p:ph type="sldNum" sz="quarter" idx="10"/>
          </p:nvPr>
        </p:nvSpPr>
        <p:spPr/>
        <p:txBody>
          <a:bodyPr/>
          <a:lstStyle/>
          <a:p>
            <a:fld id="{5467B214-8946-0B4D-B887-7F8B37BED052}" type="slidenum">
              <a:rPr lang="en-GB" smtClean="0"/>
              <a:t>33</a:t>
            </a:fld>
            <a:endParaRPr lang="en-GB"/>
          </a:p>
        </p:txBody>
      </p:sp>
    </p:spTree>
    <p:extLst>
      <p:ext uri="{BB962C8B-B14F-4D97-AF65-F5344CB8AC3E}">
        <p14:creationId xmlns:p14="http://schemas.microsoft.com/office/powerpoint/2010/main" val="3630741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ALCOHOLIC DRINKS AND THE RISK OF CANCER: MATRIX</a:t>
            </a:r>
          </a:p>
          <a:p>
            <a:endParaRPr lang="en-GB" dirty="0"/>
          </a:p>
          <a:p>
            <a:r>
              <a:rPr lang="en-GB" dirty="0"/>
              <a:t>F</a:t>
            </a:r>
            <a:r>
              <a:rPr lang="en-US" dirty="0" err="1"/>
              <a:t>ootnotes</a:t>
            </a:r>
            <a:r>
              <a:rPr lang="en-US" dirty="0"/>
              <a:t>:</a:t>
            </a:r>
          </a:p>
          <a:p>
            <a:r>
              <a:rPr lang="en-GB" sz="1200" kern="1200" dirty="0">
                <a:solidFill>
                  <a:schemeClr val="tx1"/>
                </a:solidFill>
                <a:effectLst/>
                <a:latin typeface="+mn-lt"/>
                <a:ea typeface="+mn-ea"/>
                <a:cs typeface="+mn-cs"/>
              </a:rPr>
              <a:t>1 Alcoholic drinks include beers, wines, spirits, fermented milks, mead and cider. The consumption of alcoholic drinks is graded by the International Agency for Research on Cancer as carcinogenic to humans (Group 1)[3].</a:t>
            </a:r>
          </a:p>
          <a:p>
            <a:r>
              <a:rPr lang="en-GB" sz="1200" kern="1200" dirty="0">
                <a:solidFill>
                  <a:schemeClr val="tx1"/>
                </a:solidFill>
                <a:effectLst/>
                <a:latin typeface="+mn-lt"/>
                <a:ea typeface="+mn-ea"/>
                <a:cs typeface="+mn-cs"/>
              </a:rPr>
              <a:t>2 The conclusions for alcoholic drinks and cancers of the liver, stomach and pancreas were based on evidence for alcohol intakes above approximately 45 grams of ethanol per day (about three drinks a day). No conclusions were possible for these cancers based on intakes below 45 grams of ethanol per day.</a:t>
            </a:r>
          </a:p>
          <a:p>
            <a:r>
              <a:rPr lang="en-GB" sz="1200" kern="1200" dirty="0">
                <a:solidFill>
                  <a:schemeClr val="tx1"/>
                </a:solidFill>
                <a:effectLst/>
                <a:latin typeface="+mn-lt"/>
                <a:ea typeface="+mn-ea"/>
                <a:cs typeface="+mn-cs"/>
              </a:rPr>
              <a:t>3 The conclusion for alcoholic drinks and colorectal cancer was based on alcohol intakes above approximately 30 grams of ethanol per day (about two drinks a day). No conclusion was possible based on intakes below 30 grams of ethanol per day.</a:t>
            </a:r>
          </a:p>
          <a:p>
            <a:r>
              <a:rPr lang="en-GB" sz="1200" kern="1200" dirty="0">
                <a:solidFill>
                  <a:schemeClr val="tx1"/>
                </a:solidFill>
                <a:effectLst/>
                <a:latin typeface="+mn-lt"/>
                <a:ea typeface="+mn-ea"/>
                <a:cs typeface="+mn-cs"/>
              </a:rPr>
              <a:t>4 No threshold level of alcohol intake was identified in the evidence for alcoholic drinks and breast cancer (pre and </a:t>
            </a:r>
            <a:r>
              <a:rPr lang="en-GB" sz="1200" kern="1200" dirty="0" err="1">
                <a:solidFill>
                  <a:schemeClr val="tx1"/>
                </a:solidFill>
                <a:effectLst/>
                <a:latin typeface="+mn-lt"/>
                <a:ea typeface="+mn-ea"/>
                <a:cs typeface="+mn-cs"/>
              </a:rPr>
              <a:t>postmenopause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5 The conclusion for alcoholic drinks and kidney cancer was based on alcohol intakes up to approximately 30 grams of ethanol per day (about two drinks a day). There was insufficient evidence to draw a conclusion for intakes above 30 grams of ethanol per day.</a:t>
            </a:r>
          </a:p>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4</a:t>
            </a:fld>
            <a:endParaRPr lang="en-GB"/>
          </a:p>
        </p:txBody>
      </p:sp>
    </p:spTree>
    <p:extLst>
      <p:ext uri="{BB962C8B-B14F-4D97-AF65-F5344CB8AC3E}">
        <p14:creationId xmlns:p14="http://schemas.microsoft.com/office/powerpoint/2010/main" val="2540317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BODY FATNESS AND WEIGHT GAIN AND THE RISK OF CANCER: MATRIX</a:t>
            </a:r>
          </a:p>
          <a:p>
            <a:endParaRPr lang="en-GB" dirty="0"/>
          </a:p>
          <a:p>
            <a:r>
              <a:rPr lang="en-GB" dirty="0"/>
              <a:t>Footnotes:</a:t>
            </a:r>
          </a:p>
          <a:p>
            <a:r>
              <a:rPr lang="en-GB" sz="1200" b="0" i="0" u="none" strike="noStrike" kern="1200" baseline="0" dirty="0">
                <a:solidFill>
                  <a:schemeClr val="tx1"/>
                </a:solidFill>
                <a:latin typeface="+mn-lt"/>
                <a:ea typeface="+mn-ea"/>
                <a:cs typeface="+mn-cs"/>
              </a:rPr>
              <a:t>1 Conclusions for adult body fatness and cancers of the following types were based on evidence marked by body mass index (BMI), waist circumference and waist-hip ratio: mouth, pharynx and larynx; oesophagus (adenocarcinoma); pancreas; </a:t>
            </a:r>
            <a:r>
              <a:rPr lang="en-GB" sz="1200" b="0" i="0" u="none" strike="noStrike" kern="1200" baseline="0" dirty="0" err="1">
                <a:solidFill>
                  <a:schemeClr val="tx1"/>
                </a:solidFill>
                <a:latin typeface="+mn-lt"/>
                <a:ea typeface="+mn-ea"/>
                <a:cs typeface="+mn-cs"/>
              </a:rPr>
              <a:t>colorectum</a:t>
            </a:r>
            <a:r>
              <a:rPr lang="en-GB" sz="1200" b="0" i="0" u="none" strike="noStrike" kern="1200" baseline="0" dirty="0">
                <a:solidFill>
                  <a:schemeClr val="tx1"/>
                </a:solidFill>
                <a:latin typeface="+mn-lt"/>
                <a:ea typeface="+mn-ea"/>
                <a:cs typeface="+mn-cs"/>
              </a:rPr>
              <a:t>; breast (pre and </a:t>
            </a:r>
            <a:r>
              <a:rPr lang="en-GB" sz="1200" b="0" i="0" u="none" strike="noStrike" kern="1200" baseline="0" dirty="0" err="1">
                <a:solidFill>
                  <a:schemeClr val="tx1"/>
                </a:solidFill>
                <a:latin typeface="+mn-lt"/>
                <a:ea typeface="+mn-ea"/>
                <a:cs typeface="+mn-cs"/>
              </a:rPr>
              <a:t>postmenopause</a:t>
            </a:r>
            <a:r>
              <a:rPr lang="en-GB" sz="1200" b="0" i="0" u="none" strike="noStrike" kern="1200" baseline="0" dirty="0">
                <a:solidFill>
                  <a:schemeClr val="tx1"/>
                </a:solidFill>
                <a:latin typeface="+mn-lt"/>
                <a:ea typeface="+mn-ea"/>
                <a:cs typeface="+mn-cs"/>
              </a:rPr>
              <a:t>); prostate (advanced); and kidney.</a:t>
            </a:r>
          </a:p>
          <a:p>
            <a:r>
              <a:rPr lang="en-GB" sz="1200" b="0" i="0" u="none" strike="noStrike" kern="1200" baseline="0" dirty="0">
                <a:solidFill>
                  <a:schemeClr val="tx1"/>
                </a:solidFill>
                <a:latin typeface="+mn-lt"/>
                <a:ea typeface="+mn-ea"/>
                <a:cs typeface="+mn-cs"/>
              </a:rPr>
              <a:t>2 Conclusions for adult body fatness and cancers of the following types were based on evidence marked by BMI: stomach (cardia), gallbladder, liver, ovary and cervix (BMI ≥ 29 kg/m2).</a:t>
            </a:r>
          </a:p>
          <a:p>
            <a:r>
              <a:rPr lang="en-GB" sz="1200" b="0" i="0" u="none" strike="noStrike" kern="1200" baseline="0" dirty="0">
                <a:solidFill>
                  <a:schemeClr val="tx1"/>
                </a:solidFill>
                <a:latin typeface="+mn-lt"/>
                <a:ea typeface="+mn-ea"/>
                <a:cs typeface="+mn-cs"/>
              </a:rPr>
              <a:t>3 Evidence for the link between body fatness, weight gain and breast cancer is presented separately for the risk of pre and postmenopausal breast cancer because of the well-established effect modification by menopausal status.</a:t>
            </a:r>
          </a:p>
          <a:p>
            <a:r>
              <a:rPr lang="en-GB" sz="1200" b="0" i="0" u="none" strike="noStrike" kern="1200" baseline="0" dirty="0">
                <a:solidFill>
                  <a:schemeClr val="tx1"/>
                </a:solidFill>
                <a:latin typeface="+mn-lt"/>
                <a:ea typeface="+mn-ea"/>
                <a:cs typeface="+mn-cs"/>
              </a:rPr>
              <a:t>4 The conclusion for adult body fatness and endometrial cancer was based on evidence marked by BMI (including BMI at age 18 to 25 years), weight gain, waist circumference and waist-hip ratio.</a:t>
            </a:r>
          </a:p>
          <a:p>
            <a:r>
              <a:rPr lang="en-GB" sz="1200" b="0" i="0" u="none" strike="noStrike" kern="1200" baseline="0" dirty="0">
                <a:solidFill>
                  <a:schemeClr val="tx1"/>
                </a:solidFill>
                <a:latin typeface="+mn-lt"/>
                <a:ea typeface="+mn-ea"/>
                <a:cs typeface="+mn-cs"/>
              </a:rPr>
              <a:t>5 There is no evidence of effect modification by menopausal status for body fatness and the risk of endometrial, ovarian or cervical cancer so the evidence for all women (irrespective of menopausal status) is presented together.</a:t>
            </a:r>
          </a:p>
          <a:p>
            <a:r>
              <a:rPr lang="en-GB" sz="1200" b="0" i="0" u="none" strike="noStrike" kern="1200" baseline="0" dirty="0">
                <a:solidFill>
                  <a:schemeClr val="tx1"/>
                </a:solidFill>
                <a:latin typeface="+mn-lt"/>
                <a:ea typeface="+mn-ea"/>
                <a:cs typeface="+mn-cs"/>
              </a:rPr>
              <a:t>6 Evidence for body fatness in young adulthood and breast cancer (pre and </a:t>
            </a:r>
            <a:r>
              <a:rPr lang="en-GB" sz="1200" b="0" i="0" u="none" strike="noStrike" kern="1200" baseline="0" dirty="0" err="1">
                <a:solidFill>
                  <a:schemeClr val="tx1"/>
                </a:solidFill>
                <a:latin typeface="+mn-lt"/>
                <a:ea typeface="+mn-ea"/>
                <a:cs typeface="+mn-cs"/>
              </a:rPr>
              <a:t>postmenopause</a:t>
            </a:r>
            <a:r>
              <a:rPr lang="en-GB" sz="1200" b="0" i="0" u="none" strike="noStrike" kern="1200" baseline="0" dirty="0">
                <a:solidFill>
                  <a:schemeClr val="tx1"/>
                </a:solidFill>
                <a:latin typeface="+mn-lt"/>
                <a:ea typeface="+mn-ea"/>
                <a:cs typeface="+mn-cs"/>
              </a:rPr>
              <a:t>) comes from women aged about 18 to 30 years and includes evidence marked by BMI.</a:t>
            </a:r>
          </a:p>
          <a:p>
            <a:r>
              <a:rPr lang="en-GB" sz="1200" b="0" i="0" u="none" strike="noStrike" kern="1200" baseline="0" dirty="0">
                <a:solidFill>
                  <a:schemeClr val="tx1"/>
                </a:solidFill>
                <a:latin typeface="+mn-lt"/>
                <a:ea typeface="+mn-ea"/>
                <a:cs typeface="+mn-cs"/>
              </a:rPr>
              <a:t>7 Adult body fatness may act indirectly, through gallstones, or directly, either after gallstone formation or in their absence, to cause gallbladder cancer. It is not yet possible to separate these effects.</a:t>
            </a:r>
          </a:p>
          <a:p>
            <a:r>
              <a:rPr lang="en-GB" sz="1200" b="0" i="0" u="none" strike="noStrike" kern="1200" baseline="0" dirty="0">
                <a:solidFill>
                  <a:schemeClr val="tx1"/>
                </a:solidFill>
                <a:latin typeface="+mn-lt"/>
                <a:ea typeface="+mn-ea"/>
                <a:cs typeface="+mn-cs"/>
              </a:rPr>
              <a:t>8 The effect of adult body fatness on the risk of ovarian cancer may vary according to tumour type, menopausal hormone therapy use and menopausal status.</a:t>
            </a:r>
          </a:p>
          <a:p>
            <a:r>
              <a:rPr lang="en-GB" sz="1200" b="0" i="0" u="none" strike="noStrike" kern="1200" baseline="0" dirty="0">
                <a:solidFill>
                  <a:schemeClr val="tx1"/>
                </a:solidFill>
                <a:latin typeface="+mn-lt"/>
                <a:ea typeface="+mn-ea"/>
                <a:cs typeface="+mn-cs"/>
              </a:rPr>
              <a:t>9 The effect of adult body fatness on the risk of prostate cancer was observed in advanced, high-grade and fatal prostate cancers.</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5</a:t>
            </a:fld>
            <a:endParaRPr lang="en-GB"/>
          </a:p>
        </p:txBody>
      </p:sp>
    </p:spTree>
    <p:extLst>
      <p:ext uri="{BB962C8B-B14F-4D97-AF65-F5344CB8AC3E}">
        <p14:creationId xmlns:p14="http://schemas.microsoft.com/office/powerpoint/2010/main" val="840498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HEIGHT AND BIRTHWEIGHT AND THE RISK OF CANCER: MATRIX</a:t>
            </a:r>
          </a:p>
          <a:p>
            <a:endParaRPr lang="en-GB" dirty="0"/>
          </a:p>
          <a:p>
            <a:r>
              <a:rPr lang="en-GB" dirty="0"/>
              <a:t>Footnotes:</a:t>
            </a:r>
          </a:p>
          <a:p>
            <a:r>
              <a:rPr lang="en-GB" sz="1200" b="0" i="0" u="none" strike="noStrike" kern="1200" baseline="0" dirty="0">
                <a:solidFill>
                  <a:schemeClr val="tx1"/>
                </a:solidFill>
                <a:latin typeface="+mn-lt"/>
                <a:ea typeface="+mn-ea"/>
                <a:cs typeface="+mn-cs"/>
              </a:rPr>
              <a:t>1 Adult attained height is unlikely to directly influence the risk of cancer. It is a marker for genetic, environmental, hormonal and nutritional factors affecting growth during the period from preconception to completion of growth in length.</a:t>
            </a:r>
          </a:p>
          <a:p>
            <a:r>
              <a:rPr lang="en-GB" sz="1200" b="0" i="0" u="none" strike="noStrike" kern="1200" baseline="0" dirty="0">
                <a:solidFill>
                  <a:schemeClr val="tx1"/>
                </a:solidFill>
                <a:latin typeface="+mn-lt"/>
                <a:ea typeface="+mn-ea"/>
                <a:cs typeface="+mn-cs"/>
              </a:rPr>
              <a:t>2 The evidence shows that, in general, the taller people are during adulthood and the more people weighed at birth, the higher their risk of some cancers. A better understanding of the developmental factors that underpin the associations between greater growth and cancer risk is needed.</a:t>
            </a:r>
          </a:p>
          <a:p>
            <a:r>
              <a:rPr lang="en-GB" sz="1200" b="0" i="0" u="none" strike="noStrike" kern="1200" baseline="0" dirty="0">
                <a:solidFill>
                  <a:schemeClr val="tx1"/>
                </a:solidFill>
                <a:latin typeface="+mn-lt"/>
                <a:ea typeface="+mn-ea"/>
                <a:cs typeface="+mn-cs"/>
              </a:rPr>
              <a:t>3 Birthweight is a marker for prenatal growth, reflecting a combination of factors including </a:t>
            </a:r>
            <a:r>
              <a:rPr lang="en-GB" sz="1200" b="0" i="0" u="none" strike="noStrike" kern="1200" baseline="0" dirty="0" err="1">
                <a:solidFill>
                  <a:schemeClr val="tx1"/>
                </a:solidFill>
                <a:latin typeface="+mn-lt"/>
                <a:ea typeface="+mn-ea"/>
                <a:cs typeface="+mn-cs"/>
              </a:rPr>
              <a:t>fetal</a:t>
            </a:r>
            <a:r>
              <a:rPr lang="en-GB" sz="1200" b="0" i="0" u="none" strike="noStrike" kern="1200" baseline="0" dirty="0">
                <a:solidFill>
                  <a:schemeClr val="tx1"/>
                </a:solidFill>
                <a:latin typeface="+mn-lt"/>
                <a:ea typeface="+mn-ea"/>
                <a:cs typeface="+mn-cs"/>
              </a:rPr>
              <a:t> nutrition, and is also a predictor of later growth and maturation – for example, age at menarche – which are themselves determinants of breast cancer risk.</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6</a:t>
            </a:fld>
            <a:endParaRPr lang="en-GB"/>
          </a:p>
        </p:txBody>
      </p:sp>
    </p:spTree>
    <p:extLst>
      <p:ext uri="{BB962C8B-B14F-4D97-AF65-F5344CB8AC3E}">
        <p14:creationId xmlns:p14="http://schemas.microsoft.com/office/powerpoint/2010/main" val="1413578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LACTATION AND THE RISK OF CANCER: MATRIX</a:t>
            </a:r>
            <a:endParaRPr lang="en-GB" dirty="0"/>
          </a:p>
          <a:p>
            <a:endParaRPr lang="en-GB" dirty="0"/>
          </a:p>
          <a:p>
            <a:r>
              <a:rPr lang="en-GB" dirty="0"/>
              <a:t>Footnotes:</a:t>
            </a:r>
          </a:p>
          <a:p>
            <a:r>
              <a:rPr lang="en-GB" sz="1200" b="0" i="0" u="none" strike="noStrike" kern="1200" baseline="0" dirty="0">
                <a:solidFill>
                  <a:schemeClr val="tx1"/>
                </a:solidFill>
                <a:latin typeface="+mn-lt"/>
                <a:ea typeface="+mn-ea"/>
                <a:cs typeface="+mn-cs"/>
              </a:rPr>
              <a:t>1 In this Third Expert Report, the term ‘lactation’ refers to the process by which the mother produces milk to breastfeed. Evidence about cancer risk presented here relates to effects on the mother who is breastfeeding and not to effects on the child who is being breastfed.</a:t>
            </a:r>
          </a:p>
          <a:p>
            <a:r>
              <a:rPr lang="en-GB" sz="1200" b="0" i="0" u="none" strike="noStrike" kern="1200" baseline="0" dirty="0">
                <a:solidFill>
                  <a:schemeClr val="tx1"/>
                </a:solidFill>
                <a:latin typeface="+mn-lt"/>
                <a:ea typeface="+mn-ea"/>
                <a:cs typeface="+mn-cs"/>
              </a:rPr>
              <a:t>2 The Panel’s conclusion for lactation and breast cancer relates to evidence for breast cancer overall, either pre or </a:t>
            </a:r>
            <a:r>
              <a:rPr lang="en-GB" sz="1200" b="0" i="0" u="none" strike="noStrike" kern="1200" baseline="0" dirty="0" err="1">
                <a:solidFill>
                  <a:schemeClr val="tx1"/>
                </a:solidFill>
                <a:latin typeface="+mn-lt"/>
                <a:ea typeface="+mn-ea"/>
                <a:cs typeface="+mn-cs"/>
              </a:rPr>
              <a:t>postmenopause</a:t>
            </a:r>
            <a:r>
              <a:rPr lang="en-GB" sz="1200" b="0" i="0" u="none" strike="noStrike" kern="1200" baseline="0" dirty="0">
                <a:solidFill>
                  <a:schemeClr val="tx1"/>
                </a:solidFill>
                <a:latin typeface="+mn-lt"/>
                <a:ea typeface="+mn-ea"/>
                <a:cs typeface="+mn-cs"/>
              </a:rPr>
              <a:t> (which was not always specified in studies). The CUP uses the term ‘breast cancer (unspecified)’ in this case. The separate evidence for lactation and pre or postmenopausal breast cancer was less conclusive but consistent with the overall finding.</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7</a:t>
            </a:fld>
            <a:endParaRPr lang="en-GB"/>
          </a:p>
        </p:txBody>
      </p:sp>
    </p:spTree>
    <p:extLst>
      <p:ext uri="{BB962C8B-B14F-4D97-AF65-F5344CB8AC3E}">
        <p14:creationId xmlns:p14="http://schemas.microsoft.com/office/powerpoint/2010/main" val="1939816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a:solidFill>
                  <a:schemeClr val="tx1"/>
                </a:solidFill>
                <a:latin typeface="+mn-lt"/>
                <a:ea typeface="+mn-ea"/>
                <a:cs typeface="+mn-cs"/>
              </a:rPr>
              <a:t>MEAT, FISH AND DAIRY PRODUCTS AND THE RISK OF CANCER: MATRIX</a:t>
            </a:r>
            <a:endParaRPr lang="en-GB" dirty="0"/>
          </a:p>
          <a:p>
            <a:endParaRPr lang="en-GB" dirty="0"/>
          </a:p>
          <a:p>
            <a:r>
              <a:rPr lang="en-GB" dirty="0"/>
              <a:t>Footnotes:</a:t>
            </a:r>
          </a:p>
          <a:p>
            <a:r>
              <a:rPr lang="en-GB" sz="1200" b="0" i="0" u="none" strike="noStrike" kern="1200" baseline="0" dirty="0">
                <a:solidFill>
                  <a:schemeClr val="tx1"/>
                </a:solidFill>
                <a:latin typeface="+mn-lt"/>
                <a:ea typeface="+mn-ea"/>
                <a:cs typeface="+mn-cs"/>
              </a:rPr>
              <a:t>1 The term ‘processed meat’ in the CUP refers to meats transformed through salting, curing, fermentation, smoking or other processes to enhance flavour or improve preservation.</a:t>
            </a:r>
          </a:p>
          <a:p>
            <a:r>
              <a:rPr lang="en-GB" sz="1200" b="0" i="0" u="none" strike="noStrike" kern="1200" baseline="0" dirty="0">
                <a:solidFill>
                  <a:schemeClr val="tx1"/>
                </a:solidFill>
                <a:latin typeface="+mn-lt"/>
                <a:ea typeface="+mn-ea"/>
                <a:cs typeface="+mn-cs"/>
              </a:rPr>
              <a:t>2 The evidence for dairy products and colorectal cancer includes total dairy, milk and cheese and dietary calcium intakes.</a:t>
            </a:r>
          </a:p>
          <a:p>
            <a:r>
              <a:rPr lang="en-GB" sz="1200" b="0" i="0" u="none" strike="noStrike" kern="1200" baseline="0" dirty="0">
                <a:solidFill>
                  <a:schemeClr val="tx1"/>
                </a:solidFill>
                <a:latin typeface="+mn-lt"/>
                <a:ea typeface="+mn-ea"/>
                <a:cs typeface="+mn-cs"/>
              </a:rPr>
              <a:t>3 The term ‘red meat’ in the CUP refers to beef, veal, pork, lamb, mutton, horse and goat.</a:t>
            </a:r>
          </a:p>
          <a:p>
            <a:r>
              <a:rPr lang="en-GB" sz="1200" b="0" i="0" u="none" strike="noStrike" kern="1200" baseline="0" dirty="0">
                <a:solidFill>
                  <a:schemeClr val="tx1"/>
                </a:solidFill>
                <a:latin typeface="+mn-lt"/>
                <a:ea typeface="+mn-ea"/>
                <a:cs typeface="+mn-cs"/>
              </a:rPr>
              <a:t>4 Cantonese-style salted fish is part of the traditional diet consumed by people living in the Pearl River Delta region in Southern China. This style of fish, which is prepared with less salt than is used in the northern part of China, is allowed to ferment, and so is eaten in a decomposed state. This conclusion does not apply to fish preserved (or salted) by other means. Evidence is primarily from case-control studies, there is only one cohort study.</a:t>
            </a:r>
          </a:p>
          <a:p>
            <a:r>
              <a:rPr lang="en-GB" sz="1200" b="0" i="0" u="none" strike="noStrike" kern="1200" baseline="0" dirty="0">
                <a:solidFill>
                  <a:schemeClr val="tx1"/>
                </a:solidFill>
                <a:latin typeface="+mn-lt"/>
                <a:ea typeface="+mn-ea"/>
                <a:cs typeface="+mn-cs"/>
              </a:rPr>
              <a:t>5 The evidence for dairy products and premenopausal breast cancer includes total dairy and milk intakes.</a:t>
            </a:r>
          </a:p>
          <a:p>
            <a:r>
              <a:rPr lang="en-GB" sz="1200" b="0" i="0" u="none" strike="noStrike" kern="1200" baseline="0" dirty="0">
                <a:solidFill>
                  <a:schemeClr val="tx1"/>
                </a:solidFill>
                <a:latin typeface="+mn-lt"/>
                <a:ea typeface="+mn-ea"/>
                <a:cs typeface="+mn-cs"/>
              </a:rPr>
              <a:t>6 The term ‘haem iron’ refers to iron attached to a haemoprotein, which is found only in foods of animal origin. Foods that contain haem iron include red and processed meat, fish and poultry.</a:t>
            </a:r>
          </a:p>
          <a:p>
            <a:r>
              <a:rPr lang="en-GB" sz="1200" b="0" i="0" u="none" strike="noStrike" kern="1200" baseline="0" dirty="0">
                <a:solidFill>
                  <a:schemeClr val="tx1"/>
                </a:solidFill>
                <a:latin typeface="+mn-lt"/>
                <a:ea typeface="+mn-ea"/>
                <a:cs typeface="+mn-cs"/>
              </a:rPr>
              <a:t>7 The evidence for dairy products and prostate cancer includes total dairy, milk, cheese and yogurt intakes.</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8</a:t>
            </a:fld>
            <a:endParaRPr lang="en-GB"/>
          </a:p>
        </p:txBody>
      </p:sp>
    </p:spTree>
    <p:extLst>
      <p:ext uri="{BB962C8B-B14F-4D97-AF65-F5344CB8AC3E}">
        <p14:creationId xmlns:p14="http://schemas.microsoft.com/office/powerpoint/2010/main" val="2459714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NON-ALCOHOLIC DRINKS AND THE RISK OF CANCER: MATRIX</a:t>
            </a:r>
            <a:endParaRPr lang="en-GB" dirty="0"/>
          </a:p>
          <a:p>
            <a:endParaRPr lang="en-GB" dirty="0"/>
          </a:p>
          <a:p>
            <a:r>
              <a:rPr lang="en-GB" dirty="0"/>
              <a:t>Footnotes:</a:t>
            </a:r>
          </a:p>
          <a:p>
            <a:r>
              <a:rPr lang="en-GB" sz="1200" b="0" i="0" u="none" strike="noStrike" kern="1200" baseline="0" dirty="0">
                <a:solidFill>
                  <a:schemeClr val="tx1"/>
                </a:solidFill>
                <a:latin typeface="+mn-lt"/>
                <a:ea typeface="+mn-ea"/>
                <a:cs typeface="+mn-cs"/>
              </a:rPr>
              <a:t>1 The International Agency for Research on Cancer (IARC) has judged arsenic and inorganic arsenic compounds to be carcinogenic to humans (Group 1) [2]. Drinking water contaminated with arsenic is also classed separately as a human carcinogen (Group 1) [2]. Water can become contaminated by arsenic as a result of natural deposits present in the earth, volcanic activity, or agricultural, mining and industrial practices. Countries particularly affected by higher levels of arsenic in drinking water include Bangladesh, China and India.</a:t>
            </a:r>
          </a:p>
          <a:p>
            <a:r>
              <a:rPr lang="en-GB" sz="1200" b="0" i="0" u="none" strike="noStrike" kern="1200" baseline="0" dirty="0">
                <a:solidFill>
                  <a:schemeClr val="tx1"/>
                </a:solidFill>
                <a:latin typeface="+mn-lt"/>
                <a:ea typeface="+mn-ea"/>
                <a:cs typeface="+mn-cs"/>
              </a:rPr>
              <a:t>2 The effect of coffee on the risk of endometrial cancer is observed with both caffeinated and decaffeinated coffee so cannot be attributed to caffeine.</a:t>
            </a:r>
          </a:p>
          <a:p>
            <a:r>
              <a:rPr lang="en-GB" sz="1200" b="0" i="0" u="none" strike="noStrike" kern="1200" baseline="0" dirty="0">
                <a:solidFill>
                  <a:schemeClr val="tx1"/>
                </a:solidFill>
                <a:latin typeface="+mn-lt"/>
                <a:ea typeface="+mn-ea"/>
                <a:cs typeface="+mn-cs"/>
              </a:rPr>
              <a:t>3 Mate, an aqueous infusion prepared from dried leaves of the plant </a:t>
            </a:r>
            <a:r>
              <a:rPr lang="en-GB" sz="1200" b="0" i="1" u="none" strike="noStrike" kern="1200" baseline="0" dirty="0">
                <a:solidFill>
                  <a:schemeClr val="tx1"/>
                </a:solidFill>
                <a:latin typeface="+mn-lt"/>
                <a:ea typeface="+mn-ea"/>
                <a:cs typeface="+mn-cs"/>
              </a:rPr>
              <a:t>Ilex </a:t>
            </a:r>
            <a:r>
              <a:rPr lang="en-GB" sz="1200" b="0" i="1" u="none" strike="noStrike" kern="1200" baseline="0" dirty="0" err="1">
                <a:solidFill>
                  <a:schemeClr val="tx1"/>
                </a:solidFill>
                <a:latin typeface="+mn-lt"/>
                <a:ea typeface="+mn-ea"/>
                <a:cs typeface="+mn-cs"/>
              </a:rPr>
              <a:t>paraguariensis</a:t>
            </a:r>
            <a:r>
              <a:rPr lang="en-GB" sz="1200" b="0" i="0" u="none" strike="noStrike" kern="1200" baseline="0" dirty="0">
                <a:solidFill>
                  <a:schemeClr val="tx1"/>
                </a:solidFill>
                <a:latin typeface="+mn-lt"/>
                <a:ea typeface="+mn-ea"/>
                <a:cs typeface="+mn-cs"/>
              </a:rPr>
              <a:t>, is traditionally drunk scalding hot through a metal straw in parts of South America. In 2016, an IARC Working Group declared that drinking very hot beverages, including mate, above 65°C is probably carcinogenic to humans (Group 2A) [3].</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9</a:t>
            </a:fld>
            <a:endParaRPr lang="en-GB"/>
          </a:p>
        </p:txBody>
      </p:sp>
    </p:spTree>
    <p:extLst>
      <p:ext uri="{BB962C8B-B14F-4D97-AF65-F5344CB8AC3E}">
        <p14:creationId xmlns:p14="http://schemas.microsoft.com/office/powerpoint/2010/main" val="33418780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Slide - International">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sp>
        <p:nvSpPr>
          <p:cNvPr id="28" name="TextBox 27"/>
          <p:cNvSpPr txBox="1"/>
          <p:nvPr userDrawn="1"/>
        </p:nvSpPr>
        <p:spPr>
          <a:xfrm>
            <a:off x="529455" y="1899584"/>
            <a:ext cx="4811902" cy="1477328"/>
          </a:xfrm>
          <a:prstGeom prst="rect">
            <a:avLst/>
          </a:prstGeom>
          <a:noFill/>
        </p:spPr>
        <p:txBody>
          <a:bodyPr wrap="square" lIns="0" rtlCol="0" anchor="ctr">
            <a:spAutoFit/>
          </a:bodyPr>
          <a:lstStyle/>
          <a:p>
            <a:pPr>
              <a:lnSpc>
                <a:spcPts val="3600"/>
              </a:lnSpc>
            </a:pPr>
            <a:r>
              <a:rPr lang="en-GB" sz="3200" b="1" dirty="0">
                <a:solidFill>
                  <a:schemeClr val="tx2"/>
                </a:solidFill>
              </a:rPr>
              <a:t>Diet, Nutrition, Physical Activity and Cancer: </a:t>
            </a:r>
            <a:br>
              <a:rPr lang="en-GB" sz="3200" b="1" dirty="0">
                <a:solidFill>
                  <a:schemeClr val="tx2"/>
                </a:solidFill>
              </a:rPr>
            </a:br>
            <a:r>
              <a:rPr lang="en-GB" sz="3200" b="1" dirty="0">
                <a:solidFill>
                  <a:schemeClr val="tx2"/>
                </a:solidFill>
              </a:rPr>
              <a:t>a Global Perspective</a:t>
            </a:r>
          </a:p>
        </p:txBody>
      </p:sp>
      <p:cxnSp>
        <p:nvCxnSpPr>
          <p:cNvPr id="30" name="Straight Connector 29"/>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FDB9B09-79AB-1D45-BB7D-36E70855412D}"/>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17" name="Text Placeholder 11">
            <a:extLst>
              <a:ext uri="{FF2B5EF4-FFF2-40B4-BE49-F238E27FC236}">
                <a16:creationId xmlns:a16="http://schemas.microsoft.com/office/drawing/2014/main" id="{4DB6BF6B-54A6-3748-9882-3C7B2863A22C}"/>
              </a:ext>
            </a:extLst>
          </p:cNvPr>
          <p:cNvSpPr>
            <a:spLocks noGrp="1"/>
          </p:cNvSpPr>
          <p:nvPr>
            <p:ph type="body" sz="quarter" idx="11" hasCustomPrompt="1"/>
          </p:nvPr>
        </p:nvSpPr>
        <p:spPr>
          <a:xfrm>
            <a:off x="529455" y="3630113"/>
            <a:ext cx="4503865" cy="698301"/>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19" name="Text Placeholder 13">
            <a:extLst>
              <a:ext uri="{FF2B5EF4-FFF2-40B4-BE49-F238E27FC236}">
                <a16:creationId xmlns:a16="http://schemas.microsoft.com/office/drawing/2014/main" id="{402ED559-2B87-D44E-B9E4-96FE0F6A1954}"/>
              </a:ext>
            </a:extLst>
          </p:cNvPr>
          <p:cNvSpPr>
            <a:spLocks noGrp="1"/>
          </p:cNvSpPr>
          <p:nvPr>
            <p:ph type="body" sz="quarter" idx="12" hasCustomPrompt="1"/>
          </p:nvPr>
        </p:nvSpPr>
        <p:spPr>
          <a:xfrm>
            <a:off x="529455" y="4336130"/>
            <a:ext cx="4503865" cy="485775"/>
          </a:xfrm>
          <a:prstGeom prst="rect">
            <a:avLst/>
          </a:prstGeom>
        </p:spPr>
        <p:txBody>
          <a:bodyPr lIns="0" anchor="ctr" anchorCtr="0">
            <a:normAutofit/>
          </a:bodyPr>
          <a:lstStyle>
            <a:lvl1pPr>
              <a:defRPr sz="1350" b="0">
                <a:solidFill>
                  <a:srgbClr val="464646"/>
                </a:solidFill>
              </a:defRPr>
            </a:lvl1pPr>
          </a:lstStyle>
          <a:p>
            <a:pPr lvl="0"/>
            <a:r>
              <a:rPr lang="en-GB" dirty="0"/>
              <a:t>Click to add author/other info</a:t>
            </a:r>
            <a:r>
              <a:rPr lang="is-IS" dirty="0"/>
              <a:t>…</a:t>
            </a:r>
          </a:p>
        </p:txBody>
      </p:sp>
      <p:pic>
        <p:nvPicPr>
          <p:cNvPr id="12" name="Picture 11">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3" name="Picture 12">
            <a:extLst>
              <a:ext uri="{FF2B5EF4-FFF2-40B4-BE49-F238E27FC236}">
                <a16:creationId xmlns:a16="http://schemas.microsoft.com/office/drawing/2014/main" id="{2EA73379-01F0-684B-AEEB-42972759C85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ext uri="{BB962C8B-B14F-4D97-AF65-F5344CB8AC3E}">
        <p14:creationId xmlns:p14="http://schemas.microsoft.com/office/powerpoint/2010/main" val="4126259797"/>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maller title for large image">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529456" y="886229"/>
            <a:ext cx="8020465" cy="4895005"/>
          </a:xfrm>
        </p:spPr>
        <p:txBody>
          <a:bodyPr/>
          <a:lstStyle/>
          <a:p>
            <a:endParaRPr lang="en-GB" dirty="0"/>
          </a:p>
        </p:txBody>
      </p:sp>
      <p:pic>
        <p:nvPicPr>
          <p:cNvPr id="17" name="Picture 16">
            <a:extLst>
              <a:ext uri="{FF2B5EF4-FFF2-40B4-BE49-F238E27FC236}">
                <a16:creationId xmlns:a16="http://schemas.microsoft.com/office/drawing/2014/main" id="{5C7F8EDA-BFFD-C543-9662-15E61D2C4AF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9" name="TextBox 18">
            <a:extLst>
              <a:ext uri="{FF2B5EF4-FFF2-40B4-BE49-F238E27FC236}">
                <a16:creationId xmlns:a16="http://schemas.microsoft.com/office/drawing/2014/main" id="{1E4B3A89-3C23-2744-B957-4FA5FDDF3718}"/>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20" name="Straight Connector 19">
            <a:extLst>
              <a:ext uri="{FF2B5EF4-FFF2-40B4-BE49-F238E27FC236}">
                <a16:creationId xmlns:a16="http://schemas.microsoft.com/office/drawing/2014/main" id="{3246C600-BF60-8041-BE3E-47B07AF6668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13">
            <a:extLst>
              <a:ext uri="{FF2B5EF4-FFF2-40B4-BE49-F238E27FC236}">
                <a16:creationId xmlns:a16="http://schemas.microsoft.com/office/drawing/2014/main" id="{C14987A1-6ACA-2241-BFFF-B1CE6AEB0219}"/>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2400" b="1" spc="-30" baseline="0">
                <a:solidFill>
                  <a:schemeClr val="tx2"/>
                </a:solidFill>
              </a:defRPr>
            </a:lvl1pPr>
          </a:lstStyle>
          <a:p>
            <a:pPr lvl="0"/>
            <a:r>
              <a:rPr lang="en-US" dirty="0"/>
              <a:t>Click to add smaller heading...</a:t>
            </a:r>
            <a:endParaRPr lang="en-GB" dirty="0"/>
          </a:p>
        </p:txBody>
      </p:sp>
      <p:pic>
        <p:nvPicPr>
          <p:cNvPr id="8" name="Picture 7">
            <a:extLst>
              <a:ext uri="{FF2B5EF4-FFF2-40B4-BE49-F238E27FC236}">
                <a16:creationId xmlns:a16="http://schemas.microsoft.com/office/drawing/2014/main" id="{4AAD6E72-8321-094F-834C-8791815519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ext uri="{BB962C8B-B14F-4D97-AF65-F5344CB8AC3E}">
        <p14:creationId xmlns:p14="http://schemas.microsoft.com/office/powerpoint/2010/main" val="2363109787"/>
      </p:ext>
    </p:extLst>
  </p:cSld>
  <p:clrMapOvr>
    <a:masterClrMapping/>
  </p:clrMapOvr>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lose - For more information/thanks">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999902FD-7D51-8648-BD15-1DFF0A70DA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pic>
        <p:nvPicPr>
          <p:cNvPr id="27" name="Picture 26">
            <a:extLst>
              <a:ext uri="{FF2B5EF4-FFF2-40B4-BE49-F238E27FC236}">
                <a16:creationId xmlns:a16="http://schemas.microsoft.com/office/drawing/2014/main" id="{8F9C187D-0343-2445-8473-E3A2919C82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cxnSp>
        <p:nvCxnSpPr>
          <p:cNvPr id="30" name="Straight Connector 29">
            <a:extLst>
              <a:ext uri="{FF2B5EF4-FFF2-40B4-BE49-F238E27FC236}">
                <a16:creationId xmlns:a16="http://schemas.microsoft.com/office/drawing/2014/main" id="{CD16E519-40B5-494F-8DF7-172F34926A2C}"/>
              </a:ext>
            </a:extLst>
          </p:cNvPr>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E66460B-3785-9444-824B-3F2CC67EEE0F}"/>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35" name="Text Placeholder 11">
            <a:extLst>
              <a:ext uri="{FF2B5EF4-FFF2-40B4-BE49-F238E27FC236}">
                <a16:creationId xmlns:a16="http://schemas.microsoft.com/office/drawing/2014/main" id="{ABE0C183-269B-8544-867C-7C06B4834B26}"/>
              </a:ext>
            </a:extLst>
          </p:cNvPr>
          <p:cNvSpPr>
            <a:spLocks noGrp="1"/>
          </p:cNvSpPr>
          <p:nvPr>
            <p:ph type="body" sz="quarter" idx="11" hasCustomPrompt="1"/>
          </p:nvPr>
        </p:nvSpPr>
        <p:spPr>
          <a:xfrm>
            <a:off x="529455" y="3261345"/>
            <a:ext cx="4503865" cy="1022554"/>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38" name="Text Placeholder 13">
            <a:extLst>
              <a:ext uri="{FF2B5EF4-FFF2-40B4-BE49-F238E27FC236}">
                <a16:creationId xmlns:a16="http://schemas.microsoft.com/office/drawing/2014/main" id="{C2389106-3E28-F445-A6BB-1A52149EA8E8}"/>
              </a:ext>
            </a:extLst>
          </p:cNvPr>
          <p:cNvSpPr>
            <a:spLocks noGrp="1"/>
          </p:cNvSpPr>
          <p:nvPr>
            <p:ph type="body" sz="quarter" idx="10" hasCustomPrompt="1"/>
          </p:nvPr>
        </p:nvSpPr>
        <p:spPr>
          <a:xfrm>
            <a:off x="430954" y="2528119"/>
            <a:ext cx="4743212" cy="575717"/>
          </a:xfrm>
          <a:prstGeom prst="rect">
            <a:avLst/>
          </a:prstGeom>
        </p:spPr>
        <p:txBody>
          <a:bodyPr anchor="ctr" anchorCtr="0">
            <a:normAutofit/>
          </a:bodyPr>
          <a:lstStyle>
            <a:lvl1pPr>
              <a:defRPr sz="3200" b="1" spc="-30" baseline="0">
                <a:solidFill>
                  <a:schemeClr val="tx2"/>
                </a:solidFill>
              </a:defRPr>
            </a:lvl1pPr>
          </a:lstStyle>
          <a:p>
            <a:pPr lvl="0"/>
            <a:r>
              <a:rPr lang="en-US" dirty="0"/>
              <a:t>Thanks/for more info…</a:t>
            </a:r>
            <a:endParaRPr lang="en-GB" dirty="0"/>
          </a:p>
        </p:txBody>
      </p:sp>
      <p:sp>
        <p:nvSpPr>
          <p:cNvPr id="39" name="Content Placeholder 16">
            <a:extLst>
              <a:ext uri="{FF2B5EF4-FFF2-40B4-BE49-F238E27FC236}">
                <a16:creationId xmlns:a16="http://schemas.microsoft.com/office/drawing/2014/main" id="{FF237393-0AB6-9F49-9E49-B8DAF0E6D854}"/>
              </a:ext>
            </a:extLst>
          </p:cNvPr>
          <p:cNvSpPr txBox="1">
            <a:spLocks/>
          </p:cNvSpPr>
          <p:nvPr userDrawn="1"/>
        </p:nvSpPr>
        <p:spPr>
          <a:xfrm>
            <a:off x="450544" y="4357052"/>
            <a:ext cx="4582776" cy="966823"/>
          </a:xfrm>
          <a:prstGeom prst="rect">
            <a:avLst/>
          </a:prstGeom>
        </p:spPr>
        <p:txBody>
          <a:bodyPr vert="horz"/>
          <a:lstStyle>
            <a:lvl1pPr marL="0" indent="0" algn="l" defTabSz="457200" rtl="0" eaLnBrk="1" latinLnBrk="0" hangingPunct="1">
              <a:spcBef>
                <a:spcPct val="20000"/>
              </a:spcBef>
              <a:buFont typeface="Arial"/>
              <a:buNone/>
              <a:defRPr sz="1500" b="0" kern="1200" baseline="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err="1">
                <a:solidFill>
                  <a:srgbClr val="7030A0"/>
                </a:solidFill>
              </a:rPr>
              <a:t>twitter.com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facebook.com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wcrf.org</a:t>
            </a:r>
            <a:r>
              <a:rPr lang="en-US" b="1" dirty="0">
                <a:solidFill>
                  <a:srgbClr val="7030A0"/>
                </a:solidFill>
              </a:rPr>
              <a:t>/blog</a:t>
            </a:r>
          </a:p>
        </p:txBody>
      </p:sp>
      <p:pic>
        <p:nvPicPr>
          <p:cNvPr id="11" name="Picture 10">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2" name="Picture 11">
            <a:extLst>
              <a:ext uri="{FF2B5EF4-FFF2-40B4-BE49-F238E27FC236}">
                <a16:creationId xmlns:a16="http://schemas.microsoft.com/office/drawing/2014/main" id="{23567A2C-C632-9F4A-8205-E9E7D1D26A2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536" y="436602"/>
            <a:ext cx="8229600" cy="400110"/>
          </a:xfrm>
          <a:prstGeom prst="rect">
            <a:avLst/>
          </a:prstGeom>
        </p:spPr>
        <p:txBody>
          <a:bodyPr vert="horz" lIns="91440" tIns="45720" rIns="91440" bIns="45720" rtlCol="0" anchor="ctr">
            <a:noAutofit/>
          </a:bodyPr>
          <a:lstStyle/>
          <a:p>
            <a:endParaRPr lang="en-GB" dirty="0"/>
          </a:p>
        </p:txBody>
      </p:sp>
      <p:sp>
        <p:nvSpPr>
          <p:cNvPr id="3" name="Text Placeholder 2"/>
          <p:cNvSpPr>
            <a:spLocks noGrp="1"/>
          </p:cNvSpPr>
          <p:nvPr>
            <p:ph type="body" idx="1"/>
          </p:nvPr>
        </p:nvSpPr>
        <p:spPr>
          <a:xfrm>
            <a:off x="395536" y="1556794"/>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rgbClr val="464646"/>
                </a:solidFill>
                <a:latin typeface="+mn-lt"/>
              </a:defRPr>
            </a:lvl1pPr>
          </a:lstStyle>
          <a:p>
            <a:fld id="{485FAB63-0929-446E-B0E5-3735DFF4042D}" type="datetimeFigureOut">
              <a:rPr lang="en-GB" smtClean="0"/>
              <a:pPr/>
              <a:t>19/06/2019</a:t>
            </a:fld>
            <a:endParaRPr lang="en-GB"/>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rgbClr val="464646"/>
                </a:solidFill>
                <a:latin typeface="+mn-lt"/>
              </a:defRPr>
            </a:lvl1pPr>
          </a:lstStyle>
          <a:p>
            <a:endParaRPr lang="en-GB"/>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rgbClr val="464646"/>
                </a:solidFill>
                <a:latin typeface="+mn-lt"/>
              </a:defRPr>
            </a:lvl1pPr>
          </a:lstStyle>
          <a:p>
            <a:fld id="{811FA3AA-8985-4520-AAAF-6D21C979B869}" type="slidenum">
              <a:rPr lang="en-GB" smtClean="0"/>
              <a:pPr/>
              <a:t>‹#›</a:t>
            </a:fld>
            <a:endParaRPr lang="en-GB"/>
          </a:p>
        </p:txBody>
      </p:sp>
    </p:spTree>
    <p:extLst>
      <p:ext uri="{BB962C8B-B14F-4D97-AF65-F5344CB8AC3E}">
        <p14:creationId xmlns:p14="http://schemas.microsoft.com/office/powerpoint/2010/main" val="1218126583"/>
      </p:ext>
    </p:extLst>
  </p:cSld>
  <p:clrMap bg1="lt1" tx1="dk1" bg2="lt2" tx2="dk2" accent1="accent1" accent2="accent2" accent3="accent3" accent4="accent4" accent5="accent5" accent6="accent6" hlink="hlink" folHlink="folHlink"/>
  <p:sldLayoutIdLst>
    <p:sldLayoutId id="2147483696" r:id="rId1"/>
    <p:sldLayoutId id="2147483694" r:id="rId2"/>
    <p:sldLayoutId id="2147483677" r:id="rId3"/>
  </p:sldLayoutIdLst>
  <p:txStyles>
    <p:titleStyle>
      <a:lvl1pPr algn="l" defTabSz="685800" rtl="0" eaLnBrk="1" latinLnBrk="0" hangingPunct="1">
        <a:spcBef>
          <a:spcPct val="0"/>
        </a:spcBef>
        <a:buNone/>
        <a:defRPr sz="1800" kern="1200" spc="-30" baseline="0">
          <a:solidFill>
            <a:schemeClr val="tx2"/>
          </a:solidFill>
          <a:latin typeface="+mj-lt"/>
          <a:ea typeface="Segoe UI" panose="020B0502040204020203" pitchFamily="34" charset="0"/>
          <a:cs typeface="Segoe UI" panose="020B0502040204020203" pitchFamily="34" charset="0"/>
        </a:defRPr>
      </a:lvl1pPr>
    </p:titleStyle>
    <p:body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GB" dirty="0"/>
              <a:t>Third Expert Report: ALL MATRICES</a:t>
            </a:r>
          </a:p>
        </p:txBody>
      </p:sp>
    </p:spTree>
    <p:extLst>
      <p:ext uri="{BB962C8B-B14F-4D97-AF65-F5344CB8AC3E}">
        <p14:creationId xmlns:p14="http://schemas.microsoft.com/office/powerpoint/2010/main" val="1976656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5 May - slides\figures and matrices\All Matrices\Other-dietary-exposures-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435" y="1563273"/>
            <a:ext cx="4427596" cy="349478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felicityr\Desktop\WCRF work\15 May - slides\figures and matrices\Other dietary exposures\Other-dietary-exposures-matrix-grap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9210" y="203857"/>
            <a:ext cx="4117598" cy="5666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176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5 May - slides\figures and matrices\All Matrices\Physical-activity-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33" y="1348980"/>
            <a:ext cx="4356067" cy="352796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felicityr\Desktop\WCRF work\15 May - slides\figures and matrices\Physical activity\Physical-activity-matrix-grap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833363"/>
            <a:ext cx="4369724" cy="455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143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5 May - slides\figures and matrices\All Matrices\Preservation-and-processing-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88" y="1651321"/>
            <a:ext cx="4520811" cy="318959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felicityr\Desktop\WCRF work\15 May - slides\figures and matrices\Preservation\Preservation-and-processing-matrix-grap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999" y="974880"/>
            <a:ext cx="4531014" cy="4385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13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09D21A7-8984-3048-821E-F4509E39A013}"/>
              </a:ext>
            </a:extLst>
          </p:cNvPr>
          <p:cNvPicPr>
            <a:picLocks noChangeAspect="1"/>
          </p:cNvPicPr>
          <p:nvPr/>
        </p:nvPicPr>
        <p:blipFill>
          <a:blip r:embed="rId3"/>
          <a:stretch>
            <a:fillRect/>
          </a:stretch>
        </p:blipFill>
        <p:spPr>
          <a:xfrm>
            <a:off x="5544420" y="99154"/>
            <a:ext cx="2322050" cy="5836995"/>
          </a:xfrm>
          <a:prstGeom prst="rect">
            <a:avLst/>
          </a:prstGeom>
        </p:spPr>
      </p:pic>
      <p:pic>
        <p:nvPicPr>
          <p:cNvPr id="7" name="Picture 6">
            <a:extLst>
              <a:ext uri="{FF2B5EF4-FFF2-40B4-BE49-F238E27FC236}">
                <a16:creationId xmlns:a16="http://schemas.microsoft.com/office/drawing/2014/main" id="{058DDEE8-7DE6-1C44-9744-0FBCF43EECF9}"/>
              </a:ext>
            </a:extLst>
          </p:cNvPr>
          <p:cNvPicPr>
            <a:picLocks noChangeAspect="1"/>
          </p:cNvPicPr>
          <p:nvPr/>
        </p:nvPicPr>
        <p:blipFill>
          <a:blip r:embed="rId4"/>
          <a:stretch>
            <a:fillRect/>
          </a:stretch>
        </p:blipFill>
        <p:spPr>
          <a:xfrm>
            <a:off x="649306" y="88268"/>
            <a:ext cx="4231613" cy="5874474"/>
          </a:xfrm>
          <a:prstGeom prst="rect">
            <a:avLst/>
          </a:prstGeom>
        </p:spPr>
      </p:pic>
    </p:spTree>
    <p:extLst>
      <p:ext uri="{BB962C8B-B14F-4D97-AF65-F5344CB8AC3E}">
        <p14:creationId xmlns:p14="http://schemas.microsoft.com/office/powerpoint/2010/main" val="2233744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bladder\Bladder-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0067" y="692590"/>
            <a:ext cx="4066262" cy="4895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0794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breast survivors\Breast-cancer-survivors-matrix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1942" y="797409"/>
            <a:ext cx="5834062" cy="4694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3302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elicityr\Desktop\WCRF work\11 May\Cancers\breast survivors\Breast-cancer-survivors-matrix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1750" y="413630"/>
            <a:ext cx="7012718" cy="5356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8463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breast\Premenopausal-breast-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5020" y="70504"/>
            <a:ext cx="3458447" cy="5926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0439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elicityr\Desktop\WCRF work\11 May\Cancers\breast\Postmenopausal-breast-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9779" y="180189"/>
            <a:ext cx="3465733" cy="5779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587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E715FB-DC60-EB43-A37D-B342CB78CE34}"/>
              </a:ext>
            </a:extLst>
          </p:cNvPr>
          <p:cNvPicPr>
            <a:picLocks noChangeAspect="1"/>
          </p:cNvPicPr>
          <p:nvPr/>
        </p:nvPicPr>
        <p:blipFill>
          <a:blip r:embed="rId3"/>
          <a:stretch>
            <a:fillRect/>
          </a:stretch>
        </p:blipFill>
        <p:spPr>
          <a:xfrm>
            <a:off x="2851005" y="0"/>
            <a:ext cx="3447922" cy="6001938"/>
          </a:xfrm>
          <a:prstGeom prst="rect">
            <a:avLst/>
          </a:prstGeom>
        </p:spPr>
      </p:pic>
    </p:spTree>
    <p:extLst>
      <p:ext uri="{BB962C8B-B14F-4D97-AF65-F5344CB8AC3E}">
        <p14:creationId xmlns:p14="http://schemas.microsoft.com/office/powerpoint/2010/main" val="683808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Figures from Sum Rep\Figures and diagrams from TER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72" y="618209"/>
            <a:ext cx="9085541" cy="5007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7564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endometrial\Endometrial-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1942" y="48128"/>
            <a:ext cx="4602246" cy="5943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50186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gallbladder\Gallbladder-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4411" y="128224"/>
            <a:ext cx="5662241" cy="582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08583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kidney\Kidney-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9854" y="111211"/>
            <a:ext cx="4586748" cy="5866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035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liver\Liver-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749" y="176663"/>
            <a:ext cx="4746563" cy="5719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1502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75A64A-B6A9-0540-8673-8236F42C8B7B}"/>
              </a:ext>
            </a:extLst>
          </p:cNvPr>
          <p:cNvPicPr>
            <a:picLocks noChangeAspect="1"/>
          </p:cNvPicPr>
          <p:nvPr/>
        </p:nvPicPr>
        <p:blipFill>
          <a:blip r:embed="rId3"/>
          <a:stretch>
            <a:fillRect/>
          </a:stretch>
        </p:blipFill>
        <p:spPr>
          <a:xfrm>
            <a:off x="2762195" y="173891"/>
            <a:ext cx="3585928" cy="5781234"/>
          </a:xfrm>
          <a:prstGeom prst="rect">
            <a:avLst/>
          </a:prstGeom>
        </p:spPr>
      </p:pic>
    </p:spTree>
    <p:extLst>
      <p:ext uri="{BB962C8B-B14F-4D97-AF65-F5344CB8AC3E}">
        <p14:creationId xmlns:p14="http://schemas.microsoft.com/office/powerpoint/2010/main" val="33083375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mouth-pharynx-larynx\Mouth-Pharynx-Larynx-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9350" y="87682"/>
            <a:ext cx="4472663" cy="5874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53614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oesophageal\Oesophageal-cancer-matrix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7480" y="140677"/>
            <a:ext cx="4708552"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8244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elicityr\Desktop\WCRF work\11 May\Cancers\oesophageal\Oesophageal-cancer-matrix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0415" y="138865"/>
            <a:ext cx="4809102" cy="5788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92256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ovarian\Ovarian-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4487" y="185195"/>
            <a:ext cx="4597325" cy="5683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10375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pancreatic\Pancreatic-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3446" y="115738"/>
            <a:ext cx="4215155" cy="5822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03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elicityr\Desktop\WCRF work\11 May\Figures from Sum Rep\Figures and diagrams from TER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851" y="195944"/>
            <a:ext cx="5706071"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0346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prostate\Prostate-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8657" y="132345"/>
            <a:ext cx="4069362" cy="5782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5861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D04E5E-E7A7-7242-A436-2B65E2EBCEB7}"/>
              </a:ext>
            </a:extLst>
          </p:cNvPr>
          <p:cNvPicPr>
            <a:picLocks noChangeAspect="1"/>
          </p:cNvPicPr>
          <p:nvPr/>
        </p:nvPicPr>
        <p:blipFill>
          <a:blip r:embed="rId3"/>
          <a:stretch>
            <a:fillRect/>
          </a:stretch>
        </p:blipFill>
        <p:spPr>
          <a:xfrm>
            <a:off x="2776710" y="0"/>
            <a:ext cx="3596794" cy="5924131"/>
          </a:xfrm>
          <a:prstGeom prst="rect">
            <a:avLst/>
          </a:prstGeom>
        </p:spPr>
      </p:pic>
    </p:spTree>
    <p:extLst>
      <p:ext uri="{BB962C8B-B14F-4D97-AF65-F5344CB8AC3E}">
        <p14:creationId xmlns:p14="http://schemas.microsoft.com/office/powerpoint/2010/main" val="42860924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1 May\Cancers\stomach\Stomach-cancer-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3484" y="130629"/>
            <a:ext cx="4133851" cy="5779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5987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4ED8A6-98D7-F54F-9937-96B0B8BD116B}"/>
              </a:ext>
            </a:extLst>
          </p:cNvPr>
          <p:cNvPicPr>
            <a:picLocks noChangeAspect="1"/>
          </p:cNvPicPr>
          <p:nvPr/>
        </p:nvPicPr>
        <p:blipFill>
          <a:blip r:embed="rId3"/>
          <a:stretch>
            <a:fillRect/>
          </a:stretch>
        </p:blipFill>
        <p:spPr>
          <a:xfrm>
            <a:off x="656980" y="12032"/>
            <a:ext cx="3897679" cy="5991726"/>
          </a:xfrm>
          <a:prstGeom prst="rect">
            <a:avLst/>
          </a:prstGeom>
        </p:spPr>
      </p:pic>
      <p:pic>
        <p:nvPicPr>
          <p:cNvPr id="5" name="Picture 4">
            <a:extLst>
              <a:ext uri="{FF2B5EF4-FFF2-40B4-BE49-F238E27FC236}">
                <a16:creationId xmlns:a16="http://schemas.microsoft.com/office/drawing/2014/main" id="{9A56B0D9-4248-8B42-8293-EEAB043D0712}"/>
              </a:ext>
            </a:extLst>
          </p:cNvPr>
          <p:cNvPicPr>
            <a:picLocks noChangeAspect="1"/>
          </p:cNvPicPr>
          <p:nvPr/>
        </p:nvPicPr>
        <p:blipFill>
          <a:blip r:embed="rId4"/>
          <a:stretch>
            <a:fillRect/>
          </a:stretch>
        </p:blipFill>
        <p:spPr>
          <a:xfrm>
            <a:off x="4554659" y="1199873"/>
            <a:ext cx="3897679" cy="3591979"/>
          </a:xfrm>
          <a:prstGeom prst="rect">
            <a:avLst/>
          </a:prstGeom>
        </p:spPr>
      </p:pic>
    </p:spTree>
    <p:extLst>
      <p:ext uri="{BB962C8B-B14F-4D97-AF65-F5344CB8AC3E}">
        <p14:creationId xmlns:p14="http://schemas.microsoft.com/office/powerpoint/2010/main" val="37950721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pPr>
              <a:lnSpc>
                <a:spcPts val="1800"/>
              </a:lnSpc>
            </a:pPr>
            <a:r>
              <a:rPr lang="en-GB" dirty="0"/>
              <a:t>For more information contact ri@wcrf.org</a:t>
            </a:r>
          </a:p>
        </p:txBody>
      </p:sp>
    </p:spTree>
    <p:extLst>
      <p:ext uri="{BB962C8B-B14F-4D97-AF65-F5344CB8AC3E}">
        <p14:creationId xmlns:p14="http://schemas.microsoft.com/office/powerpoint/2010/main" val="39877172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1A0B88-97E8-0E42-8A14-ACE06A0183B0}"/>
              </a:ext>
            </a:extLst>
          </p:cNvPr>
          <p:cNvPicPr>
            <a:picLocks noChangeAspect="1"/>
          </p:cNvPicPr>
          <p:nvPr/>
        </p:nvPicPr>
        <p:blipFill>
          <a:blip r:embed="rId3"/>
          <a:stretch>
            <a:fillRect/>
          </a:stretch>
        </p:blipFill>
        <p:spPr>
          <a:xfrm>
            <a:off x="141572" y="725786"/>
            <a:ext cx="4433393" cy="4720261"/>
          </a:xfrm>
          <a:prstGeom prst="rect">
            <a:avLst/>
          </a:prstGeom>
        </p:spPr>
      </p:pic>
      <p:pic>
        <p:nvPicPr>
          <p:cNvPr id="3" name="Picture 2">
            <a:extLst>
              <a:ext uri="{FF2B5EF4-FFF2-40B4-BE49-F238E27FC236}">
                <a16:creationId xmlns:a16="http://schemas.microsoft.com/office/drawing/2014/main" id="{320CA3BC-394D-9E48-9E02-629DAB0D99AE}"/>
              </a:ext>
            </a:extLst>
          </p:cNvPr>
          <p:cNvPicPr>
            <a:picLocks noChangeAspect="1"/>
          </p:cNvPicPr>
          <p:nvPr/>
        </p:nvPicPr>
        <p:blipFill>
          <a:blip r:embed="rId4"/>
          <a:stretch>
            <a:fillRect/>
          </a:stretch>
        </p:blipFill>
        <p:spPr>
          <a:xfrm>
            <a:off x="4574965" y="1496793"/>
            <a:ext cx="4502519" cy="3178248"/>
          </a:xfrm>
          <a:prstGeom prst="rect">
            <a:avLst/>
          </a:prstGeom>
        </p:spPr>
      </p:pic>
    </p:spTree>
    <p:extLst>
      <p:ext uri="{BB962C8B-B14F-4D97-AF65-F5344CB8AC3E}">
        <p14:creationId xmlns:p14="http://schemas.microsoft.com/office/powerpoint/2010/main" val="1264327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felicityr\Desktop\WCRF work\15 May - slides\For Slides\Body fatness\Body-fatness-matrix-grap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813" y="119743"/>
            <a:ext cx="4008832" cy="582665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felicityr\Desktop\WCRF work\15 May - slides\For Slides\All Matrices\Body-fatness-matrix.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8645" y="729343"/>
            <a:ext cx="4631306" cy="4425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0022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5 May - slides\For Slides\All Matrices\Height-and-birthweight-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717" y="1576129"/>
            <a:ext cx="4445283" cy="325392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5F4EDBF3-0D6E-934E-9816-00E45ADC00F9}"/>
              </a:ext>
            </a:extLst>
          </p:cNvPr>
          <p:cNvPicPr>
            <a:picLocks noChangeAspect="1"/>
          </p:cNvPicPr>
          <p:nvPr/>
        </p:nvPicPr>
        <p:blipFill>
          <a:blip r:embed="rId4"/>
          <a:stretch>
            <a:fillRect/>
          </a:stretch>
        </p:blipFill>
        <p:spPr>
          <a:xfrm>
            <a:off x="4572000" y="1092264"/>
            <a:ext cx="4349578" cy="4221649"/>
          </a:xfrm>
          <a:prstGeom prst="rect">
            <a:avLst/>
          </a:prstGeom>
        </p:spPr>
      </p:pic>
    </p:spTree>
    <p:extLst>
      <p:ext uri="{BB962C8B-B14F-4D97-AF65-F5344CB8AC3E}">
        <p14:creationId xmlns:p14="http://schemas.microsoft.com/office/powerpoint/2010/main" val="1234616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cityr\Desktop\WCRF work\15 May - slides\For Slides\All Matrices\Lactation-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685" y="108856"/>
            <a:ext cx="5288630" cy="240851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felicityr\Desktop\WCRF work\15 May - slides\For Slides\Lactation\Lactation-matrix-grap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9858" y="2517373"/>
            <a:ext cx="5202913" cy="3367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2753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felicityr\Desktop\WCRF work\15 May - slides\For Slides\All Matrices\Meat-fish-dairy-matr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6696" y="877152"/>
            <a:ext cx="4146139" cy="45442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elicityr\Desktop\WCRF work\15 May - slides\For Slides\Meat, fish, dairy\Meat-fish-dairy-matrix-grape.jpg">
            <a:extLst>
              <a:ext uri="{FF2B5EF4-FFF2-40B4-BE49-F238E27FC236}">
                <a16:creationId xmlns:a16="http://schemas.microsoft.com/office/drawing/2014/main" id="{0E07F894-8962-2B40-A1F3-FDA664686D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042" y="64548"/>
            <a:ext cx="4035654" cy="5903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5486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55045F-7EB6-C847-9877-1BBAEC9BD869}"/>
              </a:ext>
            </a:extLst>
          </p:cNvPr>
          <p:cNvPicPr>
            <a:picLocks noChangeAspect="1"/>
          </p:cNvPicPr>
          <p:nvPr/>
        </p:nvPicPr>
        <p:blipFill>
          <a:blip r:embed="rId3"/>
          <a:stretch>
            <a:fillRect/>
          </a:stretch>
        </p:blipFill>
        <p:spPr>
          <a:xfrm>
            <a:off x="196770" y="756135"/>
            <a:ext cx="4371064" cy="4551049"/>
          </a:xfrm>
          <a:prstGeom prst="rect">
            <a:avLst/>
          </a:prstGeom>
        </p:spPr>
      </p:pic>
      <p:pic>
        <p:nvPicPr>
          <p:cNvPr id="5" name="Picture 4">
            <a:extLst>
              <a:ext uri="{FF2B5EF4-FFF2-40B4-BE49-F238E27FC236}">
                <a16:creationId xmlns:a16="http://schemas.microsoft.com/office/drawing/2014/main" id="{27247F41-BE8C-A247-84AF-9F8B30C8CDE8}"/>
              </a:ext>
            </a:extLst>
          </p:cNvPr>
          <p:cNvPicPr>
            <a:picLocks noChangeAspect="1"/>
          </p:cNvPicPr>
          <p:nvPr/>
        </p:nvPicPr>
        <p:blipFill>
          <a:blip r:embed="rId4"/>
          <a:stretch>
            <a:fillRect/>
          </a:stretch>
        </p:blipFill>
        <p:spPr>
          <a:xfrm>
            <a:off x="4567834" y="1413438"/>
            <a:ext cx="4413328" cy="3236441"/>
          </a:xfrm>
          <a:prstGeom prst="rect">
            <a:avLst/>
          </a:prstGeom>
        </p:spPr>
      </p:pic>
    </p:spTree>
    <p:extLst>
      <p:ext uri="{BB962C8B-B14F-4D97-AF65-F5344CB8AC3E}">
        <p14:creationId xmlns:p14="http://schemas.microsoft.com/office/powerpoint/2010/main" val="1385590586"/>
      </p:ext>
    </p:extLst>
  </p:cSld>
  <p:clrMapOvr>
    <a:masterClrMapping/>
  </p:clrMapOvr>
</p:sld>
</file>

<file path=ppt/theme/theme1.xml><?xml version="1.0" encoding="utf-8"?>
<a:theme xmlns:a="http://schemas.openxmlformats.org/drawingml/2006/main" name="MASTER TEMPLATE_museo and seg NEW">
  <a:themeElements>
    <a:clrScheme name="Custom 4">
      <a:dk1>
        <a:srgbClr val="000000"/>
      </a:dk1>
      <a:lt1>
        <a:srgbClr val="FFFFFF"/>
      </a:lt1>
      <a:dk2>
        <a:srgbClr val="722EA5"/>
      </a:dk2>
      <a:lt2>
        <a:srgbClr val="B8A6D0"/>
      </a:lt2>
      <a:accent1>
        <a:srgbClr val="FFA02F"/>
      </a:accent1>
      <a:accent2>
        <a:srgbClr val="BED600"/>
      </a:accent2>
      <a:accent3>
        <a:srgbClr val="3CB7E3"/>
      </a:accent3>
      <a:accent4>
        <a:srgbClr val="F5CB00"/>
      </a:accent4>
      <a:accent5>
        <a:srgbClr val="D3BF96"/>
      </a:accent5>
      <a:accent6>
        <a:srgbClr val="C3262E"/>
      </a:accent6>
      <a:hlink>
        <a:srgbClr val="722EA5"/>
      </a:hlink>
      <a:folHlink>
        <a:srgbClr val="722E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a:noAutofit/>
      </a:bodyPr>
      <a:lstStyle>
        <a:defPPr>
          <a:spcAft>
            <a:spcPts val="600"/>
          </a:spcAft>
          <a:defRPr sz="3200" spc="-40" dirty="0" smtClean="0">
            <a:solidFill>
              <a:srgbClr val="005A8C"/>
            </a:solidFill>
            <a:latin typeface="Segoe UI" panose="020B0502040204020203" pitchFamily="34" charset="0"/>
            <a:ea typeface="Segoe UI" panose="020B0502040204020203" pitchFamily="34" charset="0"/>
            <a:cs typeface="Segoe UI" panose="020B0502040204020203"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584</TotalTime>
  <Words>5842</Words>
  <Application>Microsoft Macintosh PowerPoint</Application>
  <PresentationFormat>On-screen Show (4:3)</PresentationFormat>
  <Paragraphs>324</Paragraphs>
  <Slides>34</Slides>
  <Notes>33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Segoe UI</vt:lpstr>
      <vt:lpstr>MASTER TEMPLATE_museo and seg NEW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www.dietandcancerreport.org</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WCRF International</dc:creator>
  <cp:keywords/>
  <dc:description>© 2018 World Cancer Research Fund International
dietandcancerreport.org</dc:description>
  <cp:lastModifiedBy>Microsoft Office User</cp:lastModifiedBy>
  <cp:revision>92</cp:revision>
  <cp:lastPrinted>2018-05-02T14:42:14Z</cp:lastPrinted>
  <dcterms:created xsi:type="dcterms:W3CDTF">2018-04-11T08:56:50Z</dcterms:created>
  <dcterms:modified xsi:type="dcterms:W3CDTF">2019-06-19T14:26:52Z</dcterms:modified>
  <cp:category/>
</cp:coreProperties>
</file>