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7"/>
  </p:notesMasterIdLst>
  <p:sldIdLst>
    <p:sldId id="259" r:id="rId2"/>
    <p:sldId id="258"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60"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4646"/>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65"/>
    <p:restoredTop sz="79095" autoAdjust="0"/>
  </p:normalViewPr>
  <p:slideViewPr>
    <p:cSldViewPr snapToGrid="0" snapToObjects="1" showGuides="1">
      <p:cViewPr varScale="1">
        <p:scale>
          <a:sx n="102" d="100"/>
          <a:sy n="102" d="100"/>
        </p:scale>
        <p:origin x="2648" y="1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751307-226A-B04F-B2F4-F6DAC0D078BB}" type="datetimeFigureOut">
              <a:rPr lang="en-GB" smtClean="0"/>
              <a:t>17/05/2018</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67B214-8946-0B4D-B887-7F8B37BED052}" type="slidenum">
              <a:rPr lang="en-GB" smtClean="0"/>
              <a:t>‹#›</a:t>
            </a:fld>
            <a:endParaRPr lang="en-GB"/>
          </a:p>
        </p:txBody>
      </p:sp>
    </p:spTree>
    <p:extLst>
      <p:ext uri="{BB962C8B-B14F-4D97-AF65-F5344CB8AC3E}">
        <p14:creationId xmlns:p14="http://schemas.microsoft.com/office/powerpoint/2010/main" val="1576323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Unless otherwise</a:t>
            </a:r>
            <a:r>
              <a:rPr lang="en-GB" baseline="0" dirty="0"/>
              <a:t> stated, a</a:t>
            </a:r>
            <a:r>
              <a:rPr lang="en-GB" dirty="0"/>
              <a:t>ll text and graphics copyright </a:t>
            </a:r>
            <a:r>
              <a:rPr lang="en-US" altLang="en-US" sz="1200" dirty="0"/>
              <a:t>©</a:t>
            </a:r>
            <a:r>
              <a:rPr lang="en-GB" baseline="0" dirty="0"/>
              <a:t> </a:t>
            </a:r>
            <a:r>
              <a:rPr lang="en-GB" sz="1200" b="0" i="0" u="none" strike="noStrike" kern="1200" baseline="0" dirty="0">
                <a:solidFill>
                  <a:schemeClr val="tx1"/>
                </a:solidFill>
                <a:latin typeface="+mn-lt"/>
                <a:ea typeface="+mn-ea"/>
                <a:cs typeface="+mn-cs"/>
              </a:rPr>
              <a:t>2018 World Cancer Research Fund International. All rights reserved.</a:t>
            </a:r>
            <a:endParaRPr lang="en-GB" dirty="0"/>
          </a:p>
          <a:p>
            <a:endParaRPr lang="en-GB" dirty="0"/>
          </a:p>
          <a:p>
            <a:r>
              <a:rPr lang="en-GB" dirty="0"/>
              <a:t>Readers may make use of the text and graphics in the WCRF/AICR</a:t>
            </a:r>
            <a:r>
              <a:rPr lang="en-GB" baseline="0" dirty="0"/>
              <a:t> Third Expert </a:t>
            </a:r>
            <a:r>
              <a:rPr lang="en-GB" dirty="0"/>
              <a:t>Report for teaching and personal purposes,</a:t>
            </a:r>
            <a:r>
              <a:rPr lang="en-GB" baseline="0" dirty="0"/>
              <a:t> p</a:t>
            </a:r>
            <a:r>
              <a:rPr lang="en-GB" dirty="0"/>
              <a:t>rovided they give credit to World Cancer Research Fund and American Institute for Cancer Research.</a:t>
            </a:r>
            <a:r>
              <a:rPr lang="en-GB" baseline="0" dirty="0"/>
              <a:t> </a:t>
            </a:r>
          </a:p>
          <a:p>
            <a:endParaRPr lang="en-GB" baseline="0" dirty="0"/>
          </a:p>
          <a:p>
            <a:r>
              <a:rPr lang="en-GB" sz="1200" b="0" i="0" u="none" strike="noStrike" kern="1200" baseline="0" dirty="0">
                <a:solidFill>
                  <a:schemeClr val="tx1"/>
                </a:solidFill>
                <a:latin typeface="+mn-lt"/>
                <a:ea typeface="+mn-ea"/>
                <a:cs typeface="+mn-cs"/>
              </a:rPr>
              <a:t>How to cite the 2018 Third Expert Report:</a:t>
            </a:r>
          </a:p>
          <a:p>
            <a:r>
              <a:rPr lang="en-GB" sz="1200" b="0" i="0" u="none" strike="noStrike" kern="1200" baseline="0" dirty="0">
                <a:solidFill>
                  <a:schemeClr val="tx1"/>
                </a:solidFill>
                <a:latin typeface="+mn-lt"/>
                <a:ea typeface="+mn-ea"/>
                <a:cs typeface="+mn-cs"/>
              </a:rPr>
              <a:t>World Cancer Research Fund/American Institute for Cancer Research. </a:t>
            </a:r>
            <a:r>
              <a:rPr lang="en-GB" sz="1200" b="0" i="1" u="none" strike="noStrike" kern="1200" baseline="0" dirty="0">
                <a:solidFill>
                  <a:schemeClr val="tx1"/>
                </a:solidFill>
                <a:latin typeface="+mn-lt"/>
                <a:ea typeface="+mn-ea"/>
                <a:cs typeface="+mn-cs"/>
              </a:rPr>
              <a:t>Diet, Nutrition, Physical Activity and Cancer: a Global Perspective. </a:t>
            </a:r>
            <a:r>
              <a:rPr lang="en-GB" sz="1200" b="0" i="0" u="none" strike="noStrike" kern="1200" baseline="0" dirty="0">
                <a:solidFill>
                  <a:schemeClr val="tx1"/>
                </a:solidFill>
                <a:latin typeface="+mn-lt"/>
                <a:ea typeface="+mn-ea"/>
                <a:cs typeface="+mn-cs"/>
              </a:rPr>
              <a:t>Continuous Update Project Expert Report 2018. Available at dietandcancerreport.org</a:t>
            </a:r>
            <a:endParaRPr lang="en-GB" baseline="0" dirty="0"/>
          </a:p>
          <a:p>
            <a:endParaRPr lang="en-GB" baseline="0" dirty="0"/>
          </a:p>
          <a:p>
            <a:r>
              <a:rPr lang="en-GB" baseline="0" dirty="0"/>
              <a:t>How to cite this part of the Third Expert Report: </a:t>
            </a:r>
          </a:p>
          <a:p>
            <a:r>
              <a:rPr lang="en-GB" baseline="0" dirty="0"/>
              <a:t>World Cancer Research Fund/American Institute for Cancer Research. Continuous Update Project Expert Report 2018. Diet, nutrition, physical activity and bladder cancer. Available at dietandcancerreport.org</a:t>
            </a:r>
          </a:p>
          <a:p>
            <a:endParaRPr lang="en-GB" baseline="0" dirty="0"/>
          </a:p>
          <a:p>
            <a:r>
              <a:rPr lang="en-GB" baseline="0" dirty="0"/>
              <a:t>To inquire about permission for any other use contact </a:t>
            </a:r>
            <a:r>
              <a:rPr lang="en-GB" b="1" baseline="0" dirty="0"/>
              <a:t>copyright@wcrf.org</a:t>
            </a:r>
          </a:p>
          <a:p>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1</a:t>
            </a:fld>
            <a:endParaRPr lang="en-GB"/>
          </a:p>
        </p:txBody>
      </p:sp>
    </p:spTree>
    <p:extLst>
      <p:ext uri="{BB962C8B-B14F-4D97-AF65-F5344CB8AC3E}">
        <p14:creationId xmlns:p14="http://schemas.microsoft.com/office/powerpoint/2010/main" val="3991678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BODY FATNESS AND WEIGHT GAIN AND THE RISK OF CANCER: MATRIX</a:t>
            </a:r>
          </a:p>
          <a:p>
            <a:endParaRPr lang="en-GB" dirty="0"/>
          </a:p>
          <a:p>
            <a:r>
              <a:rPr lang="en-GB" dirty="0"/>
              <a:t>Footnotes:</a:t>
            </a:r>
          </a:p>
          <a:p>
            <a:r>
              <a:rPr lang="en-GB" sz="1200" b="0" i="0" u="none" strike="noStrike" kern="1200" baseline="0" dirty="0">
                <a:solidFill>
                  <a:schemeClr val="tx1"/>
                </a:solidFill>
                <a:latin typeface="+mn-lt"/>
                <a:ea typeface="+mn-ea"/>
                <a:cs typeface="+mn-cs"/>
              </a:rPr>
              <a:t>1 Conclusions for adult body fatness and cancers of the following types were based on evidence marked by body mass index (BMI), waist circumference and waist-hip ratio: mouth, pharynx and larynx; oesophagus (adenocarcinoma); pancreas; </a:t>
            </a:r>
            <a:r>
              <a:rPr lang="en-GB" sz="1200" b="0" i="0" u="none" strike="noStrike" kern="1200" baseline="0" dirty="0" err="1">
                <a:solidFill>
                  <a:schemeClr val="tx1"/>
                </a:solidFill>
                <a:latin typeface="+mn-lt"/>
                <a:ea typeface="+mn-ea"/>
                <a:cs typeface="+mn-cs"/>
              </a:rPr>
              <a:t>colorectum</a:t>
            </a:r>
            <a:r>
              <a:rPr lang="en-GB" sz="1200" b="0" i="0" u="none" strike="noStrike" kern="1200" baseline="0" dirty="0">
                <a:solidFill>
                  <a:schemeClr val="tx1"/>
                </a:solidFill>
                <a:latin typeface="+mn-lt"/>
                <a:ea typeface="+mn-ea"/>
                <a:cs typeface="+mn-cs"/>
              </a:rPr>
              <a:t>; breast (pre and </a:t>
            </a:r>
            <a:r>
              <a:rPr lang="en-GB" sz="1200" b="0" i="0" u="none" strike="noStrike" kern="1200" baseline="0" dirty="0" err="1">
                <a:solidFill>
                  <a:schemeClr val="tx1"/>
                </a:solidFill>
                <a:latin typeface="+mn-lt"/>
                <a:ea typeface="+mn-ea"/>
                <a:cs typeface="+mn-cs"/>
              </a:rPr>
              <a:t>postmenopause</a:t>
            </a:r>
            <a:r>
              <a:rPr lang="en-GB" sz="1200" b="0" i="0" u="none" strike="noStrike" kern="1200" baseline="0" dirty="0">
                <a:solidFill>
                  <a:schemeClr val="tx1"/>
                </a:solidFill>
                <a:latin typeface="+mn-lt"/>
                <a:ea typeface="+mn-ea"/>
                <a:cs typeface="+mn-cs"/>
              </a:rPr>
              <a:t>); prostate (advanced); and kidney.</a:t>
            </a:r>
          </a:p>
          <a:p>
            <a:r>
              <a:rPr lang="en-GB" sz="1200" b="0" i="0" u="none" strike="noStrike" kern="1200" baseline="0" dirty="0">
                <a:solidFill>
                  <a:schemeClr val="tx1"/>
                </a:solidFill>
                <a:latin typeface="+mn-lt"/>
                <a:ea typeface="+mn-ea"/>
                <a:cs typeface="+mn-cs"/>
              </a:rPr>
              <a:t>2 Conclusions for adult body fatness and cancers of the following types were based on evidence marked by BMI: stomach (cardia), gallbladder, liver, ovary and cervix (BMI ≥ 29 kg/m2).</a:t>
            </a:r>
          </a:p>
          <a:p>
            <a:r>
              <a:rPr lang="en-GB" sz="1200" b="0" i="0" u="none" strike="noStrike" kern="1200" baseline="0" dirty="0">
                <a:solidFill>
                  <a:schemeClr val="tx1"/>
                </a:solidFill>
                <a:latin typeface="+mn-lt"/>
                <a:ea typeface="+mn-ea"/>
                <a:cs typeface="+mn-cs"/>
              </a:rPr>
              <a:t>3 Evidence for the link between body fatness, weight gain and breast cancer is presented separately for the risk of pre and postmenopausal breast cancer because of the well-established effect modification by menopausal status.</a:t>
            </a:r>
          </a:p>
          <a:p>
            <a:r>
              <a:rPr lang="en-GB" sz="1200" b="0" i="0" u="none" strike="noStrike" kern="1200" baseline="0" dirty="0">
                <a:solidFill>
                  <a:schemeClr val="tx1"/>
                </a:solidFill>
                <a:latin typeface="+mn-lt"/>
                <a:ea typeface="+mn-ea"/>
                <a:cs typeface="+mn-cs"/>
              </a:rPr>
              <a:t>4 The conclusion for adult body fatness and endometrial cancer was based on evidence marked by BMI (including BMI at age 18 to 25 years), weight gain, waist circumference and waist-hip ratio.</a:t>
            </a:r>
          </a:p>
          <a:p>
            <a:r>
              <a:rPr lang="en-GB" sz="1200" b="0" i="0" u="none" strike="noStrike" kern="1200" baseline="0" dirty="0">
                <a:solidFill>
                  <a:schemeClr val="tx1"/>
                </a:solidFill>
                <a:latin typeface="+mn-lt"/>
                <a:ea typeface="+mn-ea"/>
                <a:cs typeface="+mn-cs"/>
              </a:rPr>
              <a:t>5 There is no evidence of effect modification by menopausal status for body fatness and the risk of endometrial, ovarian or cervical cancer so the evidence for all women (irrespective of menopausal status) is presented together.</a:t>
            </a:r>
          </a:p>
          <a:p>
            <a:r>
              <a:rPr lang="en-GB" sz="1200" b="0" i="0" u="none" strike="noStrike" kern="1200" baseline="0" dirty="0">
                <a:solidFill>
                  <a:schemeClr val="tx1"/>
                </a:solidFill>
                <a:latin typeface="+mn-lt"/>
                <a:ea typeface="+mn-ea"/>
                <a:cs typeface="+mn-cs"/>
              </a:rPr>
              <a:t>6 Evidence for body fatness in young adulthood and breast cancer (pre and </a:t>
            </a:r>
            <a:r>
              <a:rPr lang="en-GB" sz="1200" b="0" i="0" u="none" strike="noStrike" kern="1200" baseline="0" dirty="0" err="1">
                <a:solidFill>
                  <a:schemeClr val="tx1"/>
                </a:solidFill>
                <a:latin typeface="+mn-lt"/>
                <a:ea typeface="+mn-ea"/>
                <a:cs typeface="+mn-cs"/>
              </a:rPr>
              <a:t>postmenopause</a:t>
            </a:r>
            <a:r>
              <a:rPr lang="en-GB" sz="1200" b="0" i="0" u="none" strike="noStrike" kern="1200" baseline="0" dirty="0">
                <a:solidFill>
                  <a:schemeClr val="tx1"/>
                </a:solidFill>
                <a:latin typeface="+mn-lt"/>
                <a:ea typeface="+mn-ea"/>
                <a:cs typeface="+mn-cs"/>
              </a:rPr>
              <a:t>) comes from women aged about 18 to 30 years and includes evidence marked by BMI.</a:t>
            </a:r>
          </a:p>
          <a:p>
            <a:r>
              <a:rPr lang="en-GB" sz="1200" b="0" i="0" u="none" strike="noStrike" kern="1200" baseline="0" dirty="0">
                <a:solidFill>
                  <a:schemeClr val="tx1"/>
                </a:solidFill>
                <a:latin typeface="+mn-lt"/>
                <a:ea typeface="+mn-ea"/>
                <a:cs typeface="+mn-cs"/>
              </a:rPr>
              <a:t>7 Adult body fatness may act indirectly, through gallstones, or directly, either after gallstone formation or in their absence, to cause gallbladder cancer. It is not yet possible to separate these effects.</a:t>
            </a:r>
          </a:p>
          <a:p>
            <a:r>
              <a:rPr lang="en-GB" sz="1200" b="0" i="0" u="none" strike="noStrike" kern="1200" baseline="0" dirty="0">
                <a:solidFill>
                  <a:schemeClr val="tx1"/>
                </a:solidFill>
                <a:latin typeface="+mn-lt"/>
                <a:ea typeface="+mn-ea"/>
                <a:cs typeface="+mn-cs"/>
              </a:rPr>
              <a:t>8 The effect of adult body fatness on the risk of ovarian cancer may vary according to tumour type, menopausal hormone therapy use and menopausal status.</a:t>
            </a:r>
          </a:p>
          <a:p>
            <a:r>
              <a:rPr lang="en-GB" sz="1200" b="0" i="0" u="none" strike="noStrike" kern="1200" baseline="0" dirty="0">
                <a:solidFill>
                  <a:schemeClr val="tx1"/>
                </a:solidFill>
                <a:latin typeface="+mn-lt"/>
                <a:ea typeface="+mn-ea"/>
                <a:cs typeface="+mn-cs"/>
              </a:rPr>
              <a:t>9 The effect of adult body fatness on the risk of prostate cancer was observed in advanced, high-grade and fatal prostate cancers.</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2</a:t>
            </a:fld>
            <a:endParaRPr lang="en-GB"/>
          </a:p>
        </p:txBody>
      </p:sp>
    </p:spTree>
    <p:extLst>
      <p:ext uri="{BB962C8B-B14F-4D97-AF65-F5344CB8AC3E}">
        <p14:creationId xmlns:p14="http://schemas.microsoft.com/office/powerpoint/2010/main" val="27021213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Title Slide - International">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screen">
            <a:extLst>
              <a:ext uri="{28A0092B-C50C-407E-A947-70E740481C1C}">
                <a14:useLocalDpi xmlns:a14="http://schemas.microsoft.com/office/drawing/2010/main"/>
              </a:ext>
            </a:extLst>
          </a:blip>
          <a:srcRect l="4706" t="9129" r="5025" b="10297"/>
          <a:stretch/>
        </p:blipFill>
        <p:spPr>
          <a:xfrm>
            <a:off x="6640172" y="297765"/>
            <a:ext cx="1909750" cy="937450"/>
          </a:xfrm>
          <a:prstGeom prst="rect">
            <a:avLst/>
          </a:prstGeom>
        </p:spPr>
      </p:pic>
      <p:pic>
        <p:nvPicPr>
          <p:cNvPr id="8" name="Picture 7"/>
          <p:cNvPicPr>
            <a:picLocks noChangeAspect="1"/>
          </p:cNvPicPr>
          <p:nvPr userDrawn="1"/>
        </p:nvPicPr>
        <p:blipFill rotWithShape="1">
          <a:blip r:embed="rId3" cstate="screen">
            <a:extLst>
              <a:ext uri="{28A0092B-C50C-407E-A947-70E740481C1C}">
                <a14:useLocalDpi xmlns:a14="http://schemas.microsoft.com/office/drawing/2010/main"/>
              </a:ext>
            </a:extLst>
          </a:blip>
          <a:srcRect l="-3453"/>
          <a:stretch/>
        </p:blipFill>
        <p:spPr>
          <a:xfrm>
            <a:off x="4938726" y="2415278"/>
            <a:ext cx="4205274" cy="3764408"/>
          </a:xfrm>
          <a:prstGeom prst="rect">
            <a:avLst/>
          </a:prstGeom>
        </p:spPr>
      </p:pic>
      <p:sp>
        <p:nvSpPr>
          <p:cNvPr id="28" name="TextBox 27"/>
          <p:cNvSpPr txBox="1"/>
          <p:nvPr userDrawn="1"/>
        </p:nvSpPr>
        <p:spPr>
          <a:xfrm>
            <a:off x="529455" y="1899584"/>
            <a:ext cx="4811902" cy="1477328"/>
          </a:xfrm>
          <a:prstGeom prst="rect">
            <a:avLst/>
          </a:prstGeom>
          <a:noFill/>
        </p:spPr>
        <p:txBody>
          <a:bodyPr wrap="square" lIns="0" rtlCol="0" anchor="ctr">
            <a:spAutoFit/>
          </a:bodyPr>
          <a:lstStyle/>
          <a:p>
            <a:pPr>
              <a:lnSpc>
                <a:spcPts val="3600"/>
              </a:lnSpc>
            </a:pPr>
            <a:r>
              <a:rPr lang="en-GB" sz="3200" b="1" dirty="0">
                <a:solidFill>
                  <a:schemeClr val="tx2"/>
                </a:solidFill>
              </a:rPr>
              <a:t>Diet, Nutrition, Physical Activity and Cancer: </a:t>
            </a:r>
            <a:br>
              <a:rPr lang="en-GB" sz="3200" b="1" dirty="0">
                <a:solidFill>
                  <a:schemeClr val="tx2"/>
                </a:solidFill>
              </a:rPr>
            </a:br>
            <a:r>
              <a:rPr lang="en-GB" sz="3200" b="1" dirty="0">
                <a:solidFill>
                  <a:schemeClr val="tx2"/>
                </a:solidFill>
              </a:rPr>
              <a:t>a Global Perspective</a:t>
            </a:r>
          </a:p>
        </p:txBody>
      </p:sp>
      <p:cxnSp>
        <p:nvCxnSpPr>
          <p:cNvPr id="30" name="Straight Connector 29"/>
          <p:cNvCxnSpPr>
            <a:cxnSpLocks/>
          </p:cNvCxnSpPr>
          <p:nvPr userDrawn="1"/>
        </p:nvCxnSpPr>
        <p:spPr>
          <a:xfrm>
            <a:off x="1378039" y="6179685"/>
            <a:ext cx="776596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8FDB9B09-79AB-1D45-BB7D-36E70855412D}"/>
              </a:ext>
            </a:extLst>
          </p:cNvPr>
          <p:cNvSpPr txBox="1"/>
          <p:nvPr userDrawn="1"/>
        </p:nvSpPr>
        <p:spPr>
          <a:xfrm>
            <a:off x="5990342" y="6363533"/>
            <a:ext cx="2559580" cy="307777"/>
          </a:xfrm>
          <a:prstGeom prst="rect">
            <a:avLst/>
          </a:prstGeom>
          <a:noFill/>
        </p:spPr>
        <p:txBody>
          <a:bodyPr wrap="square" rIns="0" rtlCol="0">
            <a:spAutoFit/>
          </a:bodyPr>
          <a:lstStyle/>
          <a:p>
            <a:pPr algn="r"/>
            <a:r>
              <a:rPr lang="en-GB" sz="1400" b="1" dirty="0" err="1">
                <a:solidFill>
                  <a:schemeClr val="accent1"/>
                </a:solidFill>
              </a:rPr>
              <a:t>dietandcancerreport.org</a:t>
            </a:r>
            <a:endParaRPr lang="en-GB" sz="1400" b="1" dirty="0">
              <a:solidFill>
                <a:schemeClr val="accent1"/>
              </a:solidFill>
            </a:endParaRPr>
          </a:p>
        </p:txBody>
      </p:sp>
      <p:sp>
        <p:nvSpPr>
          <p:cNvPr id="17" name="Text Placeholder 11">
            <a:extLst>
              <a:ext uri="{FF2B5EF4-FFF2-40B4-BE49-F238E27FC236}">
                <a16:creationId xmlns:a16="http://schemas.microsoft.com/office/drawing/2014/main" id="{4DB6BF6B-54A6-3748-9882-3C7B2863A22C}"/>
              </a:ext>
            </a:extLst>
          </p:cNvPr>
          <p:cNvSpPr>
            <a:spLocks noGrp="1"/>
          </p:cNvSpPr>
          <p:nvPr>
            <p:ph type="body" sz="quarter" idx="11" hasCustomPrompt="1"/>
          </p:nvPr>
        </p:nvSpPr>
        <p:spPr>
          <a:xfrm>
            <a:off x="529455" y="3630113"/>
            <a:ext cx="4503865" cy="698301"/>
          </a:xfrm>
          <a:prstGeom prst="rect">
            <a:avLst/>
          </a:prstGeom>
        </p:spPr>
        <p:txBody>
          <a:bodyPr lIns="0" anchor="ctr" anchorCtr="0">
            <a:normAutofit/>
          </a:bodyPr>
          <a:lstStyle>
            <a:lvl1pPr>
              <a:defRPr sz="2000" b="1">
                <a:solidFill>
                  <a:schemeClr val="accent1"/>
                </a:solidFill>
              </a:defRPr>
            </a:lvl1pPr>
          </a:lstStyle>
          <a:p>
            <a:pPr lvl="0"/>
            <a:r>
              <a:rPr lang="en-US" dirty="0"/>
              <a:t>Click to add text</a:t>
            </a:r>
            <a:r>
              <a:rPr lang="is-IS" dirty="0"/>
              <a:t>…</a:t>
            </a:r>
          </a:p>
        </p:txBody>
      </p:sp>
      <p:sp>
        <p:nvSpPr>
          <p:cNvPr id="19" name="Text Placeholder 13">
            <a:extLst>
              <a:ext uri="{FF2B5EF4-FFF2-40B4-BE49-F238E27FC236}">
                <a16:creationId xmlns:a16="http://schemas.microsoft.com/office/drawing/2014/main" id="{402ED559-2B87-D44E-B9E4-96FE0F6A1954}"/>
              </a:ext>
            </a:extLst>
          </p:cNvPr>
          <p:cNvSpPr>
            <a:spLocks noGrp="1"/>
          </p:cNvSpPr>
          <p:nvPr>
            <p:ph type="body" sz="quarter" idx="12" hasCustomPrompt="1"/>
          </p:nvPr>
        </p:nvSpPr>
        <p:spPr>
          <a:xfrm>
            <a:off x="529455" y="4336130"/>
            <a:ext cx="4503865" cy="485775"/>
          </a:xfrm>
          <a:prstGeom prst="rect">
            <a:avLst/>
          </a:prstGeom>
        </p:spPr>
        <p:txBody>
          <a:bodyPr lIns="0" anchor="ctr" anchorCtr="0">
            <a:normAutofit/>
          </a:bodyPr>
          <a:lstStyle>
            <a:lvl1pPr>
              <a:defRPr sz="1350" b="0">
                <a:solidFill>
                  <a:srgbClr val="464646"/>
                </a:solidFill>
              </a:defRPr>
            </a:lvl1pPr>
          </a:lstStyle>
          <a:p>
            <a:pPr lvl="0"/>
            <a:r>
              <a:rPr lang="en-GB" dirty="0"/>
              <a:t>Click to add author/other info</a:t>
            </a:r>
            <a:r>
              <a:rPr lang="is-IS" dirty="0"/>
              <a:t>…</a:t>
            </a:r>
          </a:p>
        </p:txBody>
      </p:sp>
      <p:pic>
        <p:nvPicPr>
          <p:cNvPr id="12" name="Picture 11">
            <a:extLst>
              <a:ext uri="{FF2B5EF4-FFF2-40B4-BE49-F238E27FC236}">
                <a16:creationId xmlns:a16="http://schemas.microsoft.com/office/drawing/2014/main" id="{B5F2A389-5114-F74C-B363-1EA175442F2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762" y="5273898"/>
            <a:ext cx="1594027" cy="1594027"/>
          </a:xfrm>
          <a:prstGeom prst="rect">
            <a:avLst/>
          </a:prstGeom>
        </p:spPr>
      </p:pic>
      <p:pic>
        <p:nvPicPr>
          <p:cNvPr id="13" name="Picture 12">
            <a:extLst>
              <a:ext uri="{FF2B5EF4-FFF2-40B4-BE49-F238E27FC236}">
                <a16:creationId xmlns:a16="http://schemas.microsoft.com/office/drawing/2014/main" id="{2EA73379-01F0-684B-AEEB-42972759C85F}"/>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29455" y="297765"/>
            <a:ext cx="2657745" cy="702090"/>
          </a:xfrm>
          <a:prstGeom prst="rect">
            <a:avLst/>
          </a:prstGeom>
        </p:spPr>
      </p:pic>
    </p:spTree>
    <p:extLst>
      <p:ext uri="{BB962C8B-B14F-4D97-AF65-F5344CB8AC3E}">
        <p14:creationId xmlns:p14="http://schemas.microsoft.com/office/powerpoint/2010/main" val="4126259797"/>
      </p:ext>
    </p:extLst>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maller title for large image">
    <p:spTree>
      <p:nvGrpSpPr>
        <p:cNvPr id="1" name=""/>
        <p:cNvGrpSpPr/>
        <p:nvPr/>
      </p:nvGrpSpPr>
      <p:grpSpPr>
        <a:xfrm>
          <a:off x="0" y="0"/>
          <a:ext cx="0" cy="0"/>
          <a:chOff x="0" y="0"/>
          <a:chExt cx="0" cy="0"/>
        </a:xfrm>
      </p:grpSpPr>
      <p:sp>
        <p:nvSpPr>
          <p:cNvPr id="12" name="Picture Placeholder 2"/>
          <p:cNvSpPr>
            <a:spLocks noGrp="1"/>
          </p:cNvSpPr>
          <p:nvPr>
            <p:ph type="pic" sz="quarter" idx="13"/>
          </p:nvPr>
        </p:nvSpPr>
        <p:spPr>
          <a:xfrm>
            <a:off x="529456" y="886229"/>
            <a:ext cx="8020465" cy="4895005"/>
          </a:xfrm>
        </p:spPr>
        <p:txBody>
          <a:bodyPr/>
          <a:lstStyle/>
          <a:p>
            <a:endParaRPr lang="en-GB" dirty="0"/>
          </a:p>
        </p:txBody>
      </p:sp>
      <p:pic>
        <p:nvPicPr>
          <p:cNvPr id="17" name="Picture 16">
            <a:extLst>
              <a:ext uri="{FF2B5EF4-FFF2-40B4-BE49-F238E27FC236}">
                <a16:creationId xmlns:a16="http://schemas.microsoft.com/office/drawing/2014/main" id="{5C7F8EDA-BFFD-C543-9662-15E61D2C4AF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363752" y="6178259"/>
            <a:ext cx="1186170" cy="582263"/>
          </a:xfrm>
          <a:prstGeom prst="rect">
            <a:avLst/>
          </a:prstGeom>
        </p:spPr>
      </p:pic>
      <p:sp>
        <p:nvSpPr>
          <p:cNvPr id="19" name="TextBox 18">
            <a:extLst>
              <a:ext uri="{FF2B5EF4-FFF2-40B4-BE49-F238E27FC236}">
                <a16:creationId xmlns:a16="http://schemas.microsoft.com/office/drawing/2014/main" id="{1E4B3A89-3C23-2744-B957-4FA5FDDF3718}"/>
              </a:ext>
            </a:extLst>
          </p:cNvPr>
          <p:cNvSpPr txBox="1"/>
          <p:nvPr userDrawn="1"/>
        </p:nvSpPr>
        <p:spPr>
          <a:xfrm>
            <a:off x="3292210" y="6469934"/>
            <a:ext cx="2559580" cy="276999"/>
          </a:xfrm>
          <a:prstGeom prst="rect">
            <a:avLst/>
          </a:prstGeom>
          <a:noFill/>
        </p:spPr>
        <p:txBody>
          <a:bodyPr wrap="square" rIns="0" rtlCol="0">
            <a:spAutoFit/>
          </a:bodyPr>
          <a:lstStyle/>
          <a:p>
            <a:pPr algn="ctr"/>
            <a:r>
              <a:rPr lang="en-GB" sz="1200" b="1" dirty="0" err="1">
                <a:solidFill>
                  <a:schemeClr val="accent1"/>
                </a:solidFill>
              </a:rPr>
              <a:t>dietandcancerreport.org</a:t>
            </a:r>
            <a:endParaRPr lang="en-GB" sz="1200" b="1" dirty="0">
              <a:solidFill>
                <a:schemeClr val="accent1"/>
              </a:solidFill>
            </a:endParaRPr>
          </a:p>
        </p:txBody>
      </p:sp>
      <p:cxnSp>
        <p:nvCxnSpPr>
          <p:cNvPr id="20" name="Straight Connector 19">
            <a:extLst>
              <a:ext uri="{FF2B5EF4-FFF2-40B4-BE49-F238E27FC236}">
                <a16:creationId xmlns:a16="http://schemas.microsoft.com/office/drawing/2014/main" id="{3246C600-BF60-8041-BE3E-47B07AF66682}"/>
              </a:ext>
            </a:extLst>
          </p:cNvPr>
          <p:cNvCxnSpPr/>
          <p:nvPr userDrawn="1"/>
        </p:nvCxnSpPr>
        <p:spPr>
          <a:xfrm>
            <a:off x="0" y="6034084"/>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 Placeholder 13">
            <a:extLst>
              <a:ext uri="{FF2B5EF4-FFF2-40B4-BE49-F238E27FC236}">
                <a16:creationId xmlns:a16="http://schemas.microsoft.com/office/drawing/2014/main" id="{C14987A1-6ACA-2241-BFFF-B1CE6AEB0219}"/>
              </a:ext>
            </a:extLst>
          </p:cNvPr>
          <p:cNvSpPr>
            <a:spLocks noGrp="1"/>
          </p:cNvSpPr>
          <p:nvPr>
            <p:ph type="body" sz="quarter" idx="10" hasCustomPrompt="1"/>
          </p:nvPr>
        </p:nvSpPr>
        <p:spPr>
          <a:xfrm>
            <a:off x="401218" y="300676"/>
            <a:ext cx="8347496" cy="575717"/>
          </a:xfrm>
          <a:prstGeom prst="rect">
            <a:avLst/>
          </a:prstGeom>
        </p:spPr>
        <p:txBody>
          <a:bodyPr anchor="ctr" anchorCtr="0">
            <a:normAutofit/>
          </a:bodyPr>
          <a:lstStyle>
            <a:lvl1pPr>
              <a:defRPr sz="2400" b="1" spc="-30" baseline="0">
                <a:solidFill>
                  <a:schemeClr val="tx2"/>
                </a:solidFill>
              </a:defRPr>
            </a:lvl1pPr>
          </a:lstStyle>
          <a:p>
            <a:pPr lvl="0"/>
            <a:r>
              <a:rPr lang="en-US" dirty="0"/>
              <a:t>Click to add smaller heading...</a:t>
            </a:r>
            <a:endParaRPr lang="en-GB" dirty="0"/>
          </a:p>
        </p:txBody>
      </p:sp>
      <p:pic>
        <p:nvPicPr>
          <p:cNvPr id="8" name="Picture 7">
            <a:extLst>
              <a:ext uri="{FF2B5EF4-FFF2-40B4-BE49-F238E27FC236}">
                <a16:creationId xmlns:a16="http://schemas.microsoft.com/office/drawing/2014/main" id="{4AAD6E72-8321-094F-834C-8791815519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9456" y="6230663"/>
            <a:ext cx="1641356" cy="433593"/>
          </a:xfrm>
          <a:prstGeom prst="rect">
            <a:avLst/>
          </a:prstGeom>
        </p:spPr>
      </p:pic>
    </p:spTree>
    <p:extLst>
      <p:ext uri="{BB962C8B-B14F-4D97-AF65-F5344CB8AC3E}">
        <p14:creationId xmlns:p14="http://schemas.microsoft.com/office/powerpoint/2010/main" val="2363109787"/>
      </p:ext>
    </p:extLst>
  </p:cSld>
  <p:clrMapOvr>
    <a:masterClrMapping/>
  </p:clrMapOvr>
  <p:extLst mod="1">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lose - For more information/thanks">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999902FD-7D51-8648-BD15-1DFF0A70DA4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3453"/>
          <a:stretch/>
        </p:blipFill>
        <p:spPr>
          <a:xfrm>
            <a:off x="4938726" y="2415278"/>
            <a:ext cx="4205274" cy="3764408"/>
          </a:xfrm>
          <a:prstGeom prst="rect">
            <a:avLst/>
          </a:prstGeom>
        </p:spPr>
      </p:pic>
      <p:pic>
        <p:nvPicPr>
          <p:cNvPr id="27" name="Picture 26">
            <a:extLst>
              <a:ext uri="{FF2B5EF4-FFF2-40B4-BE49-F238E27FC236}">
                <a16:creationId xmlns:a16="http://schemas.microsoft.com/office/drawing/2014/main" id="{8F9C187D-0343-2445-8473-E3A2919C82C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9129" r="5025" b="10297"/>
          <a:stretch/>
        </p:blipFill>
        <p:spPr>
          <a:xfrm>
            <a:off x="6640172" y="297765"/>
            <a:ext cx="1909750" cy="937450"/>
          </a:xfrm>
          <a:prstGeom prst="rect">
            <a:avLst/>
          </a:prstGeom>
        </p:spPr>
      </p:pic>
      <p:cxnSp>
        <p:nvCxnSpPr>
          <p:cNvPr id="30" name="Straight Connector 29">
            <a:extLst>
              <a:ext uri="{FF2B5EF4-FFF2-40B4-BE49-F238E27FC236}">
                <a16:creationId xmlns:a16="http://schemas.microsoft.com/office/drawing/2014/main" id="{CD16E519-40B5-494F-8DF7-172F34926A2C}"/>
              </a:ext>
            </a:extLst>
          </p:cNvPr>
          <p:cNvCxnSpPr>
            <a:cxnSpLocks/>
          </p:cNvCxnSpPr>
          <p:nvPr userDrawn="1"/>
        </p:nvCxnSpPr>
        <p:spPr>
          <a:xfrm>
            <a:off x="1378039" y="6179685"/>
            <a:ext cx="776596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DE66460B-3785-9444-824B-3F2CC67EEE0F}"/>
              </a:ext>
            </a:extLst>
          </p:cNvPr>
          <p:cNvSpPr txBox="1"/>
          <p:nvPr userDrawn="1"/>
        </p:nvSpPr>
        <p:spPr>
          <a:xfrm>
            <a:off x="5990342" y="6363533"/>
            <a:ext cx="2559580" cy="307777"/>
          </a:xfrm>
          <a:prstGeom prst="rect">
            <a:avLst/>
          </a:prstGeom>
          <a:noFill/>
        </p:spPr>
        <p:txBody>
          <a:bodyPr wrap="square" rIns="0" rtlCol="0">
            <a:spAutoFit/>
          </a:bodyPr>
          <a:lstStyle/>
          <a:p>
            <a:pPr algn="r"/>
            <a:r>
              <a:rPr lang="en-GB" sz="1400" b="1" dirty="0" err="1">
                <a:solidFill>
                  <a:schemeClr val="accent1"/>
                </a:solidFill>
              </a:rPr>
              <a:t>dietandcancerreport.org</a:t>
            </a:r>
            <a:endParaRPr lang="en-GB" sz="1400" b="1" dirty="0">
              <a:solidFill>
                <a:schemeClr val="accent1"/>
              </a:solidFill>
            </a:endParaRPr>
          </a:p>
        </p:txBody>
      </p:sp>
      <p:sp>
        <p:nvSpPr>
          <p:cNvPr id="35" name="Text Placeholder 11">
            <a:extLst>
              <a:ext uri="{FF2B5EF4-FFF2-40B4-BE49-F238E27FC236}">
                <a16:creationId xmlns:a16="http://schemas.microsoft.com/office/drawing/2014/main" id="{ABE0C183-269B-8544-867C-7C06B4834B26}"/>
              </a:ext>
            </a:extLst>
          </p:cNvPr>
          <p:cNvSpPr>
            <a:spLocks noGrp="1"/>
          </p:cNvSpPr>
          <p:nvPr>
            <p:ph type="body" sz="quarter" idx="11" hasCustomPrompt="1"/>
          </p:nvPr>
        </p:nvSpPr>
        <p:spPr>
          <a:xfrm>
            <a:off x="529455" y="3261345"/>
            <a:ext cx="4503865" cy="1022554"/>
          </a:xfrm>
          <a:prstGeom prst="rect">
            <a:avLst/>
          </a:prstGeom>
        </p:spPr>
        <p:txBody>
          <a:bodyPr lIns="0" anchor="ctr" anchorCtr="0">
            <a:normAutofit/>
          </a:bodyPr>
          <a:lstStyle>
            <a:lvl1pPr>
              <a:defRPr sz="2000" b="1">
                <a:solidFill>
                  <a:schemeClr val="accent1"/>
                </a:solidFill>
              </a:defRPr>
            </a:lvl1pPr>
          </a:lstStyle>
          <a:p>
            <a:pPr lvl="0"/>
            <a:r>
              <a:rPr lang="en-US" dirty="0"/>
              <a:t>Click to add text</a:t>
            </a:r>
            <a:r>
              <a:rPr lang="is-IS" dirty="0"/>
              <a:t>…</a:t>
            </a:r>
          </a:p>
        </p:txBody>
      </p:sp>
      <p:sp>
        <p:nvSpPr>
          <p:cNvPr id="38" name="Text Placeholder 13">
            <a:extLst>
              <a:ext uri="{FF2B5EF4-FFF2-40B4-BE49-F238E27FC236}">
                <a16:creationId xmlns:a16="http://schemas.microsoft.com/office/drawing/2014/main" id="{C2389106-3E28-F445-A6BB-1A52149EA8E8}"/>
              </a:ext>
            </a:extLst>
          </p:cNvPr>
          <p:cNvSpPr>
            <a:spLocks noGrp="1"/>
          </p:cNvSpPr>
          <p:nvPr>
            <p:ph type="body" sz="quarter" idx="10" hasCustomPrompt="1"/>
          </p:nvPr>
        </p:nvSpPr>
        <p:spPr>
          <a:xfrm>
            <a:off x="430954" y="2528119"/>
            <a:ext cx="4743212" cy="575717"/>
          </a:xfrm>
          <a:prstGeom prst="rect">
            <a:avLst/>
          </a:prstGeom>
        </p:spPr>
        <p:txBody>
          <a:bodyPr anchor="ctr" anchorCtr="0">
            <a:normAutofit/>
          </a:bodyPr>
          <a:lstStyle>
            <a:lvl1pPr>
              <a:defRPr sz="3200" b="1" spc="-30" baseline="0">
                <a:solidFill>
                  <a:schemeClr val="tx2"/>
                </a:solidFill>
              </a:defRPr>
            </a:lvl1pPr>
          </a:lstStyle>
          <a:p>
            <a:pPr lvl="0"/>
            <a:r>
              <a:rPr lang="en-US" dirty="0"/>
              <a:t>Thanks/for more info…</a:t>
            </a:r>
            <a:endParaRPr lang="en-GB" dirty="0"/>
          </a:p>
        </p:txBody>
      </p:sp>
      <p:sp>
        <p:nvSpPr>
          <p:cNvPr id="39" name="Content Placeholder 16">
            <a:extLst>
              <a:ext uri="{FF2B5EF4-FFF2-40B4-BE49-F238E27FC236}">
                <a16:creationId xmlns:a16="http://schemas.microsoft.com/office/drawing/2014/main" id="{FF237393-0AB6-9F49-9E49-B8DAF0E6D854}"/>
              </a:ext>
            </a:extLst>
          </p:cNvPr>
          <p:cNvSpPr txBox="1">
            <a:spLocks/>
          </p:cNvSpPr>
          <p:nvPr userDrawn="1"/>
        </p:nvSpPr>
        <p:spPr>
          <a:xfrm>
            <a:off x="450544" y="4357052"/>
            <a:ext cx="4582776" cy="966823"/>
          </a:xfrm>
          <a:prstGeom prst="rect">
            <a:avLst/>
          </a:prstGeom>
        </p:spPr>
        <p:txBody>
          <a:bodyPr vert="horz"/>
          <a:lstStyle>
            <a:lvl1pPr marL="0" indent="0" algn="l" defTabSz="457200" rtl="0" eaLnBrk="1" latinLnBrk="0" hangingPunct="1">
              <a:spcBef>
                <a:spcPct val="20000"/>
              </a:spcBef>
              <a:buFont typeface="Arial"/>
              <a:buNone/>
              <a:defRPr sz="1500" b="0" kern="1200" baseline="0">
                <a:solidFill>
                  <a:schemeClr val="tx1"/>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b="1" dirty="0" err="1">
                <a:solidFill>
                  <a:srgbClr val="7030A0"/>
                </a:solidFill>
              </a:rPr>
              <a:t>twitter.com</a:t>
            </a:r>
            <a:r>
              <a:rPr lang="en-US" b="1" dirty="0">
                <a:solidFill>
                  <a:srgbClr val="7030A0"/>
                </a:solidFill>
              </a:rPr>
              <a:t>/</a:t>
            </a:r>
            <a:r>
              <a:rPr lang="en-US" b="1" dirty="0" err="1">
                <a:solidFill>
                  <a:srgbClr val="7030A0"/>
                </a:solidFill>
              </a:rPr>
              <a:t>wcrfint</a:t>
            </a:r>
            <a:br>
              <a:rPr lang="en-US" b="1" dirty="0">
                <a:solidFill>
                  <a:srgbClr val="7030A0"/>
                </a:solidFill>
              </a:rPr>
            </a:br>
            <a:r>
              <a:rPr lang="en-US" b="1" dirty="0" err="1">
                <a:solidFill>
                  <a:srgbClr val="7030A0"/>
                </a:solidFill>
              </a:rPr>
              <a:t>facebook.com</a:t>
            </a:r>
            <a:r>
              <a:rPr lang="en-US" b="1" dirty="0">
                <a:solidFill>
                  <a:srgbClr val="7030A0"/>
                </a:solidFill>
              </a:rPr>
              <a:t>/</a:t>
            </a:r>
            <a:r>
              <a:rPr lang="en-US" b="1" dirty="0" err="1">
                <a:solidFill>
                  <a:srgbClr val="7030A0"/>
                </a:solidFill>
              </a:rPr>
              <a:t>wcrfint</a:t>
            </a:r>
            <a:br>
              <a:rPr lang="en-US" b="1" dirty="0">
                <a:solidFill>
                  <a:srgbClr val="7030A0"/>
                </a:solidFill>
              </a:rPr>
            </a:br>
            <a:r>
              <a:rPr lang="en-US" b="1" dirty="0" err="1">
                <a:solidFill>
                  <a:srgbClr val="7030A0"/>
                </a:solidFill>
              </a:rPr>
              <a:t>wcrf.org</a:t>
            </a:r>
            <a:r>
              <a:rPr lang="en-US" b="1" dirty="0">
                <a:solidFill>
                  <a:srgbClr val="7030A0"/>
                </a:solidFill>
              </a:rPr>
              <a:t>/blog</a:t>
            </a:r>
          </a:p>
        </p:txBody>
      </p:sp>
      <p:pic>
        <p:nvPicPr>
          <p:cNvPr id="11" name="Picture 10">
            <a:extLst>
              <a:ext uri="{FF2B5EF4-FFF2-40B4-BE49-F238E27FC236}">
                <a16:creationId xmlns:a16="http://schemas.microsoft.com/office/drawing/2014/main" id="{B5F2A389-5114-F74C-B363-1EA175442F2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762" y="5273898"/>
            <a:ext cx="1594027" cy="1594027"/>
          </a:xfrm>
          <a:prstGeom prst="rect">
            <a:avLst/>
          </a:prstGeom>
        </p:spPr>
      </p:pic>
      <p:pic>
        <p:nvPicPr>
          <p:cNvPr id="12" name="Picture 11">
            <a:extLst>
              <a:ext uri="{FF2B5EF4-FFF2-40B4-BE49-F238E27FC236}">
                <a16:creationId xmlns:a16="http://schemas.microsoft.com/office/drawing/2014/main" id="{23567A2C-C632-9F4A-8205-E9E7D1D26A2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29455" y="297765"/>
            <a:ext cx="2657745" cy="702090"/>
          </a:xfrm>
          <a:prstGeom prst="rect">
            <a:avLst/>
          </a:prstGeom>
        </p:spPr>
      </p:pic>
    </p:spTree>
    <p:extLst/>
  </p:cSld>
  <p:clrMapOvr>
    <a:masterClrMapping/>
  </p:clrMapOvr>
  <p:extLst mod="1">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5536" y="436602"/>
            <a:ext cx="8229600" cy="400110"/>
          </a:xfrm>
          <a:prstGeom prst="rect">
            <a:avLst/>
          </a:prstGeom>
        </p:spPr>
        <p:txBody>
          <a:bodyPr vert="horz" lIns="91440" tIns="45720" rIns="91440" bIns="45720" rtlCol="0" anchor="ctr">
            <a:noAutofit/>
          </a:bodyPr>
          <a:lstStyle/>
          <a:p>
            <a:endParaRPr lang="en-GB" dirty="0"/>
          </a:p>
        </p:txBody>
      </p:sp>
      <p:sp>
        <p:nvSpPr>
          <p:cNvPr id="3" name="Text Placeholder 2"/>
          <p:cNvSpPr>
            <a:spLocks noGrp="1"/>
          </p:cNvSpPr>
          <p:nvPr>
            <p:ph type="body" idx="1"/>
          </p:nvPr>
        </p:nvSpPr>
        <p:spPr>
          <a:xfrm>
            <a:off x="395536" y="1556794"/>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900">
                <a:solidFill>
                  <a:srgbClr val="464646"/>
                </a:solidFill>
                <a:latin typeface="+mn-lt"/>
              </a:defRPr>
            </a:lvl1pPr>
          </a:lstStyle>
          <a:p>
            <a:fld id="{485FAB63-0929-446E-B0E5-3735DFF4042D}" type="datetimeFigureOut">
              <a:rPr lang="en-GB" smtClean="0"/>
              <a:pPr/>
              <a:t>17/05/2018</a:t>
            </a:fld>
            <a:endParaRPr lang="en-GB"/>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900">
                <a:solidFill>
                  <a:srgbClr val="464646"/>
                </a:solidFill>
                <a:latin typeface="+mn-lt"/>
              </a:defRPr>
            </a:lvl1pPr>
          </a:lstStyle>
          <a:p>
            <a:endParaRPr lang="en-GB"/>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900">
                <a:solidFill>
                  <a:srgbClr val="464646"/>
                </a:solidFill>
                <a:latin typeface="+mn-lt"/>
              </a:defRPr>
            </a:lvl1pPr>
          </a:lstStyle>
          <a:p>
            <a:fld id="{811FA3AA-8985-4520-AAAF-6D21C979B869}" type="slidenum">
              <a:rPr lang="en-GB" smtClean="0"/>
              <a:pPr/>
              <a:t>‹#›</a:t>
            </a:fld>
            <a:endParaRPr lang="en-GB"/>
          </a:p>
        </p:txBody>
      </p:sp>
    </p:spTree>
    <p:extLst>
      <p:ext uri="{BB962C8B-B14F-4D97-AF65-F5344CB8AC3E}">
        <p14:creationId xmlns:p14="http://schemas.microsoft.com/office/powerpoint/2010/main" val="1218126583"/>
      </p:ext>
    </p:extLst>
  </p:cSld>
  <p:clrMap bg1="lt1" tx1="dk1" bg2="lt2" tx2="dk2" accent1="accent1" accent2="accent2" accent3="accent3" accent4="accent4" accent5="accent5" accent6="accent6" hlink="hlink" folHlink="folHlink"/>
  <p:sldLayoutIdLst>
    <p:sldLayoutId id="2147483696" r:id="rId1"/>
    <p:sldLayoutId id="2147483694" r:id="rId2"/>
    <p:sldLayoutId id="2147483677" r:id="rId3"/>
  </p:sldLayoutIdLst>
  <p:txStyles>
    <p:titleStyle>
      <a:lvl1pPr algn="l" defTabSz="685800" rtl="0" eaLnBrk="1" latinLnBrk="0" hangingPunct="1">
        <a:spcBef>
          <a:spcPct val="0"/>
        </a:spcBef>
        <a:buNone/>
        <a:defRPr sz="1800" kern="1200" spc="-30" baseline="0">
          <a:solidFill>
            <a:schemeClr val="tx2"/>
          </a:solidFill>
          <a:latin typeface="+mj-lt"/>
          <a:ea typeface="Segoe UI" panose="020B0502040204020203" pitchFamily="34" charset="0"/>
          <a:cs typeface="Segoe UI" panose="020B0502040204020203" pitchFamily="34" charset="0"/>
        </a:defRPr>
      </a:lvl1pPr>
    </p:titleStyle>
    <p:bodyStyle>
      <a:lvl1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1pPr>
      <a:lvl2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2pPr>
      <a:lvl3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3pPr>
      <a:lvl4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4pPr>
      <a:lvl5pPr marL="0" indent="0" algn="l" defTabSz="685800" rtl="0" eaLnBrk="1" latinLnBrk="0" hangingPunct="1">
        <a:lnSpc>
          <a:spcPts val="1650"/>
        </a:lnSpc>
        <a:spcBef>
          <a:spcPct val="20000"/>
        </a:spcBef>
        <a:spcAft>
          <a:spcPts val="450"/>
        </a:spcAft>
        <a:buFont typeface="Arial" panose="020B0604020202020204" pitchFamily="34" charset="0"/>
        <a:buNone/>
        <a:defRPr lang="en-GB" sz="1200" kern="1200" dirty="0">
          <a:solidFill>
            <a:srgbClr val="464646"/>
          </a:solidFill>
          <a:latin typeface="+mj-lt"/>
          <a:ea typeface="Segoe UI" panose="020B0502040204020203" pitchFamily="34" charset="0"/>
          <a:cs typeface="Segoe UI" panose="020B0502040204020203" pitchFamily="34" charset="0"/>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745D0F9-8769-D14A-BFE3-E4C4A4026565}"/>
              </a:ext>
            </a:extLst>
          </p:cNvPr>
          <p:cNvSpPr>
            <a:spLocks noGrp="1"/>
          </p:cNvSpPr>
          <p:nvPr>
            <p:ph type="body" sz="quarter" idx="11"/>
          </p:nvPr>
        </p:nvSpPr>
        <p:spPr/>
        <p:txBody>
          <a:bodyPr/>
          <a:lstStyle/>
          <a:p>
            <a:r>
              <a:rPr lang="en-US" dirty="0"/>
              <a:t>Body fatness and weight gain:</a:t>
            </a:r>
          </a:p>
          <a:p>
            <a:r>
              <a:rPr lang="en-US" dirty="0"/>
              <a:t>matrix and figures</a:t>
            </a:r>
          </a:p>
        </p:txBody>
      </p:sp>
    </p:spTree>
    <p:extLst>
      <p:ext uri="{BB962C8B-B14F-4D97-AF65-F5344CB8AC3E}">
        <p14:creationId xmlns:p14="http://schemas.microsoft.com/office/powerpoint/2010/main" val="3273175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felicityr\Desktop\WCRF work\15 May - slides\For Slides\Body fatness\Figures\Grape\Body-fatness-figure-5.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532617"/>
            <a:ext cx="6480175" cy="4968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26383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felicityr\Desktop\WCRF work\15 May - slides\For Slides\Body fatness\Figures\Grape\Body-fatness-figure-5.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1052622"/>
            <a:ext cx="6480175" cy="4029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16277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felicityr\Desktop\WCRF work\15 May - slides\For Slides\Body fatness\Figures\Grape\Body-fatness-figure-5.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1399066"/>
            <a:ext cx="6480175" cy="3511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78300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felicityr\Desktop\WCRF work\15 May - slides\For Slides\Body fatness\Figures\Grape\Body-fatness-figure-5.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1026" y="298190"/>
            <a:ext cx="6480175" cy="5437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10785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felicityr\Desktop\WCRF work\15 May - slides\For Slides\Body fatness\Figures\Grape\Body-fatness-figure-5.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4665" y="554842"/>
            <a:ext cx="6480175" cy="4968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14802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felicityr\Desktop\WCRF work\15 May - slides\For Slides\Body fatness\Figures\Grape\Body-fatness-figure-5.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6663" y="97971"/>
            <a:ext cx="3910674" cy="5823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68629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felicityr\Desktop\WCRF work\15 May - slides\For Slides\Body fatness\Figures\Grape\Body-fatness-figure-5.1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9688" y="560496"/>
            <a:ext cx="6480175" cy="4968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69803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felicityr\Desktop\WCRF work\15 May - slides\For Slides\Body fatness\Figures\Grape\Body-fatness-figure-5.1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758065"/>
            <a:ext cx="6480175" cy="4700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38897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felicityr\Desktop\WCRF work\15 May - slides\For Slides\Body fatness\Figures\Grape\Body-fatness-figure-5.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673404"/>
            <a:ext cx="6480175" cy="49260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44932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felicityr\Desktop\WCRF work\15 May - slides\For Slides\Body fatness\Figures\Grape\Body-fatness-figure-5.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03449" y="98300"/>
            <a:ext cx="3937101" cy="58670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7125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felicityr\Desktop\WCRF work\15 May - slides\For Slides\Body fatness\Body-fatness-matrix-grap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813" y="119743"/>
            <a:ext cx="4008832" cy="582665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felicityr\Desktop\WCRF work\15 May - slides\For Slides\All Matrices\Body-fatness-matrix.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8645" y="820095"/>
            <a:ext cx="4631306" cy="4425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96661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felicityr\Desktop\WCRF work\15 May - slides\For Slides\Body fatness\Figures\Grape\Body-fatness-figure-5.1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2031" y="163286"/>
            <a:ext cx="5018166" cy="5749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45816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felicityr\Desktop\WCRF work\15 May - slides\For Slides\Body fatness\Figures\Grape\Body-fatness-figure-5.1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913" y="582722"/>
            <a:ext cx="6480175" cy="4968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1929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C:\Users\felicityr\Desktop\WCRF work\15 May - slides\For Slides\Body fatness\Figures\Grape\Body-fatness-figure-5.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7256" y="163286"/>
            <a:ext cx="4089487" cy="57585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32052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felicityr\Desktop\WCRF work\15 May - slides\For Slides\Body fatness\Figures\Grape\Body-fatness-figure-5.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532618"/>
            <a:ext cx="6480175" cy="4968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48713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felicityr\Desktop\WCRF work\15 May - slides\For Slides\Body fatness\Figures\Grape\Body-fatness-figure-5.2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0676" y="119743"/>
            <a:ext cx="4582648" cy="58456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86317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Users\felicityr\Desktop\WCRF work\15 May - slides\For Slides\Body fatness\Figures\Grape\Body-fatness-figure-5.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507565"/>
            <a:ext cx="6480175" cy="4968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32680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C:\Users\felicityr\Desktop\WCRF work\15 May - slides\For Slides\Body fatness\Figures\Grape\Body-fatness-figure-5.2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948194"/>
            <a:ext cx="6480175" cy="4187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25549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C:\Users\felicityr\Desktop\WCRF work\15 May - slides\For Slides\Body fatness\Figures\Grape\Body-fatness-figure-5.2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913" y="1212611"/>
            <a:ext cx="6480175" cy="3736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25198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Users\felicityr\Desktop\WCRF work\15 May - slides\For Slides\Body fatness\Figures\Grape\Body-fatness-figure-5.2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1353550"/>
            <a:ext cx="6480175" cy="350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94040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C:\Users\felicityr\Desktop\WCRF work\15 May - slides\For Slides\Body fatness\Figures\Grape\Body-fatness-figure-5.2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913" y="545143"/>
            <a:ext cx="6480175" cy="4968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65470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felicityr\Desktop\WCRF work\15 May - slides\For Slides\Body fatness\Figures\Grape\Body-fatness-figure-5.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6514" y="174752"/>
            <a:ext cx="5050972" cy="5815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58893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C:\Users\felicityr\Desktop\WCRF work\15 May - slides\For Slides\Body fatness\Figures\Grape\Body-fatness-figure-5.2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1198671"/>
            <a:ext cx="6480175" cy="3736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7837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C:\Users\felicityr\Desktop\WCRF work\15 May - slides\For Slides\Body fatness\Figures\Grape\Body-fatness-figure-5.2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4074" y="87086"/>
            <a:ext cx="4635851" cy="58782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04007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C:\Users\felicityr\Desktop\WCRF work\15 May - slides\For Slides\Body fatness\Figures\Grape\Body-fatness-figure-5.3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913" y="1527458"/>
            <a:ext cx="6480175" cy="3054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16456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C:\Users\felicityr\Desktop\WCRF work\15 May - slides\For Slides\Body fatness\Figures\Grape\Body-fatness-figure-5.3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1682359"/>
            <a:ext cx="6480175"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25825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C:\Users\felicityr\Desktop\WCRF work\15 May - slides\For Slides\Body fatness\Figures\Grape\Body-fatness-figure-5.3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822434"/>
            <a:ext cx="6480175" cy="44688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03713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pPr>
              <a:lnSpc>
                <a:spcPts val="1800"/>
              </a:lnSpc>
            </a:pPr>
            <a:r>
              <a:rPr lang="en-GB" dirty="0"/>
              <a:t>For more information contact ri@wcrf.org</a:t>
            </a:r>
          </a:p>
        </p:txBody>
      </p:sp>
    </p:spTree>
    <p:extLst>
      <p:ext uri="{BB962C8B-B14F-4D97-AF65-F5344CB8AC3E}">
        <p14:creationId xmlns:p14="http://schemas.microsoft.com/office/powerpoint/2010/main" val="2280006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felicityr\Desktop\WCRF work\15 May - slides\For Slides\Body fatness\Figures\Grape\Body-fatness-figure-5.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800" y="726488"/>
            <a:ext cx="6480175" cy="4760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56807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felicityr\Desktop\WCRF work\15 May - slides\For Slides\Body fatness\Figures\Grape\Body-fatness-figure-5.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913" y="1640193"/>
            <a:ext cx="6480175" cy="3054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8185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felicityr\Desktop\WCRF work\15 May - slides\For Slides\Body fatness\Figures\Grape\Body-fatness-figure-5.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9688" y="1502427"/>
            <a:ext cx="6480175" cy="3279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51606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felicityr\Desktop\WCRF work\15 May - slides\For Slides\Body fatness\Figures\Grape\Body-fatness-figure-5.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8108" y="163286"/>
            <a:ext cx="4447784"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68985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felicityr\Desktop\WCRF work\15 May - slides\For Slides\Body fatness\Figures\Grape\Body-fatness-figure-5.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913" y="912030"/>
            <a:ext cx="6480175" cy="4187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80070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felicityr\Desktop\WCRF work\15 May - slides\For Slides\Body fatness\Figures\Grape\Body-fatness-figure-5.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913" y="559083"/>
            <a:ext cx="6480175" cy="4968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0681309"/>
      </p:ext>
    </p:extLst>
  </p:cSld>
  <p:clrMapOvr>
    <a:masterClrMapping/>
  </p:clrMapOvr>
</p:sld>
</file>

<file path=ppt/theme/theme1.xml><?xml version="1.0" encoding="utf-8"?>
<a:theme xmlns:a="http://schemas.openxmlformats.org/drawingml/2006/main" name="MASTER TEMPLATE_museo and seg NEW">
  <a:themeElements>
    <a:clrScheme name="Custom 4">
      <a:dk1>
        <a:srgbClr val="000000"/>
      </a:dk1>
      <a:lt1>
        <a:srgbClr val="FFFFFF"/>
      </a:lt1>
      <a:dk2>
        <a:srgbClr val="722EA5"/>
      </a:dk2>
      <a:lt2>
        <a:srgbClr val="B8A6D0"/>
      </a:lt2>
      <a:accent1>
        <a:srgbClr val="FFA02F"/>
      </a:accent1>
      <a:accent2>
        <a:srgbClr val="BED600"/>
      </a:accent2>
      <a:accent3>
        <a:srgbClr val="3CB7E3"/>
      </a:accent3>
      <a:accent4>
        <a:srgbClr val="F5CB00"/>
      </a:accent4>
      <a:accent5>
        <a:srgbClr val="D3BF96"/>
      </a:accent5>
      <a:accent6>
        <a:srgbClr val="C3262E"/>
      </a:accent6>
      <a:hlink>
        <a:srgbClr val="722EA5"/>
      </a:hlink>
      <a:folHlink>
        <a:srgbClr val="722EA5"/>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a:noAutofit/>
      </a:bodyPr>
      <a:lstStyle>
        <a:defPPr>
          <a:spcAft>
            <a:spcPts val="600"/>
          </a:spcAft>
          <a:defRPr sz="3200" spc="-40" dirty="0" smtClean="0">
            <a:solidFill>
              <a:srgbClr val="005A8C"/>
            </a:solidFill>
            <a:latin typeface="Segoe UI" panose="020B0502040204020203" pitchFamily="34" charset="0"/>
            <a:ea typeface="Segoe UI" panose="020B0502040204020203" pitchFamily="34" charset="0"/>
            <a:cs typeface="Segoe UI" panose="020B0502040204020203"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557</TotalTime>
  <Words>527</Words>
  <Application>Microsoft Macintosh PowerPoint</Application>
  <PresentationFormat>On-screen Show (4:3)</PresentationFormat>
  <Paragraphs>28</Paragraphs>
  <Slides>35</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35</vt:i4>
      </vt:variant>
    </vt:vector>
  </HeadingPairs>
  <TitlesOfParts>
    <vt:vector size="39" baseType="lpstr">
      <vt:lpstr>Arial</vt:lpstr>
      <vt:lpstr>Calibri</vt:lpstr>
      <vt:lpstr>Segoe UI</vt:lpstr>
      <vt:lpstr>MASTER TEMPLATE_museo and seg NEW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www.dietandcancerreport.org</HyperlinkBase>
  <HyperlinksChanged>false</HyperlinksChanged>
  <AppVersion>16.0012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WCRF International</dc:creator>
  <cp:keywords/>
  <dc:description>© 2018 World Cancer Research Fund International
dietandcancerreport.org</dc:description>
  <cp:lastModifiedBy>Microsoft Office User</cp:lastModifiedBy>
  <cp:revision>88</cp:revision>
  <cp:lastPrinted>2018-05-02T14:42:14Z</cp:lastPrinted>
  <dcterms:created xsi:type="dcterms:W3CDTF">2018-04-11T08:56:50Z</dcterms:created>
  <dcterms:modified xsi:type="dcterms:W3CDTF">2018-05-17T12:16:49Z</dcterms:modified>
  <cp:category/>
</cp:coreProperties>
</file>