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null)"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9" r:id="rId2"/>
    <p:sldId id="261" r:id="rId3"/>
    <p:sldId id="262" r:id="rId4"/>
    <p:sldId id="263" r:id="rId5"/>
    <p:sldId id="264" r:id="rId6"/>
    <p:sldId id="265" r:id="rId7"/>
    <p:sldId id="266" r:id="rId8"/>
    <p:sldId id="258"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12"/>
    <p:restoredTop sz="82290"/>
  </p:normalViewPr>
  <p:slideViewPr>
    <p:cSldViewPr snapToGrid="0" snapToObjects="1" showGuides="1">
      <p:cViewPr varScale="1">
        <p:scale>
          <a:sx n="107" d="100"/>
          <a:sy n="107" d="100"/>
        </p:scale>
        <p:origin x="2536" y="1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22/05/2018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dirty="0"/>
              <a:t>Readers may make use of the text and graphics in the WCRF/AICR</a:t>
            </a:r>
            <a:r>
              <a:rPr lang="en-GB" baseline="0" dirty="0"/>
              <a:t> Third Expert </a:t>
            </a:r>
            <a:r>
              <a:rPr lang="en-GB" dirty="0"/>
              <a:t>Report for teaching and personal purposes,</a:t>
            </a:r>
            <a:r>
              <a:rPr lang="en-GB" baseline="0" dirty="0"/>
              <a:t> p</a:t>
            </a:r>
            <a:r>
              <a:rPr lang="en-GB" dirty="0"/>
              <a:t>rovided they give credit to World Cancer Research Fund and American Institute for Cancer Research.</a:t>
            </a:r>
            <a:r>
              <a:rPr lang="en-GB" baseline="0" dirty="0"/>
              <a:t> </a:t>
            </a:r>
          </a:p>
          <a:p>
            <a:endParaRPr lang="en-GB" baseline="0" dirty="0"/>
          </a:p>
          <a:p>
            <a:r>
              <a:rPr lang="en-GB" sz="1200" b="0" i="0" u="none" strike="noStrike" kern="1200" baseline="0" dirty="0">
                <a:solidFill>
                  <a:schemeClr val="tx1"/>
                </a:solidFill>
                <a:latin typeface="+mn-lt"/>
                <a:ea typeface="+mn-ea"/>
                <a:cs typeface="+mn-cs"/>
              </a:rPr>
              <a:t>How to cite the 2018 Third Expert Report: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aseline="0" dirty="0"/>
              <a:t>How to cite this part of the Third Expert Report: </a:t>
            </a:r>
          </a:p>
          <a:p>
            <a:r>
              <a:rPr lang="en-GB" baseline="0" dirty="0"/>
              <a:t>World Cancer Research Fund/American Institute for Cancer Research. Continuous Update Project Expert Report 2018. Diet, nutrition, physical activity and bladder cancer.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399167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000000"/>
                </a:solidFill>
              </a:rPr>
              <a:t>Adapted from: </a:t>
            </a:r>
            <a:r>
              <a:rPr lang="en-GB" sz="1200" dirty="0">
                <a:solidFill>
                  <a:srgbClr val="000000"/>
                </a:solidFill>
              </a:rPr>
              <a:t>Cell 144, </a:t>
            </a:r>
            <a:r>
              <a:rPr lang="en-GB" sz="1200" dirty="0" err="1">
                <a:solidFill>
                  <a:srgbClr val="000000"/>
                </a:solidFill>
              </a:rPr>
              <a:t>Hanahan</a:t>
            </a:r>
            <a:r>
              <a:rPr lang="en-GB" sz="1200" dirty="0">
                <a:solidFill>
                  <a:srgbClr val="000000"/>
                </a:solidFill>
              </a:rPr>
              <a:t> D and Weinberg RA, Hallmarks of cancer: the next generation, 646–74, Copyright (2011), with permission from Elsevier.</a:t>
            </a:r>
          </a:p>
          <a:p>
            <a:endParaRPr lang="en-GB" dirty="0"/>
          </a:p>
          <a:p>
            <a:r>
              <a:rPr lang="en-GB" dirty="0"/>
              <a:t>Despite the multitude of pathways through which genetic damage can lead to the development of cancer, almost all solid</a:t>
            </a:r>
            <a:r>
              <a:rPr lang="en-GB" baseline="0" dirty="0"/>
              <a:t> </a:t>
            </a:r>
            <a:r>
              <a:rPr lang="en-GB" dirty="0"/>
              <a:t>tumours can be characterised by a relatively small number of phenotypic functional abnormalities. These eight hallmarks of</a:t>
            </a:r>
            <a:r>
              <a:rPr lang="en-GB" baseline="0" dirty="0"/>
              <a:t> </a:t>
            </a:r>
            <a:r>
              <a:rPr lang="en-GB" dirty="0"/>
              <a:t>cancer are facilitated by two enabling characteristics, genome instability and mutation, and tumour-promoting inflammation.</a:t>
            </a:r>
          </a:p>
        </p:txBody>
      </p:sp>
      <p:sp>
        <p:nvSpPr>
          <p:cNvPr id="4" name="Slide Number Placeholder 3"/>
          <p:cNvSpPr>
            <a:spLocks noGrp="1"/>
          </p:cNvSpPr>
          <p:nvPr>
            <p:ph type="sldNum" sz="quarter" idx="10"/>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677095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a:solidFill>
                  <a:schemeClr val="tx1"/>
                </a:solidFill>
                <a:latin typeface="+mn-lt"/>
                <a:ea typeface="+mn-ea"/>
                <a:cs typeface="+mn-cs"/>
              </a:rPr>
              <a:t>From: </a:t>
            </a:r>
            <a:r>
              <a:rPr lang="en-GB" sz="1200" b="0" i="0" u="none" strike="noStrike" kern="1200" baseline="0" dirty="0">
                <a:solidFill>
                  <a:schemeClr val="tx1"/>
                </a:solidFill>
                <a:latin typeface="+mn-lt"/>
                <a:ea typeface="+mn-ea"/>
                <a:cs typeface="+mn-cs"/>
              </a:rPr>
              <a:t>Cell 144, </a:t>
            </a:r>
            <a:r>
              <a:rPr lang="en-GB" sz="1200" b="0" i="0" u="none" strike="noStrike" kern="1200" baseline="0" dirty="0" err="1">
                <a:solidFill>
                  <a:schemeClr val="tx1"/>
                </a:solidFill>
                <a:latin typeface="+mn-lt"/>
                <a:ea typeface="+mn-ea"/>
                <a:cs typeface="+mn-cs"/>
              </a:rPr>
              <a:t>Hanahan</a:t>
            </a:r>
            <a:r>
              <a:rPr lang="en-GB" sz="1200" b="0" i="0" u="none" strike="noStrike" kern="1200" baseline="0" dirty="0">
                <a:solidFill>
                  <a:schemeClr val="tx1"/>
                </a:solidFill>
                <a:latin typeface="+mn-lt"/>
                <a:ea typeface="+mn-ea"/>
                <a:cs typeface="+mn-cs"/>
              </a:rPr>
              <a:t> D and Weinberg RA, Hallmarks of cancer: the next generation, 646–74, Copyright (2011), with permission from Elsevier.</a:t>
            </a:r>
          </a:p>
          <a:p>
            <a:endParaRPr lang="en-GB" sz="1200" b="0" i="0" u="none" strike="noStrike" kern="1200" baseline="0" dirty="0">
              <a:solidFill>
                <a:schemeClr val="tx1"/>
              </a:solidFill>
              <a:latin typeface="+mn-lt"/>
              <a:ea typeface="+mn-ea"/>
              <a:cs typeface="+mn-cs"/>
            </a:endParaRPr>
          </a:p>
          <a:p>
            <a:r>
              <a:rPr lang="en-GB" sz="1200" kern="1200" dirty="0">
                <a:solidFill>
                  <a:schemeClr val="tx1"/>
                </a:solidFill>
                <a:effectLst/>
                <a:latin typeface="+mn-lt"/>
                <a:ea typeface="+mn-ea"/>
                <a:cs typeface="+mn-cs"/>
              </a:rPr>
              <a:t>An elaborate integrated circuit operates within normal cells and is reprogrammed to regulate hallmark capabilities within cancer cells. Separate </a:t>
            </a:r>
            <a:r>
              <a:rPr lang="en-GB" sz="1200" kern="1200" dirty="0" err="1">
                <a:solidFill>
                  <a:schemeClr val="tx1"/>
                </a:solidFill>
                <a:effectLst/>
                <a:latin typeface="+mn-lt"/>
                <a:ea typeface="+mn-ea"/>
                <a:cs typeface="+mn-cs"/>
              </a:rPr>
              <a:t>subcircuits</a:t>
            </a:r>
            <a:r>
              <a:rPr lang="en-GB" sz="1200" kern="1200" dirty="0">
                <a:solidFill>
                  <a:schemeClr val="tx1"/>
                </a:solidFill>
                <a:effectLst/>
                <a:latin typeface="+mn-lt"/>
                <a:ea typeface="+mn-ea"/>
                <a:cs typeface="+mn-cs"/>
              </a:rPr>
              <a:t>, depicted here in differently coloured fields, are specialised to orchestrate the various capabilities. At one level, this depiction is simplistic, as there is considerable crosstalk between such </a:t>
            </a:r>
            <a:r>
              <a:rPr lang="en-GB" sz="1200" kern="1200" dirty="0" err="1">
                <a:solidFill>
                  <a:schemeClr val="tx1"/>
                </a:solidFill>
                <a:effectLst/>
                <a:latin typeface="+mn-lt"/>
                <a:ea typeface="+mn-ea"/>
                <a:cs typeface="+mn-cs"/>
              </a:rPr>
              <a:t>subcircuits</a:t>
            </a:r>
            <a:r>
              <a:rPr lang="en-GB" sz="1200" kern="1200" dirty="0">
                <a:solidFill>
                  <a:schemeClr val="tx1"/>
                </a:solidFill>
                <a:effectLst/>
                <a:latin typeface="+mn-lt"/>
                <a:ea typeface="+mn-ea"/>
                <a:cs typeface="+mn-cs"/>
              </a:rPr>
              <a:t>. In addition, because each cancer cell is exposed to a complex mixture of signals from its microenvironment, each of these </a:t>
            </a:r>
            <a:r>
              <a:rPr lang="en-GB" sz="1200" kern="1200" dirty="0" err="1">
                <a:solidFill>
                  <a:schemeClr val="tx1"/>
                </a:solidFill>
                <a:effectLst/>
                <a:latin typeface="+mn-lt"/>
                <a:ea typeface="+mn-ea"/>
                <a:cs typeface="+mn-cs"/>
              </a:rPr>
              <a:t>subcircuits</a:t>
            </a:r>
            <a:r>
              <a:rPr lang="en-GB" sz="1200" kern="1200" dirty="0">
                <a:solidFill>
                  <a:schemeClr val="tx1"/>
                </a:solidFill>
                <a:effectLst/>
                <a:latin typeface="+mn-lt"/>
                <a:ea typeface="+mn-ea"/>
                <a:cs typeface="+mn-cs"/>
              </a:rPr>
              <a:t> is connected with signals originating from other cells in the tumour microenvironment.</a:t>
            </a: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3</a:t>
            </a:fld>
            <a:endParaRPr lang="en-GB"/>
          </a:p>
        </p:txBody>
      </p:sp>
    </p:spTree>
    <p:extLst>
      <p:ext uri="{BB962C8B-B14F-4D97-AF65-F5344CB8AC3E}">
        <p14:creationId xmlns:p14="http://schemas.microsoft.com/office/powerpoint/2010/main" val="1072968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a:solidFill>
                  <a:schemeClr val="tx1"/>
                </a:solidFill>
                <a:latin typeface="+mn-lt"/>
                <a:ea typeface="+mn-ea"/>
                <a:cs typeface="+mn-cs"/>
              </a:rPr>
              <a:t>From: </a:t>
            </a:r>
            <a:r>
              <a:rPr lang="en-GB" sz="1200" b="0" i="0" u="none" strike="noStrike" kern="1200" baseline="0" dirty="0">
                <a:solidFill>
                  <a:schemeClr val="tx1"/>
                </a:solidFill>
                <a:latin typeface="+mn-lt"/>
                <a:ea typeface="+mn-ea"/>
                <a:cs typeface="+mn-cs"/>
              </a:rPr>
              <a:t>Block KI, Gyllenhaal C, Lowe L, </a:t>
            </a:r>
            <a:r>
              <a:rPr lang="en-GB" sz="1200" b="0" i="1" u="none" strike="noStrike" kern="1200" baseline="0" dirty="0">
                <a:solidFill>
                  <a:schemeClr val="tx1"/>
                </a:solidFill>
                <a:latin typeface="+mn-lt"/>
                <a:ea typeface="+mn-ea"/>
                <a:cs typeface="+mn-cs"/>
              </a:rPr>
              <a:t>et al</a:t>
            </a:r>
            <a:r>
              <a:rPr lang="en-GB" sz="1200" b="0" i="0" u="none" strike="noStrike" kern="1200" baseline="0" dirty="0">
                <a:solidFill>
                  <a:schemeClr val="tx1"/>
                </a:solidFill>
                <a:latin typeface="+mn-lt"/>
                <a:ea typeface="+mn-ea"/>
                <a:cs typeface="+mn-cs"/>
              </a:rPr>
              <a:t>. Designing a broad-spectrum integrative approach for cancer prevention and treatment. </a:t>
            </a:r>
            <a:r>
              <a:rPr lang="en-GB" sz="1200" b="0" i="1" u="none" strike="noStrike" kern="1200" baseline="0" dirty="0" err="1">
                <a:solidFill>
                  <a:schemeClr val="tx1"/>
                </a:solidFill>
                <a:latin typeface="+mn-lt"/>
                <a:ea typeface="+mn-ea"/>
                <a:cs typeface="+mn-cs"/>
              </a:rPr>
              <a:t>Semin</a:t>
            </a:r>
            <a:r>
              <a:rPr lang="en-GB" sz="1200" b="0" i="1" u="none" strike="noStrike" kern="1200" baseline="0" dirty="0">
                <a:solidFill>
                  <a:schemeClr val="tx1"/>
                </a:solidFill>
                <a:latin typeface="+mn-lt"/>
                <a:ea typeface="+mn-ea"/>
                <a:cs typeface="+mn-cs"/>
              </a:rPr>
              <a:t> Cancer </a:t>
            </a:r>
            <a:r>
              <a:rPr lang="en-GB" sz="1200" b="0" i="1" u="none" strike="noStrike" kern="1200" baseline="0" dirty="0" err="1">
                <a:solidFill>
                  <a:schemeClr val="tx1"/>
                </a:solidFill>
                <a:latin typeface="+mn-lt"/>
                <a:ea typeface="+mn-ea"/>
                <a:cs typeface="+mn-cs"/>
              </a:rPr>
              <a:t>Biol</a:t>
            </a:r>
            <a:r>
              <a:rPr lang="en-GB" sz="1200" b="0" i="1" u="none" strike="noStrike" kern="1200" baseline="0" dirty="0">
                <a:solidFill>
                  <a:schemeClr val="tx1"/>
                </a:solidFill>
                <a:latin typeface="+mn-lt"/>
                <a:ea typeface="+mn-ea"/>
                <a:cs typeface="+mn-cs"/>
              </a:rPr>
              <a:t> </a:t>
            </a:r>
            <a:r>
              <a:rPr lang="en-GB" sz="1200" b="0" i="0" u="none" strike="noStrike" kern="1200" baseline="0" dirty="0">
                <a:solidFill>
                  <a:schemeClr val="tx1"/>
                </a:solidFill>
                <a:latin typeface="+mn-lt"/>
                <a:ea typeface="+mn-ea"/>
                <a:cs typeface="+mn-cs"/>
              </a:rPr>
              <a:t>2015; 35 </a:t>
            </a:r>
            <a:r>
              <a:rPr lang="en-GB" sz="1200" b="0" i="0" u="none" strike="noStrike" kern="1200" baseline="0" dirty="0" err="1">
                <a:solidFill>
                  <a:schemeClr val="tx1"/>
                </a:solidFill>
                <a:latin typeface="+mn-lt"/>
                <a:ea typeface="+mn-ea"/>
                <a:cs typeface="+mn-cs"/>
              </a:rPr>
              <a:t>Suppl</a:t>
            </a:r>
            <a:r>
              <a:rPr lang="en-GB" sz="1200" b="0" i="0" u="none" strike="noStrike" kern="1200" baseline="0" dirty="0">
                <a:solidFill>
                  <a:schemeClr val="tx1"/>
                </a:solidFill>
                <a:latin typeface="+mn-lt"/>
                <a:ea typeface="+mn-ea"/>
                <a:cs typeface="+mn-cs"/>
              </a:rPr>
              <a:t>: S276-s304. Licenced under CC BY 4.0.</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The hallmarks of cancer represented on the right are functional abnormalities characteristic of cancer cells, which can be related to the pathophysiological stages of cancer development, represented on the left.</a:t>
            </a:r>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4</a:t>
            </a:fld>
            <a:endParaRPr lang="en-GB"/>
          </a:p>
        </p:txBody>
      </p:sp>
    </p:spTree>
    <p:extLst>
      <p:ext uri="{BB962C8B-B14F-4D97-AF65-F5344CB8AC3E}">
        <p14:creationId xmlns:p14="http://schemas.microsoft.com/office/powerpoint/2010/main" val="1866771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The process by which normal cells transform into invasive cancer cells and progress to clinically significant disease typically spans many years. The cancer process is the result of a complex interaction involving diet, nutrition and physical activity, and other lifestyle and environmental factors, with host factors that are related both to inheritance and to prior experience, possibly through epigenetic change. Such host factors influence susceptibility to cancer development, in particular related to the passage of time. This allows both opportunity to accumulate genetic damage, as well as impairment of function, for example, DNA repair processes with ageing. The interaction between the host metabolic state and dietary, nutritional, physical activity and other environmental exposures over the whole life course is critical to protection from or susceptibility to cancer development.</a:t>
            </a:r>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5</a:t>
            </a:fld>
            <a:endParaRPr lang="en-GB"/>
          </a:p>
        </p:txBody>
      </p:sp>
    </p:spTree>
    <p:extLst>
      <p:ext uri="{BB962C8B-B14F-4D97-AF65-F5344CB8AC3E}">
        <p14:creationId xmlns:p14="http://schemas.microsoft.com/office/powerpoint/2010/main" val="1870939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a:solidFill>
                  <a:schemeClr val="tx1"/>
                </a:solidFill>
                <a:latin typeface="+mn-lt"/>
                <a:ea typeface="+mn-ea"/>
                <a:cs typeface="+mn-cs"/>
              </a:rPr>
              <a:t>Adapted from:</a:t>
            </a:r>
            <a:r>
              <a:rPr lang="en-GB" sz="1200" b="0" i="0" u="none" strike="noStrike" kern="1200" baseline="0" dirty="0">
                <a:solidFill>
                  <a:schemeClr val="tx1"/>
                </a:solidFill>
                <a:latin typeface="+mn-lt"/>
                <a:ea typeface="+mn-ea"/>
                <a:cs typeface="+mn-cs"/>
              </a:rPr>
              <a:t> Cell 144, </a:t>
            </a:r>
            <a:r>
              <a:rPr lang="en-GB" sz="1200" b="0" i="0" u="none" strike="noStrike" kern="1200" baseline="0" dirty="0" err="1">
                <a:solidFill>
                  <a:schemeClr val="tx1"/>
                </a:solidFill>
                <a:latin typeface="+mn-lt"/>
                <a:ea typeface="+mn-ea"/>
                <a:cs typeface="+mn-cs"/>
              </a:rPr>
              <a:t>Hanahan</a:t>
            </a:r>
            <a:r>
              <a:rPr lang="en-GB" sz="1200" b="0" i="0" u="none" strike="noStrike" kern="1200" baseline="0" dirty="0">
                <a:solidFill>
                  <a:schemeClr val="tx1"/>
                </a:solidFill>
                <a:latin typeface="+mn-lt"/>
                <a:ea typeface="+mn-ea"/>
                <a:cs typeface="+mn-cs"/>
              </a:rPr>
              <a:t> D and Weinberg RA, Hallmarks of cancer: the next generation, 646–74, Copyright (2011), with permission from Elsevier.</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A wide range of factors related to diet, nutrition and physical activity can influence the processes represented by the hallmarks of cancer.</a:t>
            </a:r>
          </a:p>
          <a:p>
            <a:endParaRPr lang="en-GB" sz="1200" b="0" i="0" u="none" strike="noStrike" kern="1200" baseline="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6</a:t>
            </a:fld>
            <a:endParaRPr lang="en-GB"/>
          </a:p>
        </p:txBody>
      </p:sp>
    </p:spTree>
    <p:extLst>
      <p:ext uri="{BB962C8B-B14F-4D97-AF65-F5344CB8AC3E}">
        <p14:creationId xmlns:p14="http://schemas.microsoft.com/office/powerpoint/2010/main" val="3400366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a:solidFill>
                  <a:schemeClr val="tx1"/>
                </a:solidFill>
                <a:latin typeface="+mn-lt"/>
                <a:ea typeface="+mn-ea"/>
                <a:cs typeface="+mn-cs"/>
              </a:rPr>
              <a:t>Adapted from: </a:t>
            </a:r>
            <a:r>
              <a:rPr lang="en-GB" sz="1200" b="0" i="0" u="none" strike="noStrike" kern="1200" baseline="0" dirty="0">
                <a:solidFill>
                  <a:schemeClr val="tx1"/>
                </a:solidFill>
                <a:latin typeface="+mn-lt"/>
                <a:ea typeface="+mn-ea"/>
                <a:cs typeface="+mn-cs"/>
              </a:rPr>
              <a:t>Cell 144, </a:t>
            </a:r>
            <a:r>
              <a:rPr lang="en-GB" sz="1200" b="0" i="0" u="none" strike="noStrike" kern="1200" baseline="0" dirty="0" err="1">
                <a:solidFill>
                  <a:schemeClr val="tx1"/>
                </a:solidFill>
                <a:latin typeface="+mn-lt"/>
                <a:ea typeface="+mn-ea"/>
                <a:cs typeface="+mn-cs"/>
              </a:rPr>
              <a:t>Hanahan</a:t>
            </a:r>
            <a:r>
              <a:rPr lang="en-GB" sz="1200" b="0" i="0" u="none" strike="noStrike" kern="1200" baseline="0" dirty="0">
                <a:solidFill>
                  <a:schemeClr val="tx1"/>
                </a:solidFill>
                <a:latin typeface="+mn-lt"/>
                <a:ea typeface="+mn-ea"/>
                <a:cs typeface="+mn-cs"/>
              </a:rPr>
              <a:t> D and Weinberg RA, Hallmarks of cancer: the next generation, 646–74, Copyright (2011), with permission from Elsevier.</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Several of the cancer hallmarks, and both enabling characteristics, can be affected by factors relating to diet, nutrition and physical activity. Obesity illustrates the wide range of cellular and molecular processes that may be affected to promote cancer development and progression.</a:t>
            </a:r>
          </a:p>
          <a:p>
            <a:endParaRPr lang="en-GB" sz="1200" b="0" i="0" u="none" strike="noStrike" kern="1200" baseline="0" dirty="0">
              <a:solidFill>
                <a:schemeClr val="tx1"/>
              </a:solidFill>
              <a:latin typeface="+mn-lt"/>
              <a:ea typeface="+mn-ea"/>
              <a:cs typeface="+mn-cs"/>
            </a:endParaRPr>
          </a:p>
          <a:p>
            <a:r>
              <a:rPr lang="en-GB" sz="1200" b="1" i="0" u="none" strike="noStrike" kern="1200" baseline="0" dirty="0">
                <a:solidFill>
                  <a:schemeClr val="tx1"/>
                </a:solidFill>
                <a:latin typeface="+mn-lt"/>
                <a:ea typeface="+mn-ea"/>
                <a:cs typeface="+mn-cs"/>
              </a:rPr>
              <a:t>Abbreviations: </a:t>
            </a:r>
            <a:r>
              <a:rPr lang="en-GB" sz="1200" b="0" i="0" u="none" strike="noStrike" kern="1200" baseline="0" dirty="0">
                <a:solidFill>
                  <a:schemeClr val="tx1"/>
                </a:solidFill>
                <a:latin typeface="+mn-lt"/>
                <a:ea typeface="+mn-ea"/>
                <a:cs typeface="+mn-cs"/>
              </a:rPr>
              <a:t>ERK, extracellular signal-regulated kinases; MAPK, mitogen-activated protein kinase; </a:t>
            </a:r>
            <a:r>
              <a:rPr lang="en-GB" sz="1200" b="0" i="0" u="none" strike="noStrike" kern="1200" baseline="0" dirty="0" err="1">
                <a:solidFill>
                  <a:schemeClr val="tx1"/>
                </a:solidFill>
                <a:latin typeface="+mn-lt"/>
                <a:ea typeface="+mn-ea"/>
                <a:cs typeface="+mn-cs"/>
              </a:rPr>
              <a:t>mTOR</a:t>
            </a:r>
            <a:r>
              <a:rPr lang="en-GB" sz="1200" b="0" i="0" u="none" strike="noStrike" kern="1200" baseline="0" dirty="0">
                <a:solidFill>
                  <a:schemeClr val="tx1"/>
                </a:solidFill>
                <a:latin typeface="+mn-lt"/>
                <a:ea typeface="+mn-ea"/>
                <a:cs typeface="+mn-cs"/>
              </a:rPr>
              <a:t>, mechanistic/mammalian target of rapamycin; PI3K, phosphoinositide 3-kinase; STAT, signal transducer and activator of transcription.</a:t>
            </a:r>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7</a:t>
            </a:fld>
            <a:endParaRPr lang="en-GB"/>
          </a:p>
        </p:txBody>
      </p:sp>
    </p:spTree>
    <p:extLst>
      <p:ext uri="{BB962C8B-B14F-4D97-AF65-F5344CB8AC3E}">
        <p14:creationId xmlns:p14="http://schemas.microsoft.com/office/powerpoint/2010/main" val="2237054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Abbreviations: </a:t>
            </a:r>
            <a:r>
              <a:rPr lang="en-GB" sz="1200" kern="1200" dirty="0">
                <a:solidFill>
                  <a:schemeClr val="tx1"/>
                </a:solidFill>
                <a:effectLst/>
                <a:latin typeface="+mn-lt"/>
                <a:ea typeface="+mn-ea"/>
                <a:cs typeface="+mn-cs"/>
              </a:rPr>
              <a:t>AKT, also known as protein kinase B; DNA, deoxyribonucleic acid; ER+, oestrogen receptor positive; ERK, extracellular signal-regulated kinases; IGF-I, insulin-like growth factor 1; KRAS, please see glossary; MAPK, mitogen-activated protein kinase; </a:t>
            </a:r>
            <a:r>
              <a:rPr lang="en-GB" sz="1200" kern="1200" dirty="0" err="1">
                <a:solidFill>
                  <a:schemeClr val="tx1"/>
                </a:solidFill>
                <a:effectLst/>
                <a:latin typeface="+mn-lt"/>
                <a:ea typeface="+mn-ea"/>
                <a:cs typeface="+mn-cs"/>
              </a:rPr>
              <a:t>mTOR</a:t>
            </a:r>
            <a:r>
              <a:rPr lang="en-GB" sz="1200" kern="1200" dirty="0">
                <a:solidFill>
                  <a:schemeClr val="tx1"/>
                </a:solidFill>
                <a:effectLst/>
                <a:latin typeface="+mn-lt"/>
                <a:ea typeface="+mn-ea"/>
                <a:cs typeface="+mn-cs"/>
              </a:rPr>
              <a:t>, mechanistic/mammalian target of rapamycin; NF-kB, nuclear factor </a:t>
            </a:r>
            <a:r>
              <a:rPr lang="en-GB" sz="1200" kern="1200" dirty="0" err="1">
                <a:solidFill>
                  <a:schemeClr val="tx1"/>
                </a:solidFill>
                <a:effectLst/>
                <a:latin typeface="+mn-lt"/>
                <a:ea typeface="+mn-ea"/>
                <a:cs typeface="+mn-cs"/>
              </a:rPr>
              <a:t>kappalight</a:t>
            </a:r>
            <a:r>
              <a:rPr lang="en-GB" sz="1200" kern="1200" dirty="0">
                <a:solidFill>
                  <a:schemeClr val="tx1"/>
                </a:solidFill>
                <a:effectLst/>
                <a:latin typeface="+mn-lt"/>
                <a:ea typeface="+mn-ea"/>
                <a:cs typeface="+mn-cs"/>
              </a:rPr>
              <a:t>-chain-enhancer of activated B cells; P53, tumour protein p53; PI3K, phosphoinositide 3-kinase; STAT3, signal transducer and activator of transcription 3; WNT, Wingless-related integration site.</a:t>
            </a:r>
          </a:p>
          <a:p>
            <a:endParaRPr lang="en-US" dirty="0"/>
          </a:p>
        </p:txBody>
      </p:sp>
      <p:sp>
        <p:nvSpPr>
          <p:cNvPr id="4" name="Slide Number Placeholder 3"/>
          <p:cNvSpPr>
            <a:spLocks noGrp="1"/>
          </p:cNvSpPr>
          <p:nvPr>
            <p:ph type="sldNum" sz="quarter" idx="10"/>
          </p:nvPr>
        </p:nvSpPr>
        <p:spPr/>
        <p:txBody>
          <a:bodyPr/>
          <a:lstStyle/>
          <a:p>
            <a:fld id="{5467B214-8946-0B4D-B887-7F8B37BED052}" type="slidenum">
              <a:rPr lang="en-GB" smtClean="0"/>
              <a:t>8</a:t>
            </a:fld>
            <a:endParaRPr lang="en-GB"/>
          </a:p>
        </p:txBody>
      </p:sp>
    </p:spTree>
    <p:extLst>
      <p:ext uri="{BB962C8B-B14F-4D97-AF65-F5344CB8AC3E}">
        <p14:creationId xmlns:p14="http://schemas.microsoft.com/office/powerpoint/2010/main" val="21225966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22/05/2018</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creativecommons.org/licenses/by/4.0/" TargetMode="External"/><Relationship Id="rId4" Type="http://schemas.openxmlformats.org/officeDocument/2006/relationships/hyperlink" Target="https://www.ncbi.nlm.nih.gov/pubmed/26590477"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nul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45D0F9-8769-D14A-BFE3-E4C4A4026565}"/>
              </a:ext>
            </a:extLst>
          </p:cNvPr>
          <p:cNvSpPr>
            <a:spLocks noGrp="1"/>
          </p:cNvSpPr>
          <p:nvPr>
            <p:ph type="body" sz="quarter" idx="11"/>
          </p:nvPr>
        </p:nvSpPr>
        <p:spPr/>
        <p:txBody>
          <a:bodyPr/>
          <a:lstStyle/>
          <a:p>
            <a:r>
              <a:rPr lang="en-US" dirty="0"/>
              <a:t>The cancer process</a:t>
            </a:r>
            <a:r>
              <a:rPr lang="en-US"/>
              <a:t>: figures</a:t>
            </a:r>
            <a:endParaRPr lang="en-US" dirty="0"/>
          </a:p>
        </p:txBody>
      </p:sp>
    </p:spTree>
    <p:extLst>
      <p:ext uri="{BB962C8B-B14F-4D97-AF65-F5344CB8AC3E}">
        <p14:creationId xmlns:p14="http://schemas.microsoft.com/office/powerpoint/2010/main" val="327317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GB" dirty="0"/>
              <a:t>Hallmarks of cancer and two enabling characteristics</a:t>
            </a:r>
          </a:p>
        </p:txBody>
      </p:sp>
      <p:pic>
        <p:nvPicPr>
          <p:cNvPr id="3074" name="Picture 2" descr="C:\Users\felicityr\Desktop\WCRF work\15 May - slides\Summary figures\Figures and diagrams from TER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4429" y="735981"/>
            <a:ext cx="5241073" cy="524107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7195502" y="1063582"/>
            <a:ext cx="1817650" cy="2292935"/>
          </a:xfrm>
          <a:prstGeom prst="rect">
            <a:avLst/>
          </a:prstGeom>
          <a:solidFill>
            <a:schemeClr val="bg1">
              <a:lumMod val="95000"/>
            </a:schemeClr>
          </a:solidFill>
          <a:ln>
            <a:solidFill>
              <a:srgbClr val="B2B2B2"/>
            </a:solidFill>
          </a:ln>
        </p:spPr>
        <p:txBody>
          <a:bodyPr wrap="square">
            <a:spAutoFit/>
          </a:bodyPr>
          <a:lstStyle/>
          <a:p>
            <a:pPr lvl="0"/>
            <a:r>
              <a:rPr lang="en-GB" sz="1100" b="1" dirty="0">
                <a:solidFill>
                  <a:srgbClr val="000000"/>
                </a:solidFill>
              </a:rPr>
              <a:t>Adapted from: </a:t>
            </a:r>
            <a:r>
              <a:rPr lang="en-GB" sz="1100" dirty="0">
                <a:solidFill>
                  <a:srgbClr val="000000"/>
                </a:solidFill>
              </a:rPr>
              <a:t>Cell 144, </a:t>
            </a:r>
            <a:r>
              <a:rPr lang="en-GB" sz="1100" dirty="0" err="1">
                <a:solidFill>
                  <a:srgbClr val="000000"/>
                </a:solidFill>
              </a:rPr>
              <a:t>Hanahan</a:t>
            </a:r>
            <a:r>
              <a:rPr lang="en-GB" sz="1100" dirty="0">
                <a:solidFill>
                  <a:srgbClr val="000000"/>
                </a:solidFill>
              </a:rPr>
              <a:t> D and Weinberg RA, Hallmarks of cancer: the next generation, 646–74, Copyright (2011), with permission from Elsevier.</a:t>
            </a:r>
          </a:p>
          <a:p>
            <a:pPr lvl="0"/>
            <a:r>
              <a:rPr lang="en-GB" sz="1100" dirty="0">
                <a:solidFill>
                  <a:srgbClr val="000000"/>
                </a:solidFill>
              </a:rPr>
              <a:t> </a:t>
            </a:r>
          </a:p>
          <a:p>
            <a:pPr lvl="0"/>
            <a:r>
              <a:rPr lang="en-GB" sz="1100" dirty="0">
                <a:solidFill>
                  <a:srgbClr val="000000"/>
                </a:solidFill>
              </a:rPr>
              <a:t>CONTACT COPYRIGHT OWNER FOR PERMISSION TO REUSE FOR ANYTHING OTHER THAN TEACHING AND PERSONAL PURPOSES </a:t>
            </a:r>
          </a:p>
        </p:txBody>
      </p:sp>
    </p:spTree>
    <p:extLst>
      <p:ext uri="{BB962C8B-B14F-4D97-AF65-F5344CB8AC3E}">
        <p14:creationId xmlns:p14="http://schemas.microsoft.com/office/powerpoint/2010/main" val="865133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GB" sz="1800" dirty="0"/>
              <a:t>Intracellular signalling networks regulate the operations of the cancer cell</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218" y="1057275"/>
            <a:ext cx="6353175" cy="474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6931064" y="1057275"/>
            <a:ext cx="1817650" cy="2292935"/>
          </a:xfrm>
          <a:prstGeom prst="rect">
            <a:avLst/>
          </a:prstGeom>
          <a:solidFill>
            <a:schemeClr val="bg1">
              <a:lumMod val="95000"/>
            </a:schemeClr>
          </a:solidFill>
          <a:ln>
            <a:solidFill>
              <a:srgbClr val="B2B2B2"/>
            </a:solidFill>
          </a:ln>
        </p:spPr>
        <p:txBody>
          <a:bodyPr wrap="square">
            <a:spAutoFit/>
          </a:bodyPr>
          <a:lstStyle/>
          <a:p>
            <a:pPr lvl="0"/>
            <a:r>
              <a:rPr lang="en-GB" sz="1100" b="1" dirty="0">
                <a:solidFill>
                  <a:srgbClr val="000000"/>
                </a:solidFill>
              </a:rPr>
              <a:t>From: </a:t>
            </a:r>
            <a:r>
              <a:rPr lang="en-GB" sz="1100" dirty="0">
                <a:solidFill>
                  <a:srgbClr val="000000"/>
                </a:solidFill>
              </a:rPr>
              <a:t>Cell 144, </a:t>
            </a:r>
            <a:r>
              <a:rPr lang="en-GB" sz="1100" dirty="0" err="1">
                <a:solidFill>
                  <a:srgbClr val="000000"/>
                </a:solidFill>
              </a:rPr>
              <a:t>Hanahan</a:t>
            </a:r>
            <a:r>
              <a:rPr lang="en-GB" sz="1100" dirty="0">
                <a:solidFill>
                  <a:srgbClr val="000000"/>
                </a:solidFill>
              </a:rPr>
              <a:t> D and Weinberg RA, Hallmarks of cancer: the next generation, 646–74, Copyright (2011), with permission from Elsevier.</a:t>
            </a:r>
          </a:p>
          <a:p>
            <a:pPr lvl="0"/>
            <a:r>
              <a:rPr lang="en-GB" sz="1100" dirty="0">
                <a:solidFill>
                  <a:srgbClr val="000000"/>
                </a:solidFill>
              </a:rPr>
              <a:t> </a:t>
            </a:r>
          </a:p>
          <a:p>
            <a:pPr lvl="0"/>
            <a:r>
              <a:rPr lang="en-GB" sz="1100" dirty="0">
                <a:solidFill>
                  <a:srgbClr val="000000"/>
                </a:solidFill>
              </a:rPr>
              <a:t>CONTACT COPYRIGHT OWNER FOR PERMISSION TO REUSE FOR ANYTHING OTHER THAN TEACHING AND PERSONAL PURPOSES </a:t>
            </a:r>
          </a:p>
        </p:txBody>
      </p:sp>
    </p:spTree>
    <p:extLst>
      <p:ext uri="{BB962C8B-B14F-4D97-AF65-F5344CB8AC3E}">
        <p14:creationId xmlns:p14="http://schemas.microsoft.com/office/powerpoint/2010/main" val="2292192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GB" sz="2200" dirty="0"/>
              <a:t>Stages of cancer development and the hallmarks of cancer</a:t>
            </a:r>
          </a:p>
        </p:txBody>
      </p:sp>
      <p:pic>
        <p:nvPicPr>
          <p:cNvPr id="4098" name="Picture 2" descr="C:\Users\felicityr\Desktop\WCRF work\15 May - slides\Summary figures\Block et 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7446" y="876393"/>
            <a:ext cx="4115040" cy="507706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931064" y="905216"/>
            <a:ext cx="1817650" cy="2970044"/>
          </a:xfrm>
          <a:prstGeom prst="rect">
            <a:avLst/>
          </a:prstGeom>
          <a:solidFill>
            <a:schemeClr val="bg1">
              <a:lumMod val="95000"/>
            </a:schemeClr>
          </a:solidFill>
          <a:ln>
            <a:solidFill>
              <a:srgbClr val="B2B2B2"/>
            </a:solidFill>
          </a:ln>
        </p:spPr>
        <p:txBody>
          <a:bodyPr wrap="square">
            <a:spAutoFit/>
          </a:bodyPr>
          <a:lstStyle/>
          <a:p>
            <a:r>
              <a:rPr lang="en-GB" sz="1100" b="1" dirty="0"/>
              <a:t>From: </a:t>
            </a:r>
            <a:r>
              <a:rPr lang="en-GB" sz="1100" dirty="0"/>
              <a:t>Block KI, Gyllenhaal C, Lowe L, </a:t>
            </a:r>
            <a:r>
              <a:rPr lang="en-GB" sz="1100" i="1" dirty="0"/>
              <a:t>et al</a:t>
            </a:r>
            <a:r>
              <a:rPr lang="en-GB" sz="1100" dirty="0"/>
              <a:t>. </a:t>
            </a:r>
            <a:r>
              <a:rPr lang="en-GB" sz="1100" dirty="0">
                <a:hlinkClick r:id="rId4"/>
              </a:rPr>
              <a:t>Designing a broad-spectrum integrative approach for cancer prevention and treatment. </a:t>
            </a:r>
            <a:r>
              <a:rPr lang="en-GB" sz="1100" i="1" dirty="0" err="1"/>
              <a:t>Semin</a:t>
            </a:r>
            <a:r>
              <a:rPr lang="en-GB" sz="1100" i="1" dirty="0"/>
              <a:t> Cancer </a:t>
            </a:r>
            <a:r>
              <a:rPr lang="en-GB" sz="1100" i="1" dirty="0" err="1"/>
              <a:t>Biol</a:t>
            </a:r>
            <a:r>
              <a:rPr lang="en-GB" sz="1100" i="1" dirty="0"/>
              <a:t> </a:t>
            </a:r>
            <a:r>
              <a:rPr lang="en-GB" sz="1100" dirty="0"/>
              <a:t>2015; 35 </a:t>
            </a:r>
            <a:r>
              <a:rPr lang="en-GB" sz="1100" dirty="0" err="1"/>
              <a:t>Suppl</a:t>
            </a:r>
            <a:r>
              <a:rPr lang="en-GB" sz="1100" dirty="0"/>
              <a:t>: S276-s304. Licenced under </a:t>
            </a:r>
            <a:r>
              <a:rPr lang="en-GB" sz="1100" dirty="0">
                <a:hlinkClick r:id="rId5"/>
              </a:rPr>
              <a:t>CC BY 4.0.</a:t>
            </a:r>
            <a:endParaRPr lang="en-GB" sz="1100" dirty="0"/>
          </a:p>
          <a:p>
            <a:pPr lvl="0"/>
            <a:endParaRPr lang="en-GB" sz="1100" dirty="0">
              <a:solidFill>
                <a:srgbClr val="000000"/>
              </a:solidFill>
            </a:endParaRPr>
          </a:p>
          <a:p>
            <a:pPr lvl="0"/>
            <a:r>
              <a:rPr lang="en-GB" sz="1100" dirty="0">
                <a:solidFill>
                  <a:srgbClr val="000000"/>
                </a:solidFill>
              </a:rPr>
              <a:t>CONTACT COPYRIGHT OWNER FOR PERMISSION TO REUSE FOR ANYTHING OTHER THAN TEACHING AND PERSONAL PURPOSES </a:t>
            </a:r>
          </a:p>
        </p:txBody>
      </p:sp>
    </p:spTree>
    <p:extLst>
      <p:ext uri="{BB962C8B-B14F-4D97-AF65-F5344CB8AC3E}">
        <p14:creationId xmlns:p14="http://schemas.microsoft.com/office/powerpoint/2010/main" val="3554272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felicityr\Desktop\WCRF work\15 May - slides\Summary figures\Figures and diagrams from TER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7302" y="39839"/>
            <a:ext cx="6088566" cy="5951814"/>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sz="quarter" idx="10"/>
          </p:nvPr>
        </p:nvSpPr>
        <p:spPr>
          <a:xfrm>
            <a:off x="353718" y="300676"/>
            <a:ext cx="2832636" cy="2074534"/>
          </a:xfrm>
        </p:spPr>
        <p:txBody>
          <a:bodyPr>
            <a:normAutofit/>
          </a:bodyPr>
          <a:lstStyle/>
          <a:p>
            <a:pPr>
              <a:lnSpc>
                <a:spcPct val="100000"/>
              </a:lnSpc>
            </a:pPr>
            <a:r>
              <a:rPr lang="en-GB" sz="1800" dirty="0"/>
              <a:t>Diet, nutrition and physical activity, other environmental exposures and host factors interact to affect the cancer process</a:t>
            </a:r>
          </a:p>
        </p:txBody>
      </p:sp>
    </p:spTree>
    <p:extLst>
      <p:ext uri="{BB962C8B-B14F-4D97-AF65-F5344CB8AC3E}">
        <p14:creationId xmlns:p14="http://schemas.microsoft.com/office/powerpoint/2010/main" val="1142407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GB" dirty="0"/>
              <a:t>Nutrition, physical activity and the hallmarks of cancer</a:t>
            </a:r>
          </a:p>
        </p:txBody>
      </p:sp>
      <p:pic>
        <p:nvPicPr>
          <p:cNvPr id="7170" name="Picture 2" descr="C:\Users\felicityr\Desktop\WCRF work\15 May - slides\Summary figures\5 Nutrition, physical activity and the hallmarks of canc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936" y="836345"/>
            <a:ext cx="6693128" cy="514376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6931064" y="1144117"/>
            <a:ext cx="1817650" cy="2292935"/>
          </a:xfrm>
          <a:prstGeom prst="rect">
            <a:avLst/>
          </a:prstGeom>
          <a:solidFill>
            <a:schemeClr val="bg1">
              <a:lumMod val="95000"/>
            </a:schemeClr>
          </a:solidFill>
          <a:ln>
            <a:solidFill>
              <a:srgbClr val="B2B2B2"/>
            </a:solidFill>
          </a:ln>
        </p:spPr>
        <p:txBody>
          <a:bodyPr wrap="square">
            <a:spAutoFit/>
          </a:bodyPr>
          <a:lstStyle/>
          <a:p>
            <a:pPr lvl="0"/>
            <a:r>
              <a:rPr lang="en-GB" sz="1100" b="1" dirty="0">
                <a:solidFill>
                  <a:srgbClr val="000000"/>
                </a:solidFill>
              </a:rPr>
              <a:t>Adapted from: </a:t>
            </a:r>
            <a:r>
              <a:rPr lang="en-GB" sz="1100" dirty="0">
                <a:solidFill>
                  <a:srgbClr val="000000"/>
                </a:solidFill>
              </a:rPr>
              <a:t>Cell 144, </a:t>
            </a:r>
            <a:r>
              <a:rPr lang="en-GB" sz="1100" dirty="0" err="1">
                <a:solidFill>
                  <a:srgbClr val="000000"/>
                </a:solidFill>
              </a:rPr>
              <a:t>Hanahan</a:t>
            </a:r>
            <a:r>
              <a:rPr lang="en-GB" sz="1100" dirty="0">
                <a:solidFill>
                  <a:srgbClr val="000000"/>
                </a:solidFill>
              </a:rPr>
              <a:t> D and Weinberg RA, Hallmarks of cancer: the next generation, 646–74, Copyright (2011), with permission from Elsevier.</a:t>
            </a:r>
          </a:p>
          <a:p>
            <a:pPr lvl="0"/>
            <a:r>
              <a:rPr lang="en-GB" sz="1100" dirty="0">
                <a:solidFill>
                  <a:srgbClr val="000000"/>
                </a:solidFill>
              </a:rPr>
              <a:t> </a:t>
            </a:r>
          </a:p>
          <a:p>
            <a:pPr lvl="0"/>
            <a:r>
              <a:rPr lang="en-GB" sz="1100" dirty="0">
                <a:solidFill>
                  <a:srgbClr val="000000"/>
                </a:solidFill>
              </a:rPr>
              <a:t>CONTACT COPYRIGHT OWNER FOR PERMISSION TO REUSE FOR ANYTHING OTHER THAN TEACHING AND PERSONAL PURPOSES </a:t>
            </a:r>
          </a:p>
        </p:txBody>
      </p:sp>
    </p:spTree>
    <p:extLst>
      <p:ext uri="{BB962C8B-B14F-4D97-AF65-F5344CB8AC3E}">
        <p14:creationId xmlns:p14="http://schemas.microsoft.com/office/powerpoint/2010/main" val="856799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01218" y="391886"/>
            <a:ext cx="3579767" cy="859078"/>
          </a:xfrm>
        </p:spPr>
        <p:txBody>
          <a:bodyPr/>
          <a:lstStyle/>
          <a:p>
            <a:pPr>
              <a:lnSpc>
                <a:spcPct val="100000"/>
              </a:lnSpc>
            </a:pPr>
            <a:r>
              <a:rPr lang="en-GB" dirty="0"/>
              <a:t>Obesity and the hallmarks of cancer</a:t>
            </a:r>
          </a:p>
        </p:txBody>
      </p:sp>
      <p:pic>
        <p:nvPicPr>
          <p:cNvPr id="6146" name="Picture 2" descr="C:\Users\felicityr\Desktop\WCRF work\15 May - slides\Summary figures\4 Obesity and the hallmarks of canc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5887" y="47500"/>
            <a:ext cx="4790161" cy="59436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01218" y="3429000"/>
            <a:ext cx="1817650" cy="2292935"/>
          </a:xfrm>
          <a:prstGeom prst="rect">
            <a:avLst/>
          </a:prstGeom>
          <a:solidFill>
            <a:schemeClr val="bg1">
              <a:lumMod val="95000"/>
            </a:schemeClr>
          </a:solidFill>
          <a:ln>
            <a:solidFill>
              <a:srgbClr val="B2B2B2"/>
            </a:solidFill>
          </a:ln>
        </p:spPr>
        <p:txBody>
          <a:bodyPr wrap="square">
            <a:spAutoFit/>
          </a:bodyPr>
          <a:lstStyle/>
          <a:p>
            <a:pPr lvl="0"/>
            <a:r>
              <a:rPr lang="en-GB" sz="1100" b="1" dirty="0">
                <a:solidFill>
                  <a:srgbClr val="000000"/>
                </a:solidFill>
              </a:rPr>
              <a:t>Adapted from: </a:t>
            </a:r>
            <a:r>
              <a:rPr lang="en-GB" sz="1100" dirty="0">
                <a:solidFill>
                  <a:srgbClr val="000000"/>
                </a:solidFill>
              </a:rPr>
              <a:t>Cell 144, </a:t>
            </a:r>
            <a:r>
              <a:rPr lang="en-GB" sz="1100" dirty="0" err="1">
                <a:solidFill>
                  <a:srgbClr val="000000"/>
                </a:solidFill>
              </a:rPr>
              <a:t>Hanahan</a:t>
            </a:r>
            <a:r>
              <a:rPr lang="en-GB" sz="1100" dirty="0">
                <a:solidFill>
                  <a:srgbClr val="000000"/>
                </a:solidFill>
              </a:rPr>
              <a:t> D and Weinberg RA, Hallmarks of cancer: the next generation, 646–74, Copyright (2011), with permission from Elsevier.</a:t>
            </a:r>
          </a:p>
          <a:p>
            <a:pPr lvl="0"/>
            <a:r>
              <a:rPr lang="en-GB" sz="1100" dirty="0">
                <a:solidFill>
                  <a:srgbClr val="000000"/>
                </a:solidFill>
              </a:rPr>
              <a:t> </a:t>
            </a:r>
          </a:p>
          <a:p>
            <a:pPr lvl="0"/>
            <a:r>
              <a:rPr lang="en-GB" sz="1100" dirty="0">
                <a:solidFill>
                  <a:srgbClr val="000000"/>
                </a:solidFill>
              </a:rPr>
              <a:t>CONTACT COPYRIGHT OWNER FOR PERMISSION TO REUSE FOR ANYTHING OTHER THAN TEACHING AND PERSONAL PURPOSES </a:t>
            </a:r>
          </a:p>
        </p:txBody>
      </p:sp>
    </p:spTree>
    <p:extLst>
      <p:ext uri="{BB962C8B-B14F-4D97-AF65-F5344CB8AC3E}">
        <p14:creationId xmlns:p14="http://schemas.microsoft.com/office/powerpoint/2010/main" val="3537657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2B45706-8D80-CC46-8391-027EFCA4AA97}"/>
              </a:ext>
            </a:extLst>
          </p:cNvPr>
          <p:cNvSpPr>
            <a:spLocks noGrp="1"/>
          </p:cNvSpPr>
          <p:nvPr>
            <p:ph type="body" sz="quarter" idx="10"/>
          </p:nvPr>
        </p:nvSpPr>
        <p:spPr>
          <a:xfrm>
            <a:off x="401218" y="348177"/>
            <a:ext cx="3904522" cy="1770720"/>
          </a:xfrm>
        </p:spPr>
        <p:txBody>
          <a:bodyPr>
            <a:normAutofit/>
          </a:bodyPr>
          <a:lstStyle/>
          <a:p>
            <a:pPr>
              <a:lnSpc>
                <a:spcPct val="100000"/>
              </a:lnSpc>
            </a:pPr>
            <a:r>
              <a:rPr lang="en-GB" sz="2000" dirty="0"/>
              <a:t>Potential impact of diet, nutrition, physical activity and height in increasing susceptibility to cancer</a:t>
            </a:r>
          </a:p>
        </p:txBody>
      </p:sp>
      <p:pic>
        <p:nvPicPr>
          <p:cNvPr id="5" name="Picture 4">
            <a:extLst>
              <a:ext uri="{FF2B5EF4-FFF2-40B4-BE49-F238E27FC236}">
                <a16:creationId xmlns:a16="http://schemas.microsoft.com/office/drawing/2014/main" id="{2BA7A08F-1552-BB40-93DB-54889EEE70C7}"/>
              </a:ext>
            </a:extLst>
          </p:cNvPr>
          <p:cNvPicPr>
            <a:picLocks noChangeAspect="1"/>
          </p:cNvPicPr>
          <p:nvPr/>
        </p:nvPicPr>
        <p:blipFill rotWithShape="1">
          <a:blip r:embed="rId3"/>
          <a:srcRect t="6020" b="9651"/>
          <a:stretch/>
        </p:blipFill>
        <p:spPr>
          <a:xfrm>
            <a:off x="4305740" y="106878"/>
            <a:ext cx="4478335" cy="5783283"/>
          </a:xfrm>
          <a:prstGeom prst="rect">
            <a:avLst/>
          </a:prstGeom>
        </p:spPr>
      </p:pic>
    </p:spTree>
    <p:extLst>
      <p:ext uri="{BB962C8B-B14F-4D97-AF65-F5344CB8AC3E}">
        <p14:creationId xmlns:p14="http://schemas.microsoft.com/office/powerpoint/2010/main" val="1329666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228000685"/>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558</TotalTime>
  <Words>1190</Words>
  <Application>Microsoft Macintosh PowerPoint</Application>
  <PresentationFormat>On-screen Show (4:3)</PresentationFormat>
  <Paragraphs>62</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87</cp:revision>
  <cp:lastPrinted>2018-05-02T14:42:14Z</cp:lastPrinted>
  <dcterms:created xsi:type="dcterms:W3CDTF">2018-04-11T08:56:50Z</dcterms:created>
  <dcterms:modified xsi:type="dcterms:W3CDTF">2018-05-22T11:11:19Z</dcterms:modified>
  <cp:category/>
</cp:coreProperties>
</file>