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6"/>
  </p:notesMasterIdLst>
  <p:sldIdLst>
    <p:sldId id="259" r:id="rId2"/>
    <p:sldId id="258" r:id="rId3"/>
    <p:sldId id="261" r:id="rId4"/>
    <p:sldId id="260"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4646"/>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65"/>
    <p:restoredTop sz="82423" autoAdjust="0"/>
  </p:normalViewPr>
  <p:slideViewPr>
    <p:cSldViewPr snapToGrid="0" snapToObjects="1" showGuides="1">
      <p:cViewPr varScale="1">
        <p:scale>
          <a:sx n="107" d="100"/>
          <a:sy n="107" d="100"/>
        </p:scale>
        <p:origin x="2488" y="1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751307-226A-B04F-B2F4-F6DAC0D078BB}" type="datetimeFigureOut">
              <a:rPr lang="en-GB" smtClean="0"/>
              <a:t>17/05/2018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67B214-8946-0B4D-B887-7F8B37BED052}" type="slidenum">
              <a:rPr lang="en-GB" smtClean="0"/>
              <a:t>‹#›</a:t>
            </a:fld>
            <a:endParaRPr lang="en-GB"/>
          </a:p>
        </p:txBody>
      </p:sp>
    </p:spTree>
    <p:extLst>
      <p:ext uri="{BB962C8B-B14F-4D97-AF65-F5344CB8AC3E}">
        <p14:creationId xmlns:p14="http://schemas.microsoft.com/office/powerpoint/2010/main" val="1576323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Unless otherwise</a:t>
            </a:r>
            <a:r>
              <a:rPr lang="en-GB" baseline="0" dirty="0"/>
              <a:t> stated, a</a:t>
            </a:r>
            <a:r>
              <a:rPr lang="en-GB" dirty="0"/>
              <a:t>ll text and graphics copyright </a:t>
            </a:r>
            <a:r>
              <a:rPr lang="en-US" altLang="en-US" sz="1200" dirty="0"/>
              <a:t>©</a:t>
            </a:r>
            <a:r>
              <a:rPr lang="en-GB" baseline="0" dirty="0"/>
              <a:t> </a:t>
            </a:r>
            <a:r>
              <a:rPr lang="en-GB" sz="1200" b="0" i="0" u="none" strike="noStrike" kern="1200" baseline="0" dirty="0">
                <a:solidFill>
                  <a:schemeClr val="tx1"/>
                </a:solidFill>
                <a:latin typeface="+mn-lt"/>
                <a:ea typeface="+mn-ea"/>
                <a:cs typeface="+mn-cs"/>
              </a:rPr>
              <a:t>2018 World Cancer Research Fund International. All rights reserved.</a:t>
            </a:r>
            <a:endParaRPr lang="en-GB" dirty="0"/>
          </a:p>
          <a:p>
            <a:endParaRPr lang="en-GB" dirty="0"/>
          </a:p>
          <a:p>
            <a:r>
              <a:rPr lang="en-GB" dirty="0"/>
              <a:t>Readers may make use of the text and graphics in the WCRF/AICR</a:t>
            </a:r>
            <a:r>
              <a:rPr lang="en-GB" baseline="0" dirty="0"/>
              <a:t> Third Expert </a:t>
            </a:r>
            <a:r>
              <a:rPr lang="en-GB" dirty="0"/>
              <a:t>Report for teaching and personal purposes,</a:t>
            </a:r>
            <a:r>
              <a:rPr lang="en-GB" baseline="0" dirty="0"/>
              <a:t> p</a:t>
            </a:r>
            <a:r>
              <a:rPr lang="en-GB" dirty="0"/>
              <a:t>rovided they give credit to World Cancer Research Fund and American Institute for Cancer Research.</a:t>
            </a:r>
            <a:r>
              <a:rPr lang="en-GB" baseline="0" dirty="0"/>
              <a:t> </a:t>
            </a:r>
          </a:p>
          <a:p>
            <a:endParaRPr lang="en-GB" baseline="0" dirty="0"/>
          </a:p>
          <a:p>
            <a:r>
              <a:rPr lang="en-GB" sz="1200" b="0" i="0" u="none" strike="noStrike" kern="1200" baseline="0" dirty="0">
                <a:solidFill>
                  <a:schemeClr val="tx1"/>
                </a:solidFill>
                <a:latin typeface="+mn-lt"/>
                <a:ea typeface="+mn-ea"/>
                <a:cs typeface="+mn-cs"/>
              </a:rPr>
              <a:t>How to cite the 2018 Third Expert Report:</a:t>
            </a:r>
          </a:p>
          <a:p>
            <a:r>
              <a:rPr lang="en-GB" sz="1200" b="0" i="0" u="none" strike="noStrike" kern="1200" baseline="0" dirty="0">
                <a:solidFill>
                  <a:schemeClr val="tx1"/>
                </a:solidFill>
                <a:latin typeface="+mn-lt"/>
                <a:ea typeface="+mn-ea"/>
                <a:cs typeface="+mn-cs"/>
              </a:rPr>
              <a:t>World Cancer Research Fund/American Institute for Cancer Research. </a:t>
            </a:r>
            <a:r>
              <a:rPr lang="en-GB" sz="1200" b="0" i="1" u="none" strike="noStrike" kern="1200" baseline="0" dirty="0">
                <a:solidFill>
                  <a:schemeClr val="tx1"/>
                </a:solidFill>
                <a:latin typeface="+mn-lt"/>
                <a:ea typeface="+mn-ea"/>
                <a:cs typeface="+mn-cs"/>
              </a:rPr>
              <a:t>Diet, Nutrition, Physical Activity and Cancer: a Global Perspective. </a:t>
            </a:r>
            <a:r>
              <a:rPr lang="en-GB" sz="1200" b="0" i="0" u="none" strike="noStrike" kern="1200" baseline="0" dirty="0">
                <a:solidFill>
                  <a:schemeClr val="tx1"/>
                </a:solidFill>
                <a:latin typeface="+mn-lt"/>
                <a:ea typeface="+mn-ea"/>
                <a:cs typeface="+mn-cs"/>
              </a:rPr>
              <a:t>Continuous Update Project Expert Report 2018. Available at dietandcancerreport.org</a:t>
            </a:r>
            <a:endParaRPr lang="en-GB" baseline="0" dirty="0"/>
          </a:p>
          <a:p>
            <a:endParaRPr lang="en-GB" baseline="0" dirty="0"/>
          </a:p>
          <a:p>
            <a:r>
              <a:rPr lang="en-GB" baseline="0" dirty="0"/>
              <a:t>How to cite this part of the Third Expert Report: </a:t>
            </a:r>
          </a:p>
          <a:p>
            <a:r>
              <a:rPr lang="en-GB" baseline="0" dirty="0"/>
              <a:t>World Cancer Research Fund/American Institute for Cancer Research. Continuous Update Project Expert Report 2018. Diet, nutrition, physical activity and bladder cancer. Available at dietandcancerreport.org</a:t>
            </a:r>
          </a:p>
          <a:p>
            <a:endParaRPr lang="en-GB" baseline="0" dirty="0"/>
          </a:p>
          <a:p>
            <a:r>
              <a:rPr lang="en-GB" baseline="0" dirty="0"/>
              <a:t>To inquire about permission for any other use contact </a:t>
            </a:r>
            <a:r>
              <a:rPr lang="en-GB" b="1" baseline="0" dirty="0"/>
              <a:t>copyright@wcrf.org</a:t>
            </a:r>
          </a:p>
          <a:p>
            <a:endParaRPr lang="en-GB" dirty="0"/>
          </a:p>
        </p:txBody>
      </p:sp>
      <p:sp>
        <p:nvSpPr>
          <p:cNvPr id="4" name="Slide Number Placeholder 3"/>
          <p:cNvSpPr>
            <a:spLocks noGrp="1"/>
          </p:cNvSpPr>
          <p:nvPr>
            <p:ph type="sldNum" sz="quarter" idx="10"/>
          </p:nvPr>
        </p:nvSpPr>
        <p:spPr/>
        <p:txBody>
          <a:bodyPr/>
          <a:lstStyle/>
          <a:p>
            <a:fld id="{5467B214-8946-0B4D-B887-7F8B37BED052}" type="slidenum">
              <a:rPr lang="en-GB" smtClean="0"/>
              <a:t>1</a:t>
            </a:fld>
            <a:endParaRPr lang="en-GB"/>
          </a:p>
        </p:txBody>
      </p:sp>
    </p:spTree>
    <p:extLst>
      <p:ext uri="{BB962C8B-B14F-4D97-AF65-F5344CB8AC3E}">
        <p14:creationId xmlns:p14="http://schemas.microsoft.com/office/powerpoint/2010/main" val="39916787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mn-ea"/>
                <a:cs typeface="+mn-cs"/>
              </a:rPr>
              <a:t>LACTATION AND THE RISK OF CANCER: MATRIX</a:t>
            </a:r>
            <a:endParaRPr lang="en-GB" dirty="0"/>
          </a:p>
          <a:p>
            <a:endParaRPr lang="en-GB" dirty="0"/>
          </a:p>
          <a:p>
            <a:r>
              <a:rPr lang="en-GB" dirty="0"/>
              <a:t>Footnotes:</a:t>
            </a:r>
          </a:p>
          <a:p>
            <a:r>
              <a:rPr lang="en-GB" sz="1200" b="0" i="0" u="none" strike="noStrike" kern="1200" baseline="0" dirty="0">
                <a:solidFill>
                  <a:schemeClr val="tx1"/>
                </a:solidFill>
                <a:latin typeface="+mn-lt"/>
                <a:ea typeface="+mn-ea"/>
                <a:cs typeface="+mn-cs"/>
              </a:rPr>
              <a:t>1 In this Third Expert Report, the term ‘lactation’ refers to the process by which the mother produces milk to breastfeed. Evidence about cancer risk presented here relates to effects on the mother who is breastfeeding and not to effects on the child who is being breastfed.</a:t>
            </a:r>
          </a:p>
          <a:p>
            <a:r>
              <a:rPr lang="en-GB" sz="1200" b="0" i="0" u="none" strike="noStrike" kern="1200" baseline="0" dirty="0">
                <a:solidFill>
                  <a:schemeClr val="tx1"/>
                </a:solidFill>
                <a:latin typeface="+mn-lt"/>
                <a:ea typeface="+mn-ea"/>
                <a:cs typeface="+mn-cs"/>
              </a:rPr>
              <a:t>2 The Panel’s conclusion for lactation and breast cancer relates to evidence for breast cancer overall, either pre or </a:t>
            </a:r>
            <a:r>
              <a:rPr lang="en-GB" sz="1200" b="0" i="0" u="none" strike="noStrike" kern="1200" baseline="0" dirty="0" err="1">
                <a:solidFill>
                  <a:schemeClr val="tx1"/>
                </a:solidFill>
                <a:latin typeface="+mn-lt"/>
                <a:ea typeface="+mn-ea"/>
                <a:cs typeface="+mn-cs"/>
              </a:rPr>
              <a:t>postmenopause</a:t>
            </a:r>
            <a:r>
              <a:rPr lang="en-GB" sz="1200" b="0" i="0" u="none" strike="noStrike" kern="1200" baseline="0" dirty="0">
                <a:solidFill>
                  <a:schemeClr val="tx1"/>
                </a:solidFill>
                <a:latin typeface="+mn-lt"/>
                <a:ea typeface="+mn-ea"/>
                <a:cs typeface="+mn-cs"/>
              </a:rPr>
              <a:t> (which was not always specified in studies). The CUP uses the term ‘breast cancer (unspecified)’ in this case. The separate evidence for lactation and pre or postmenopausal breast cancer was less conclusive but consistent with the overall finding.</a:t>
            </a:r>
            <a:endParaRPr lang="en-GB" dirty="0"/>
          </a:p>
        </p:txBody>
      </p:sp>
      <p:sp>
        <p:nvSpPr>
          <p:cNvPr id="4" name="Slide Number Placeholder 3"/>
          <p:cNvSpPr>
            <a:spLocks noGrp="1"/>
          </p:cNvSpPr>
          <p:nvPr>
            <p:ph type="sldNum" sz="quarter" idx="10"/>
          </p:nvPr>
        </p:nvSpPr>
        <p:spPr/>
        <p:txBody>
          <a:bodyPr/>
          <a:lstStyle/>
          <a:p>
            <a:fld id="{5467B214-8946-0B4D-B887-7F8B37BED052}" type="slidenum">
              <a:rPr lang="en-GB" smtClean="0"/>
              <a:t>2</a:t>
            </a:fld>
            <a:endParaRPr lang="en-GB"/>
          </a:p>
        </p:txBody>
      </p:sp>
    </p:spTree>
    <p:extLst>
      <p:ext uri="{BB962C8B-B14F-4D97-AF65-F5344CB8AC3E}">
        <p14:creationId xmlns:p14="http://schemas.microsoft.com/office/powerpoint/2010/main" val="21205180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resentation Title Slide - International">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cstate="screen">
            <a:extLst>
              <a:ext uri="{28A0092B-C50C-407E-A947-70E740481C1C}">
                <a14:useLocalDpi xmlns:a14="http://schemas.microsoft.com/office/drawing/2010/main"/>
              </a:ext>
            </a:extLst>
          </a:blip>
          <a:srcRect l="4706" t="9129" r="5025" b="10297"/>
          <a:stretch/>
        </p:blipFill>
        <p:spPr>
          <a:xfrm>
            <a:off x="6640172" y="297765"/>
            <a:ext cx="1909750" cy="937450"/>
          </a:xfrm>
          <a:prstGeom prst="rect">
            <a:avLst/>
          </a:prstGeom>
        </p:spPr>
      </p:pic>
      <p:pic>
        <p:nvPicPr>
          <p:cNvPr id="8" name="Picture 7"/>
          <p:cNvPicPr>
            <a:picLocks noChangeAspect="1"/>
          </p:cNvPicPr>
          <p:nvPr userDrawn="1"/>
        </p:nvPicPr>
        <p:blipFill rotWithShape="1">
          <a:blip r:embed="rId3" cstate="screen">
            <a:extLst>
              <a:ext uri="{28A0092B-C50C-407E-A947-70E740481C1C}">
                <a14:useLocalDpi xmlns:a14="http://schemas.microsoft.com/office/drawing/2010/main"/>
              </a:ext>
            </a:extLst>
          </a:blip>
          <a:srcRect l="-3453"/>
          <a:stretch/>
        </p:blipFill>
        <p:spPr>
          <a:xfrm>
            <a:off x="4938726" y="2415278"/>
            <a:ext cx="4205274" cy="3764408"/>
          </a:xfrm>
          <a:prstGeom prst="rect">
            <a:avLst/>
          </a:prstGeom>
        </p:spPr>
      </p:pic>
      <p:sp>
        <p:nvSpPr>
          <p:cNvPr id="28" name="TextBox 27"/>
          <p:cNvSpPr txBox="1"/>
          <p:nvPr userDrawn="1"/>
        </p:nvSpPr>
        <p:spPr>
          <a:xfrm>
            <a:off x="529455" y="1899584"/>
            <a:ext cx="4811902" cy="1477328"/>
          </a:xfrm>
          <a:prstGeom prst="rect">
            <a:avLst/>
          </a:prstGeom>
          <a:noFill/>
        </p:spPr>
        <p:txBody>
          <a:bodyPr wrap="square" lIns="0" rtlCol="0" anchor="ctr">
            <a:spAutoFit/>
          </a:bodyPr>
          <a:lstStyle/>
          <a:p>
            <a:pPr>
              <a:lnSpc>
                <a:spcPts val="3600"/>
              </a:lnSpc>
            </a:pPr>
            <a:r>
              <a:rPr lang="en-GB" sz="3200" b="1" dirty="0">
                <a:solidFill>
                  <a:schemeClr val="tx2"/>
                </a:solidFill>
              </a:rPr>
              <a:t>Diet, Nutrition, Physical Activity and Cancer: </a:t>
            </a:r>
            <a:br>
              <a:rPr lang="en-GB" sz="3200" b="1" dirty="0">
                <a:solidFill>
                  <a:schemeClr val="tx2"/>
                </a:solidFill>
              </a:rPr>
            </a:br>
            <a:r>
              <a:rPr lang="en-GB" sz="3200" b="1" dirty="0">
                <a:solidFill>
                  <a:schemeClr val="tx2"/>
                </a:solidFill>
              </a:rPr>
              <a:t>a Global Perspective</a:t>
            </a:r>
          </a:p>
        </p:txBody>
      </p:sp>
      <p:cxnSp>
        <p:nvCxnSpPr>
          <p:cNvPr id="30" name="Straight Connector 29"/>
          <p:cNvCxnSpPr>
            <a:cxnSpLocks/>
          </p:cNvCxnSpPr>
          <p:nvPr userDrawn="1"/>
        </p:nvCxnSpPr>
        <p:spPr>
          <a:xfrm>
            <a:off x="1378039" y="6179685"/>
            <a:ext cx="776596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FDB9B09-79AB-1D45-BB7D-36E70855412D}"/>
              </a:ext>
            </a:extLst>
          </p:cNvPr>
          <p:cNvSpPr txBox="1"/>
          <p:nvPr userDrawn="1"/>
        </p:nvSpPr>
        <p:spPr>
          <a:xfrm>
            <a:off x="5990342" y="6363533"/>
            <a:ext cx="2559580" cy="307777"/>
          </a:xfrm>
          <a:prstGeom prst="rect">
            <a:avLst/>
          </a:prstGeom>
          <a:noFill/>
        </p:spPr>
        <p:txBody>
          <a:bodyPr wrap="square" rIns="0" rtlCol="0">
            <a:spAutoFit/>
          </a:bodyPr>
          <a:lstStyle/>
          <a:p>
            <a:pPr algn="r"/>
            <a:r>
              <a:rPr lang="en-GB" sz="1400" b="1" dirty="0" err="1">
                <a:solidFill>
                  <a:schemeClr val="accent1"/>
                </a:solidFill>
              </a:rPr>
              <a:t>dietandcancerreport.org</a:t>
            </a:r>
            <a:endParaRPr lang="en-GB" sz="1400" b="1" dirty="0">
              <a:solidFill>
                <a:schemeClr val="accent1"/>
              </a:solidFill>
            </a:endParaRPr>
          </a:p>
        </p:txBody>
      </p:sp>
      <p:sp>
        <p:nvSpPr>
          <p:cNvPr id="17" name="Text Placeholder 11">
            <a:extLst>
              <a:ext uri="{FF2B5EF4-FFF2-40B4-BE49-F238E27FC236}">
                <a16:creationId xmlns:a16="http://schemas.microsoft.com/office/drawing/2014/main" id="{4DB6BF6B-54A6-3748-9882-3C7B2863A22C}"/>
              </a:ext>
            </a:extLst>
          </p:cNvPr>
          <p:cNvSpPr>
            <a:spLocks noGrp="1"/>
          </p:cNvSpPr>
          <p:nvPr>
            <p:ph type="body" sz="quarter" idx="11" hasCustomPrompt="1"/>
          </p:nvPr>
        </p:nvSpPr>
        <p:spPr>
          <a:xfrm>
            <a:off x="529455" y="3630113"/>
            <a:ext cx="4503865" cy="698301"/>
          </a:xfrm>
          <a:prstGeom prst="rect">
            <a:avLst/>
          </a:prstGeom>
        </p:spPr>
        <p:txBody>
          <a:bodyPr lIns="0" anchor="ctr" anchorCtr="0">
            <a:normAutofit/>
          </a:bodyPr>
          <a:lstStyle>
            <a:lvl1pPr>
              <a:defRPr sz="2000" b="1">
                <a:solidFill>
                  <a:schemeClr val="accent1"/>
                </a:solidFill>
              </a:defRPr>
            </a:lvl1pPr>
          </a:lstStyle>
          <a:p>
            <a:pPr lvl="0"/>
            <a:r>
              <a:rPr lang="en-US" dirty="0"/>
              <a:t>Click to add text</a:t>
            </a:r>
            <a:r>
              <a:rPr lang="is-IS" dirty="0"/>
              <a:t>…</a:t>
            </a:r>
          </a:p>
        </p:txBody>
      </p:sp>
      <p:sp>
        <p:nvSpPr>
          <p:cNvPr id="19" name="Text Placeholder 13">
            <a:extLst>
              <a:ext uri="{FF2B5EF4-FFF2-40B4-BE49-F238E27FC236}">
                <a16:creationId xmlns:a16="http://schemas.microsoft.com/office/drawing/2014/main" id="{402ED559-2B87-D44E-B9E4-96FE0F6A1954}"/>
              </a:ext>
            </a:extLst>
          </p:cNvPr>
          <p:cNvSpPr>
            <a:spLocks noGrp="1"/>
          </p:cNvSpPr>
          <p:nvPr>
            <p:ph type="body" sz="quarter" idx="12" hasCustomPrompt="1"/>
          </p:nvPr>
        </p:nvSpPr>
        <p:spPr>
          <a:xfrm>
            <a:off x="529455" y="4336130"/>
            <a:ext cx="4503865" cy="485775"/>
          </a:xfrm>
          <a:prstGeom prst="rect">
            <a:avLst/>
          </a:prstGeom>
        </p:spPr>
        <p:txBody>
          <a:bodyPr lIns="0" anchor="ctr" anchorCtr="0">
            <a:normAutofit/>
          </a:bodyPr>
          <a:lstStyle>
            <a:lvl1pPr>
              <a:defRPr sz="1350" b="0">
                <a:solidFill>
                  <a:srgbClr val="464646"/>
                </a:solidFill>
              </a:defRPr>
            </a:lvl1pPr>
          </a:lstStyle>
          <a:p>
            <a:pPr lvl="0"/>
            <a:r>
              <a:rPr lang="en-GB" dirty="0"/>
              <a:t>Click to add author/other info</a:t>
            </a:r>
            <a:r>
              <a:rPr lang="is-IS" dirty="0"/>
              <a:t>…</a:t>
            </a:r>
          </a:p>
        </p:txBody>
      </p:sp>
      <p:pic>
        <p:nvPicPr>
          <p:cNvPr id="12" name="Picture 11">
            <a:extLst>
              <a:ext uri="{FF2B5EF4-FFF2-40B4-BE49-F238E27FC236}">
                <a16:creationId xmlns:a16="http://schemas.microsoft.com/office/drawing/2014/main" id="{B5F2A389-5114-F74C-B363-1EA175442F2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762" y="5273898"/>
            <a:ext cx="1594027" cy="1594027"/>
          </a:xfrm>
          <a:prstGeom prst="rect">
            <a:avLst/>
          </a:prstGeom>
        </p:spPr>
      </p:pic>
      <p:pic>
        <p:nvPicPr>
          <p:cNvPr id="13" name="Picture 12">
            <a:extLst>
              <a:ext uri="{FF2B5EF4-FFF2-40B4-BE49-F238E27FC236}">
                <a16:creationId xmlns:a16="http://schemas.microsoft.com/office/drawing/2014/main" id="{2EA73379-01F0-684B-AEEB-42972759C85F}"/>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9455" y="297765"/>
            <a:ext cx="2657745" cy="702090"/>
          </a:xfrm>
          <a:prstGeom prst="rect">
            <a:avLst/>
          </a:prstGeom>
        </p:spPr>
      </p:pic>
    </p:spTree>
    <p:extLst>
      <p:ext uri="{BB962C8B-B14F-4D97-AF65-F5344CB8AC3E}">
        <p14:creationId xmlns:p14="http://schemas.microsoft.com/office/powerpoint/2010/main" val="4126259797"/>
      </p:ext>
    </p:extLst>
  </p:cSld>
  <p:clrMapOvr>
    <a:masterClrMapping/>
  </p:clrMapOvr>
  <p:extLst mod="1">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maller title for large image">
    <p:spTree>
      <p:nvGrpSpPr>
        <p:cNvPr id="1" name=""/>
        <p:cNvGrpSpPr/>
        <p:nvPr/>
      </p:nvGrpSpPr>
      <p:grpSpPr>
        <a:xfrm>
          <a:off x="0" y="0"/>
          <a:ext cx="0" cy="0"/>
          <a:chOff x="0" y="0"/>
          <a:chExt cx="0" cy="0"/>
        </a:xfrm>
      </p:grpSpPr>
      <p:sp>
        <p:nvSpPr>
          <p:cNvPr id="12" name="Picture Placeholder 2"/>
          <p:cNvSpPr>
            <a:spLocks noGrp="1"/>
          </p:cNvSpPr>
          <p:nvPr>
            <p:ph type="pic" sz="quarter" idx="13"/>
          </p:nvPr>
        </p:nvSpPr>
        <p:spPr>
          <a:xfrm>
            <a:off x="529456" y="886229"/>
            <a:ext cx="8020465" cy="4895005"/>
          </a:xfrm>
        </p:spPr>
        <p:txBody>
          <a:bodyPr/>
          <a:lstStyle/>
          <a:p>
            <a:endParaRPr lang="en-GB" dirty="0"/>
          </a:p>
        </p:txBody>
      </p:sp>
      <p:pic>
        <p:nvPicPr>
          <p:cNvPr id="17" name="Picture 16">
            <a:extLst>
              <a:ext uri="{FF2B5EF4-FFF2-40B4-BE49-F238E27FC236}">
                <a16:creationId xmlns:a16="http://schemas.microsoft.com/office/drawing/2014/main" id="{5C7F8EDA-BFFD-C543-9662-15E61D2C4AF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363752" y="6178259"/>
            <a:ext cx="1186170" cy="582263"/>
          </a:xfrm>
          <a:prstGeom prst="rect">
            <a:avLst/>
          </a:prstGeom>
        </p:spPr>
      </p:pic>
      <p:sp>
        <p:nvSpPr>
          <p:cNvPr id="19" name="TextBox 18">
            <a:extLst>
              <a:ext uri="{FF2B5EF4-FFF2-40B4-BE49-F238E27FC236}">
                <a16:creationId xmlns:a16="http://schemas.microsoft.com/office/drawing/2014/main" id="{1E4B3A89-3C23-2744-B957-4FA5FDDF3718}"/>
              </a:ext>
            </a:extLst>
          </p:cNvPr>
          <p:cNvSpPr txBox="1"/>
          <p:nvPr userDrawn="1"/>
        </p:nvSpPr>
        <p:spPr>
          <a:xfrm>
            <a:off x="3292210" y="6469934"/>
            <a:ext cx="2559580" cy="276999"/>
          </a:xfrm>
          <a:prstGeom prst="rect">
            <a:avLst/>
          </a:prstGeom>
          <a:noFill/>
        </p:spPr>
        <p:txBody>
          <a:bodyPr wrap="square" rIns="0" rtlCol="0">
            <a:spAutoFit/>
          </a:bodyPr>
          <a:lstStyle/>
          <a:p>
            <a:pPr algn="ctr"/>
            <a:r>
              <a:rPr lang="en-GB" sz="1200" b="1" dirty="0" err="1">
                <a:solidFill>
                  <a:schemeClr val="accent1"/>
                </a:solidFill>
              </a:rPr>
              <a:t>dietandcancerreport.org</a:t>
            </a:r>
            <a:endParaRPr lang="en-GB" sz="1200" b="1" dirty="0">
              <a:solidFill>
                <a:schemeClr val="accent1"/>
              </a:solidFill>
            </a:endParaRPr>
          </a:p>
        </p:txBody>
      </p:sp>
      <p:cxnSp>
        <p:nvCxnSpPr>
          <p:cNvPr id="20" name="Straight Connector 19">
            <a:extLst>
              <a:ext uri="{FF2B5EF4-FFF2-40B4-BE49-F238E27FC236}">
                <a16:creationId xmlns:a16="http://schemas.microsoft.com/office/drawing/2014/main" id="{3246C600-BF60-8041-BE3E-47B07AF66682}"/>
              </a:ext>
            </a:extLst>
          </p:cNvPr>
          <p:cNvCxnSpPr/>
          <p:nvPr userDrawn="1"/>
        </p:nvCxnSpPr>
        <p:spPr>
          <a:xfrm>
            <a:off x="0" y="6034084"/>
            <a:ext cx="9144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 Placeholder 13">
            <a:extLst>
              <a:ext uri="{FF2B5EF4-FFF2-40B4-BE49-F238E27FC236}">
                <a16:creationId xmlns:a16="http://schemas.microsoft.com/office/drawing/2014/main" id="{C14987A1-6ACA-2241-BFFF-B1CE6AEB0219}"/>
              </a:ext>
            </a:extLst>
          </p:cNvPr>
          <p:cNvSpPr>
            <a:spLocks noGrp="1"/>
          </p:cNvSpPr>
          <p:nvPr>
            <p:ph type="body" sz="quarter" idx="10" hasCustomPrompt="1"/>
          </p:nvPr>
        </p:nvSpPr>
        <p:spPr>
          <a:xfrm>
            <a:off x="401218" y="300676"/>
            <a:ext cx="8347496" cy="575717"/>
          </a:xfrm>
          <a:prstGeom prst="rect">
            <a:avLst/>
          </a:prstGeom>
        </p:spPr>
        <p:txBody>
          <a:bodyPr anchor="ctr" anchorCtr="0">
            <a:normAutofit/>
          </a:bodyPr>
          <a:lstStyle>
            <a:lvl1pPr>
              <a:defRPr sz="2400" b="1" spc="-30" baseline="0">
                <a:solidFill>
                  <a:schemeClr val="tx2"/>
                </a:solidFill>
              </a:defRPr>
            </a:lvl1pPr>
          </a:lstStyle>
          <a:p>
            <a:pPr lvl="0"/>
            <a:r>
              <a:rPr lang="en-US" dirty="0"/>
              <a:t>Click to add smaller heading...</a:t>
            </a:r>
            <a:endParaRPr lang="en-GB" dirty="0"/>
          </a:p>
        </p:txBody>
      </p:sp>
      <p:pic>
        <p:nvPicPr>
          <p:cNvPr id="8" name="Picture 7">
            <a:extLst>
              <a:ext uri="{FF2B5EF4-FFF2-40B4-BE49-F238E27FC236}">
                <a16:creationId xmlns:a16="http://schemas.microsoft.com/office/drawing/2014/main" id="{4AAD6E72-8321-094F-834C-87918155192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29456" y="6230663"/>
            <a:ext cx="1641356" cy="433593"/>
          </a:xfrm>
          <a:prstGeom prst="rect">
            <a:avLst/>
          </a:prstGeom>
        </p:spPr>
      </p:pic>
    </p:spTree>
    <p:extLst>
      <p:ext uri="{BB962C8B-B14F-4D97-AF65-F5344CB8AC3E}">
        <p14:creationId xmlns:p14="http://schemas.microsoft.com/office/powerpoint/2010/main" val="2363109787"/>
      </p:ext>
    </p:extLst>
  </p:cSld>
  <p:clrMapOvr>
    <a:masterClrMapping/>
  </p:clrMapOvr>
  <p:extLst mod="1">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lose - For more information/thanks">
    <p:spTree>
      <p:nvGrpSpPr>
        <p:cNvPr id="1" name=""/>
        <p:cNvGrpSpPr/>
        <p:nvPr/>
      </p:nvGrpSpPr>
      <p:grpSpPr>
        <a:xfrm>
          <a:off x="0" y="0"/>
          <a:ext cx="0" cy="0"/>
          <a:chOff x="0" y="0"/>
          <a:chExt cx="0" cy="0"/>
        </a:xfrm>
      </p:grpSpPr>
      <p:pic>
        <p:nvPicPr>
          <p:cNvPr id="33" name="Picture 32">
            <a:extLst>
              <a:ext uri="{FF2B5EF4-FFF2-40B4-BE49-F238E27FC236}">
                <a16:creationId xmlns:a16="http://schemas.microsoft.com/office/drawing/2014/main" id="{999902FD-7D51-8648-BD15-1DFF0A70DA4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3453"/>
          <a:stretch/>
        </p:blipFill>
        <p:spPr>
          <a:xfrm>
            <a:off x="4938726" y="2415278"/>
            <a:ext cx="4205274" cy="3764408"/>
          </a:xfrm>
          <a:prstGeom prst="rect">
            <a:avLst/>
          </a:prstGeom>
        </p:spPr>
      </p:pic>
      <p:pic>
        <p:nvPicPr>
          <p:cNvPr id="27" name="Picture 26">
            <a:extLst>
              <a:ext uri="{FF2B5EF4-FFF2-40B4-BE49-F238E27FC236}">
                <a16:creationId xmlns:a16="http://schemas.microsoft.com/office/drawing/2014/main" id="{8F9C187D-0343-2445-8473-E3A2919C82C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706" t="9129" r="5025" b="10297"/>
          <a:stretch/>
        </p:blipFill>
        <p:spPr>
          <a:xfrm>
            <a:off x="6640172" y="297765"/>
            <a:ext cx="1909750" cy="937450"/>
          </a:xfrm>
          <a:prstGeom prst="rect">
            <a:avLst/>
          </a:prstGeom>
        </p:spPr>
      </p:pic>
      <p:cxnSp>
        <p:nvCxnSpPr>
          <p:cNvPr id="30" name="Straight Connector 29">
            <a:extLst>
              <a:ext uri="{FF2B5EF4-FFF2-40B4-BE49-F238E27FC236}">
                <a16:creationId xmlns:a16="http://schemas.microsoft.com/office/drawing/2014/main" id="{CD16E519-40B5-494F-8DF7-172F34926A2C}"/>
              </a:ext>
            </a:extLst>
          </p:cNvPr>
          <p:cNvCxnSpPr>
            <a:cxnSpLocks/>
          </p:cNvCxnSpPr>
          <p:nvPr userDrawn="1"/>
        </p:nvCxnSpPr>
        <p:spPr>
          <a:xfrm>
            <a:off x="1378039" y="6179685"/>
            <a:ext cx="776596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DE66460B-3785-9444-824B-3F2CC67EEE0F}"/>
              </a:ext>
            </a:extLst>
          </p:cNvPr>
          <p:cNvSpPr txBox="1"/>
          <p:nvPr userDrawn="1"/>
        </p:nvSpPr>
        <p:spPr>
          <a:xfrm>
            <a:off x="5990342" y="6363533"/>
            <a:ext cx="2559580" cy="307777"/>
          </a:xfrm>
          <a:prstGeom prst="rect">
            <a:avLst/>
          </a:prstGeom>
          <a:noFill/>
        </p:spPr>
        <p:txBody>
          <a:bodyPr wrap="square" rIns="0" rtlCol="0">
            <a:spAutoFit/>
          </a:bodyPr>
          <a:lstStyle/>
          <a:p>
            <a:pPr algn="r"/>
            <a:r>
              <a:rPr lang="en-GB" sz="1400" b="1" dirty="0" err="1">
                <a:solidFill>
                  <a:schemeClr val="accent1"/>
                </a:solidFill>
              </a:rPr>
              <a:t>dietandcancerreport.org</a:t>
            </a:r>
            <a:endParaRPr lang="en-GB" sz="1400" b="1" dirty="0">
              <a:solidFill>
                <a:schemeClr val="accent1"/>
              </a:solidFill>
            </a:endParaRPr>
          </a:p>
        </p:txBody>
      </p:sp>
      <p:sp>
        <p:nvSpPr>
          <p:cNvPr id="35" name="Text Placeholder 11">
            <a:extLst>
              <a:ext uri="{FF2B5EF4-FFF2-40B4-BE49-F238E27FC236}">
                <a16:creationId xmlns:a16="http://schemas.microsoft.com/office/drawing/2014/main" id="{ABE0C183-269B-8544-867C-7C06B4834B26}"/>
              </a:ext>
            </a:extLst>
          </p:cNvPr>
          <p:cNvSpPr>
            <a:spLocks noGrp="1"/>
          </p:cNvSpPr>
          <p:nvPr>
            <p:ph type="body" sz="quarter" idx="11" hasCustomPrompt="1"/>
          </p:nvPr>
        </p:nvSpPr>
        <p:spPr>
          <a:xfrm>
            <a:off x="529455" y="3261345"/>
            <a:ext cx="4503865" cy="1022554"/>
          </a:xfrm>
          <a:prstGeom prst="rect">
            <a:avLst/>
          </a:prstGeom>
        </p:spPr>
        <p:txBody>
          <a:bodyPr lIns="0" anchor="ctr" anchorCtr="0">
            <a:normAutofit/>
          </a:bodyPr>
          <a:lstStyle>
            <a:lvl1pPr>
              <a:defRPr sz="2000" b="1">
                <a:solidFill>
                  <a:schemeClr val="accent1"/>
                </a:solidFill>
              </a:defRPr>
            </a:lvl1pPr>
          </a:lstStyle>
          <a:p>
            <a:pPr lvl="0"/>
            <a:r>
              <a:rPr lang="en-US" dirty="0"/>
              <a:t>Click to add text</a:t>
            </a:r>
            <a:r>
              <a:rPr lang="is-IS" dirty="0"/>
              <a:t>…</a:t>
            </a:r>
          </a:p>
        </p:txBody>
      </p:sp>
      <p:sp>
        <p:nvSpPr>
          <p:cNvPr id="38" name="Text Placeholder 13">
            <a:extLst>
              <a:ext uri="{FF2B5EF4-FFF2-40B4-BE49-F238E27FC236}">
                <a16:creationId xmlns:a16="http://schemas.microsoft.com/office/drawing/2014/main" id="{C2389106-3E28-F445-A6BB-1A52149EA8E8}"/>
              </a:ext>
            </a:extLst>
          </p:cNvPr>
          <p:cNvSpPr>
            <a:spLocks noGrp="1"/>
          </p:cNvSpPr>
          <p:nvPr>
            <p:ph type="body" sz="quarter" idx="10" hasCustomPrompt="1"/>
          </p:nvPr>
        </p:nvSpPr>
        <p:spPr>
          <a:xfrm>
            <a:off x="430954" y="2528119"/>
            <a:ext cx="4743212" cy="575717"/>
          </a:xfrm>
          <a:prstGeom prst="rect">
            <a:avLst/>
          </a:prstGeom>
        </p:spPr>
        <p:txBody>
          <a:bodyPr anchor="ctr" anchorCtr="0">
            <a:normAutofit/>
          </a:bodyPr>
          <a:lstStyle>
            <a:lvl1pPr>
              <a:defRPr sz="3200" b="1" spc="-30" baseline="0">
                <a:solidFill>
                  <a:schemeClr val="tx2"/>
                </a:solidFill>
              </a:defRPr>
            </a:lvl1pPr>
          </a:lstStyle>
          <a:p>
            <a:pPr lvl="0"/>
            <a:r>
              <a:rPr lang="en-US" dirty="0"/>
              <a:t>Thanks/for more info…</a:t>
            </a:r>
            <a:endParaRPr lang="en-GB" dirty="0"/>
          </a:p>
        </p:txBody>
      </p:sp>
      <p:sp>
        <p:nvSpPr>
          <p:cNvPr id="39" name="Content Placeholder 16">
            <a:extLst>
              <a:ext uri="{FF2B5EF4-FFF2-40B4-BE49-F238E27FC236}">
                <a16:creationId xmlns:a16="http://schemas.microsoft.com/office/drawing/2014/main" id="{FF237393-0AB6-9F49-9E49-B8DAF0E6D854}"/>
              </a:ext>
            </a:extLst>
          </p:cNvPr>
          <p:cNvSpPr txBox="1">
            <a:spLocks/>
          </p:cNvSpPr>
          <p:nvPr userDrawn="1"/>
        </p:nvSpPr>
        <p:spPr>
          <a:xfrm>
            <a:off x="450544" y="4357052"/>
            <a:ext cx="4582776" cy="966823"/>
          </a:xfrm>
          <a:prstGeom prst="rect">
            <a:avLst/>
          </a:prstGeom>
        </p:spPr>
        <p:txBody>
          <a:bodyPr vert="horz"/>
          <a:lstStyle>
            <a:lvl1pPr marL="0" indent="0" algn="l" defTabSz="457200" rtl="0" eaLnBrk="1" latinLnBrk="0" hangingPunct="1">
              <a:spcBef>
                <a:spcPct val="20000"/>
              </a:spcBef>
              <a:buFont typeface="Arial"/>
              <a:buNone/>
              <a:defRPr sz="1500" b="0" kern="1200" baseline="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1" dirty="0" err="1">
                <a:solidFill>
                  <a:srgbClr val="7030A0"/>
                </a:solidFill>
              </a:rPr>
              <a:t>twitter.com</a:t>
            </a:r>
            <a:r>
              <a:rPr lang="en-US" b="1" dirty="0">
                <a:solidFill>
                  <a:srgbClr val="7030A0"/>
                </a:solidFill>
              </a:rPr>
              <a:t>/</a:t>
            </a:r>
            <a:r>
              <a:rPr lang="en-US" b="1" dirty="0" err="1">
                <a:solidFill>
                  <a:srgbClr val="7030A0"/>
                </a:solidFill>
              </a:rPr>
              <a:t>wcrfint</a:t>
            </a:r>
            <a:br>
              <a:rPr lang="en-US" b="1" dirty="0">
                <a:solidFill>
                  <a:srgbClr val="7030A0"/>
                </a:solidFill>
              </a:rPr>
            </a:br>
            <a:r>
              <a:rPr lang="en-US" b="1" dirty="0" err="1">
                <a:solidFill>
                  <a:srgbClr val="7030A0"/>
                </a:solidFill>
              </a:rPr>
              <a:t>facebook.com</a:t>
            </a:r>
            <a:r>
              <a:rPr lang="en-US" b="1" dirty="0">
                <a:solidFill>
                  <a:srgbClr val="7030A0"/>
                </a:solidFill>
              </a:rPr>
              <a:t>/</a:t>
            </a:r>
            <a:r>
              <a:rPr lang="en-US" b="1" dirty="0" err="1">
                <a:solidFill>
                  <a:srgbClr val="7030A0"/>
                </a:solidFill>
              </a:rPr>
              <a:t>wcrfint</a:t>
            </a:r>
            <a:br>
              <a:rPr lang="en-US" b="1" dirty="0">
                <a:solidFill>
                  <a:srgbClr val="7030A0"/>
                </a:solidFill>
              </a:rPr>
            </a:br>
            <a:r>
              <a:rPr lang="en-US" b="1" dirty="0" err="1">
                <a:solidFill>
                  <a:srgbClr val="7030A0"/>
                </a:solidFill>
              </a:rPr>
              <a:t>wcrf.org</a:t>
            </a:r>
            <a:r>
              <a:rPr lang="en-US" b="1" dirty="0">
                <a:solidFill>
                  <a:srgbClr val="7030A0"/>
                </a:solidFill>
              </a:rPr>
              <a:t>/blog</a:t>
            </a:r>
          </a:p>
        </p:txBody>
      </p:sp>
      <p:pic>
        <p:nvPicPr>
          <p:cNvPr id="11" name="Picture 10">
            <a:extLst>
              <a:ext uri="{FF2B5EF4-FFF2-40B4-BE49-F238E27FC236}">
                <a16:creationId xmlns:a16="http://schemas.microsoft.com/office/drawing/2014/main" id="{B5F2A389-5114-F74C-B363-1EA175442F2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762" y="5273898"/>
            <a:ext cx="1594027" cy="1594027"/>
          </a:xfrm>
          <a:prstGeom prst="rect">
            <a:avLst/>
          </a:prstGeom>
        </p:spPr>
      </p:pic>
      <p:pic>
        <p:nvPicPr>
          <p:cNvPr id="12" name="Picture 11">
            <a:extLst>
              <a:ext uri="{FF2B5EF4-FFF2-40B4-BE49-F238E27FC236}">
                <a16:creationId xmlns:a16="http://schemas.microsoft.com/office/drawing/2014/main" id="{23567A2C-C632-9F4A-8205-E9E7D1D26A2D}"/>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9455" y="297765"/>
            <a:ext cx="2657745" cy="702090"/>
          </a:xfrm>
          <a:prstGeom prst="rect">
            <a:avLst/>
          </a:prstGeom>
        </p:spPr>
      </p:pic>
    </p:spTree>
    <p:extLst/>
  </p:cSld>
  <p:clrMapOvr>
    <a:masterClrMapping/>
  </p:clrMapOvr>
  <p:extLst mod="1">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5536" y="436602"/>
            <a:ext cx="8229600" cy="400110"/>
          </a:xfrm>
          <a:prstGeom prst="rect">
            <a:avLst/>
          </a:prstGeom>
        </p:spPr>
        <p:txBody>
          <a:bodyPr vert="horz" lIns="91440" tIns="45720" rIns="91440" bIns="45720" rtlCol="0" anchor="ctr">
            <a:noAutofit/>
          </a:bodyPr>
          <a:lstStyle/>
          <a:p>
            <a:endParaRPr lang="en-GB" dirty="0"/>
          </a:p>
        </p:txBody>
      </p:sp>
      <p:sp>
        <p:nvSpPr>
          <p:cNvPr id="3" name="Text Placeholder 2"/>
          <p:cNvSpPr>
            <a:spLocks noGrp="1"/>
          </p:cNvSpPr>
          <p:nvPr>
            <p:ph type="body" idx="1"/>
          </p:nvPr>
        </p:nvSpPr>
        <p:spPr>
          <a:xfrm>
            <a:off x="395536" y="1556794"/>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900">
                <a:solidFill>
                  <a:srgbClr val="464646"/>
                </a:solidFill>
                <a:latin typeface="+mn-lt"/>
              </a:defRPr>
            </a:lvl1pPr>
          </a:lstStyle>
          <a:p>
            <a:fld id="{485FAB63-0929-446E-B0E5-3735DFF4042D}" type="datetimeFigureOut">
              <a:rPr lang="en-GB" smtClean="0"/>
              <a:pPr/>
              <a:t>17/05/2018</a:t>
            </a:fld>
            <a:endParaRPr lang="en-GB"/>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900">
                <a:solidFill>
                  <a:srgbClr val="464646"/>
                </a:solidFill>
                <a:latin typeface="+mn-lt"/>
              </a:defRPr>
            </a:lvl1pPr>
          </a:lstStyle>
          <a:p>
            <a:endParaRPr lang="en-GB"/>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rgbClr val="464646"/>
                </a:solidFill>
                <a:latin typeface="+mn-lt"/>
              </a:defRPr>
            </a:lvl1pPr>
          </a:lstStyle>
          <a:p>
            <a:fld id="{811FA3AA-8985-4520-AAAF-6D21C979B869}" type="slidenum">
              <a:rPr lang="en-GB" smtClean="0"/>
              <a:pPr/>
              <a:t>‹#›</a:t>
            </a:fld>
            <a:endParaRPr lang="en-GB"/>
          </a:p>
        </p:txBody>
      </p:sp>
    </p:spTree>
    <p:extLst>
      <p:ext uri="{BB962C8B-B14F-4D97-AF65-F5344CB8AC3E}">
        <p14:creationId xmlns:p14="http://schemas.microsoft.com/office/powerpoint/2010/main" val="1218126583"/>
      </p:ext>
    </p:extLst>
  </p:cSld>
  <p:clrMap bg1="lt1" tx1="dk1" bg2="lt2" tx2="dk2" accent1="accent1" accent2="accent2" accent3="accent3" accent4="accent4" accent5="accent5" accent6="accent6" hlink="hlink" folHlink="folHlink"/>
  <p:sldLayoutIdLst>
    <p:sldLayoutId id="2147483696" r:id="rId1"/>
    <p:sldLayoutId id="2147483694" r:id="rId2"/>
    <p:sldLayoutId id="2147483677" r:id="rId3"/>
  </p:sldLayoutIdLst>
  <p:txStyles>
    <p:titleStyle>
      <a:lvl1pPr algn="l" defTabSz="685800" rtl="0" eaLnBrk="1" latinLnBrk="0" hangingPunct="1">
        <a:spcBef>
          <a:spcPct val="0"/>
        </a:spcBef>
        <a:buNone/>
        <a:defRPr sz="1800" kern="1200" spc="-30" baseline="0">
          <a:solidFill>
            <a:schemeClr val="tx2"/>
          </a:solidFill>
          <a:latin typeface="+mj-lt"/>
          <a:ea typeface="Segoe UI" panose="020B0502040204020203" pitchFamily="34" charset="0"/>
          <a:cs typeface="Segoe UI" panose="020B0502040204020203" pitchFamily="34" charset="0"/>
        </a:defRPr>
      </a:lvl1pPr>
    </p:titleStyle>
    <p:bodyStyle>
      <a:lvl1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1pPr>
      <a:lvl2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2pPr>
      <a:lvl3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3pPr>
      <a:lvl4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4pPr>
      <a:lvl5pPr marL="0" indent="0" algn="l" defTabSz="685800" rtl="0" eaLnBrk="1" latinLnBrk="0" hangingPunct="1">
        <a:lnSpc>
          <a:spcPts val="1650"/>
        </a:lnSpc>
        <a:spcBef>
          <a:spcPct val="20000"/>
        </a:spcBef>
        <a:spcAft>
          <a:spcPts val="450"/>
        </a:spcAft>
        <a:buFont typeface="Arial" panose="020B0604020202020204" pitchFamily="34" charset="0"/>
        <a:buNone/>
        <a:defRPr lang="en-GB" sz="1200" kern="1200" dirty="0">
          <a:solidFill>
            <a:srgbClr val="464646"/>
          </a:solidFill>
          <a:latin typeface="+mj-lt"/>
          <a:ea typeface="Segoe UI" panose="020B0502040204020203" pitchFamily="34" charset="0"/>
          <a:cs typeface="Segoe UI" panose="020B0502040204020203"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745D0F9-8769-D14A-BFE3-E4C4A4026565}"/>
              </a:ext>
            </a:extLst>
          </p:cNvPr>
          <p:cNvSpPr>
            <a:spLocks noGrp="1"/>
          </p:cNvSpPr>
          <p:nvPr>
            <p:ph type="body" sz="quarter" idx="11"/>
          </p:nvPr>
        </p:nvSpPr>
        <p:spPr/>
        <p:txBody>
          <a:bodyPr/>
          <a:lstStyle/>
          <a:p>
            <a:r>
              <a:rPr lang="en-US" dirty="0"/>
              <a:t>Lactation: matrix </a:t>
            </a:r>
            <a:r>
              <a:rPr lang="en-US"/>
              <a:t>and figure</a:t>
            </a:r>
            <a:endParaRPr lang="en-US" dirty="0"/>
          </a:p>
        </p:txBody>
      </p:sp>
    </p:spTree>
    <p:extLst>
      <p:ext uri="{BB962C8B-B14F-4D97-AF65-F5344CB8AC3E}">
        <p14:creationId xmlns:p14="http://schemas.microsoft.com/office/powerpoint/2010/main" val="3273175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elicityr\Desktop\WCRF work\15 May - slides\For Slides\All Matrices\Lactation-matrix.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7685" y="108856"/>
            <a:ext cx="5288630" cy="240851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felicityr\Desktop\WCRF work\15 May - slides\For Slides\Lactation\Lactation-matrix-grap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69858" y="2517373"/>
            <a:ext cx="5202913" cy="3367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9666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felicityr\Desktop\WCRF work\15 May - slides\For Slides\Lactation\Figures\Lactation-figure-5.1-grap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1027" y="417050"/>
            <a:ext cx="6480175" cy="5260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7369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pPr>
              <a:lnSpc>
                <a:spcPts val="1800"/>
              </a:lnSpc>
            </a:pPr>
            <a:r>
              <a:rPr lang="en-GB" dirty="0"/>
              <a:t>For more information contact ri@wcrf.org</a:t>
            </a:r>
          </a:p>
        </p:txBody>
      </p:sp>
    </p:spTree>
    <p:extLst>
      <p:ext uri="{BB962C8B-B14F-4D97-AF65-F5344CB8AC3E}">
        <p14:creationId xmlns:p14="http://schemas.microsoft.com/office/powerpoint/2010/main" val="228000685"/>
      </p:ext>
    </p:extLst>
  </p:cSld>
  <p:clrMapOvr>
    <a:masterClrMapping/>
  </p:clrMapOvr>
</p:sld>
</file>

<file path=ppt/theme/theme1.xml><?xml version="1.0" encoding="utf-8"?>
<a:theme xmlns:a="http://schemas.openxmlformats.org/drawingml/2006/main" name="MASTER TEMPLATE_museo and seg NEW">
  <a:themeElements>
    <a:clrScheme name="Custom 4">
      <a:dk1>
        <a:srgbClr val="000000"/>
      </a:dk1>
      <a:lt1>
        <a:srgbClr val="FFFFFF"/>
      </a:lt1>
      <a:dk2>
        <a:srgbClr val="722EA5"/>
      </a:dk2>
      <a:lt2>
        <a:srgbClr val="B8A6D0"/>
      </a:lt2>
      <a:accent1>
        <a:srgbClr val="FFA02F"/>
      </a:accent1>
      <a:accent2>
        <a:srgbClr val="BED600"/>
      </a:accent2>
      <a:accent3>
        <a:srgbClr val="3CB7E3"/>
      </a:accent3>
      <a:accent4>
        <a:srgbClr val="F5CB00"/>
      </a:accent4>
      <a:accent5>
        <a:srgbClr val="D3BF96"/>
      </a:accent5>
      <a:accent6>
        <a:srgbClr val="C3262E"/>
      </a:accent6>
      <a:hlink>
        <a:srgbClr val="722EA5"/>
      </a:hlink>
      <a:folHlink>
        <a:srgbClr val="722EA5"/>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a:noAutofit/>
      </a:bodyPr>
      <a:lstStyle>
        <a:defPPr>
          <a:spcAft>
            <a:spcPts val="600"/>
          </a:spcAft>
          <a:defRPr sz="3200" spc="-40" dirty="0" smtClean="0">
            <a:solidFill>
              <a:srgbClr val="005A8C"/>
            </a:solidFill>
            <a:latin typeface="Segoe UI" panose="020B0502040204020203" pitchFamily="34" charset="0"/>
            <a:ea typeface="Segoe UI" panose="020B0502040204020203" pitchFamily="34" charset="0"/>
            <a:cs typeface="Segoe UI" panose="020B0502040204020203"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537</TotalTime>
  <Words>307</Words>
  <Application>Microsoft Macintosh PowerPoint</Application>
  <PresentationFormat>On-screen Show (4:3)</PresentationFormat>
  <Paragraphs>20</Paragraphs>
  <Slides>4</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Segoe UI</vt:lpstr>
      <vt:lpstr>MASTER TEMPLATE_museo and seg NEW</vt:lpstr>
      <vt:lpstr>PowerPoint Presentation</vt:lpstr>
      <vt:lpstr>PowerPoint Presentation</vt:lpstr>
      <vt:lpstr>PowerPoint Presentation</vt:lpstr>
      <vt:lpstr>PowerPoint Presentation</vt:lpstr>
    </vt:vector>
  </TitlesOfParts>
  <Manager/>
  <Company/>
  <LinksUpToDate>false</LinksUpToDate>
  <SharedDoc>false</SharedDoc>
  <HyperlinkBase>www.dietandcancerreport.org</HyperlinkBase>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WCRF International</dc:creator>
  <cp:keywords/>
  <dc:description>© 2018 World Cancer Research Fund International
dietandcancerreport.org</dc:description>
  <cp:lastModifiedBy>Microsoft Office User</cp:lastModifiedBy>
  <cp:revision>82</cp:revision>
  <cp:lastPrinted>2018-05-02T14:42:14Z</cp:lastPrinted>
  <dcterms:created xsi:type="dcterms:W3CDTF">2018-04-11T08:56:50Z</dcterms:created>
  <dcterms:modified xsi:type="dcterms:W3CDTF">2018-05-17T12:21:56Z</dcterms:modified>
  <cp:category/>
</cp:coreProperties>
</file>