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9"/>
  </p:notesMasterIdLst>
  <p:sldIdLst>
    <p:sldId id="259" r:id="rId2"/>
    <p:sldId id="258" r:id="rId3"/>
    <p:sldId id="261" r:id="rId4"/>
    <p:sldId id="262" r:id="rId5"/>
    <p:sldId id="263" r:id="rId6"/>
    <p:sldId id="264"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64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65"/>
    <p:restoredTop sz="80692" autoAdjust="0"/>
  </p:normalViewPr>
  <p:slideViewPr>
    <p:cSldViewPr snapToGrid="0" snapToObjects="1" showGuides="1">
      <p:cViewPr varScale="1">
        <p:scale>
          <a:sx n="104" d="100"/>
          <a:sy n="104" d="100"/>
        </p:scale>
        <p:origin x="2608" y="2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751307-226A-B04F-B2F4-F6DAC0D078BB}" type="datetimeFigureOut">
              <a:rPr lang="en-GB" smtClean="0"/>
              <a:t>18/06/2019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7B214-8946-0B4D-B887-7F8B37BED052}" type="slidenum">
              <a:rPr lang="en-GB" smtClean="0"/>
              <a:t>‹#›</a:t>
            </a:fld>
            <a:endParaRPr lang="en-GB"/>
          </a:p>
        </p:txBody>
      </p:sp>
    </p:spTree>
    <p:extLst>
      <p:ext uri="{BB962C8B-B14F-4D97-AF65-F5344CB8AC3E}">
        <p14:creationId xmlns:p14="http://schemas.microsoft.com/office/powerpoint/2010/main" val="157632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Unless otherwise</a:t>
            </a:r>
            <a:r>
              <a:rPr lang="en-GB" baseline="0" dirty="0"/>
              <a:t> stated, a</a:t>
            </a:r>
            <a:r>
              <a:rPr lang="en-GB" dirty="0"/>
              <a:t>ll text and graphics copyright </a:t>
            </a:r>
            <a:r>
              <a:rPr lang="en-US" altLang="en-US" sz="1200" dirty="0"/>
              <a:t>©</a:t>
            </a:r>
            <a:r>
              <a:rPr lang="en-GB" baseline="0" dirty="0"/>
              <a:t> </a:t>
            </a:r>
            <a:r>
              <a:rPr lang="en-GB" sz="1200" b="0" i="0" u="none" strike="noStrike" kern="1200" baseline="0" dirty="0">
                <a:solidFill>
                  <a:schemeClr val="tx1"/>
                </a:solidFill>
                <a:latin typeface="+mn-lt"/>
                <a:ea typeface="+mn-ea"/>
                <a:cs typeface="+mn-cs"/>
              </a:rPr>
              <a:t>2018 World Cancer Research Fund International. All rights reserved.</a:t>
            </a:r>
            <a:endParaRPr lang="en-GB" dirty="0"/>
          </a:p>
          <a:p>
            <a:endParaRPr lang="en-GB" dirty="0"/>
          </a:p>
          <a:p>
            <a:r>
              <a:rPr lang="en-GB" dirty="0"/>
              <a:t>Readers may make use of the text and graphics in the WCRF/AICR</a:t>
            </a:r>
            <a:r>
              <a:rPr lang="en-GB" baseline="0" dirty="0"/>
              <a:t> Third Expert </a:t>
            </a:r>
            <a:r>
              <a:rPr lang="en-GB" dirty="0"/>
              <a:t>Report for teaching and personal purposes,</a:t>
            </a:r>
            <a:r>
              <a:rPr lang="en-GB" baseline="0" dirty="0"/>
              <a:t> p</a:t>
            </a:r>
            <a:r>
              <a:rPr lang="en-GB" dirty="0"/>
              <a:t>rovided they give credit to World Cancer Research Fund and American Institute for Cancer Research.</a:t>
            </a:r>
            <a:r>
              <a:rPr lang="en-GB" baseline="0" dirty="0"/>
              <a:t> </a:t>
            </a:r>
          </a:p>
          <a:p>
            <a:endParaRPr lang="en-GB" baseline="0" dirty="0"/>
          </a:p>
          <a:p>
            <a:r>
              <a:rPr lang="en-GB" sz="1200" b="0" i="0" u="none" strike="noStrike" kern="1200" baseline="0" dirty="0">
                <a:solidFill>
                  <a:schemeClr val="tx1"/>
                </a:solidFill>
                <a:latin typeface="+mn-lt"/>
                <a:ea typeface="+mn-ea"/>
                <a:cs typeface="+mn-cs"/>
              </a:rPr>
              <a:t>How to cite the 2018 Third Expert Report:</a:t>
            </a:r>
          </a:p>
          <a:p>
            <a:r>
              <a:rPr lang="en-GB" sz="1200" b="0" i="0" u="none" strike="noStrike" kern="1200" baseline="0" dirty="0">
                <a:solidFill>
                  <a:schemeClr val="tx1"/>
                </a:solidFill>
                <a:latin typeface="+mn-lt"/>
                <a:ea typeface="+mn-ea"/>
                <a:cs typeface="+mn-cs"/>
              </a:rPr>
              <a:t>World Cancer Research Fund/American Institute for Cancer Research. </a:t>
            </a:r>
            <a:r>
              <a:rPr lang="en-GB" sz="1200" b="0" i="1" u="none" strike="noStrike" kern="1200" baseline="0" dirty="0">
                <a:solidFill>
                  <a:schemeClr val="tx1"/>
                </a:solidFill>
                <a:latin typeface="+mn-lt"/>
                <a:ea typeface="+mn-ea"/>
                <a:cs typeface="+mn-cs"/>
              </a:rPr>
              <a:t>Diet, Nutrition, Physical Activity and Cancer: a Global Perspective. </a:t>
            </a:r>
            <a:r>
              <a:rPr lang="en-GB" sz="1200" b="0" i="0" u="none" strike="noStrike" kern="1200" baseline="0" dirty="0">
                <a:solidFill>
                  <a:schemeClr val="tx1"/>
                </a:solidFill>
                <a:latin typeface="+mn-lt"/>
                <a:ea typeface="+mn-ea"/>
                <a:cs typeface="+mn-cs"/>
              </a:rPr>
              <a:t>Continuous Update Project Expert Report 2018. Available at dietandcancerreport.org</a:t>
            </a:r>
            <a:endParaRPr lang="en-GB" baseline="0" dirty="0"/>
          </a:p>
          <a:p>
            <a:endParaRPr lang="en-GB" baseline="0" dirty="0"/>
          </a:p>
          <a:p>
            <a:r>
              <a:rPr lang="en-GB" baseline="0" dirty="0"/>
              <a:t>How to cite this part of the Third Expert Report: </a:t>
            </a:r>
          </a:p>
          <a:p>
            <a:r>
              <a:rPr lang="en-GB" baseline="0" dirty="0"/>
              <a:t>World Cancer Research Fund/American Institute for Cancer Research. Continuous Update Project Expert Report 2018. Diet, nutrition, physical activity and bladder cancer. Available at dietandcancerreport.org</a:t>
            </a:r>
          </a:p>
          <a:p>
            <a:endParaRPr lang="en-GB" baseline="0" dirty="0"/>
          </a:p>
          <a:p>
            <a:r>
              <a:rPr lang="en-GB" baseline="0" dirty="0"/>
              <a:t>To inquire about permission for any other use contact </a:t>
            </a:r>
            <a:r>
              <a:rPr lang="en-GB" b="1" baseline="0" dirty="0"/>
              <a:t>copyright@wcrf.org</a:t>
            </a:r>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1</a:t>
            </a:fld>
            <a:endParaRPr lang="en-GB"/>
          </a:p>
        </p:txBody>
      </p:sp>
    </p:spTree>
    <p:extLst>
      <p:ext uri="{BB962C8B-B14F-4D97-AF65-F5344CB8AC3E}">
        <p14:creationId xmlns:p14="http://schemas.microsoft.com/office/powerpoint/2010/main" val="3991678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NON-ALCOHOLIC DRINKS AND THE RISK OF CANCER: MATRIX</a:t>
            </a:r>
            <a:endParaRPr lang="en-GB" dirty="0"/>
          </a:p>
          <a:p>
            <a:endParaRPr lang="en-GB" dirty="0"/>
          </a:p>
          <a:p>
            <a:r>
              <a:rPr lang="en-GB" dirty="0"/>
              <a:t>Footnotes:</a:t>
            </a:r>
          </a:p>
          <a:p>
            <a:r>
              <a:rPr lang="en-GB" sz="1200" b="0" i="0" u="none" strike="noStrike" kern="1200" baseline="0" dirty="0">
                <a:solidFill>
                  <a:schemeClr val="tx1"/>
                </a:solidFill>
                <a:latin typeface="+mn-lt"/>
                <a:ea typeface="+mn-ea"/>
                <a:cs typeface="+mn-cs"/>
              </a:rPr>
              <a:t>1 The International Agency for Research on Cancer (IARC) has judged arsenic and inorganic arsenic compounds to be carcinogenic to humans (Group 1) [2]. Drinking water contaminated with arsenic is also classed separately as a human carcinogen (Group 1) [2]. Water can become contaminated by arsenic as a result of natural deposits present in the earth, volcanic activity, or agricultural, mining and industrial practices. Countries particularly affected by higher levels of arsenic in drinking water include Bangladesh, China and India.</a:t>
            </a:r>
          </a:p>
          <a:p>
            <a:r>
              <a:rPr lang="en-GB" sz="1200" b="0" i="0" u="none" strike="noStrike" kern="1200" baseline="0" dirty="0">
                <a:solidFill>
                  <a:schemeClr val="tx1"/>
                </a:solidFill>
                <a:latin typeface="+mn-lt"/>
                <a:ea typeface="+mn-ea"/>
                <a:cs typeface="+mn-cs"/>
              </a:rPr>
              <a:t>2 The effect of coffee on the risk of endometrial cancer is observed with both caffeinated and decaffeinated coffee so cannot be attributed to caffeine.</a:t>
            </a:r>
          </a:p>
          <a:p>
            <a:r>
              <a:rPr lang="en-GB" sz="1200" b="0" i="0" u="none" strike="noStrike" kern="1200" baseline="0" dirty="0">
                <a:solidFill>
                  <a:schemeClr val="tx1"/>
                </a:solidFill>
                <a:latin typeface="+mn-lt"/>
                <a:ea typeface="+mn-ea"/>
                <a:cs typeface="+mn-cs"/>
              </a:rPr>
              <a:t>3 Mate, an aqueous infusion prepared from dried leaves of the plant </a:t>
            </a:r>
            <a:r>
              <a:rPr lang="en-GB" sz="1200" b="0" i="1" u="none" strike="noStrike" kern="1200" baseline="0" dirty="0">
                <a:solidFill>
                  <a:schemeClr val="tx1"/>
                </a:solidFill>
                <a:latin typeface="+mn-lt"/>
                <a:ea typeface="+mn-ea"/>
                <a:cs typeface="+mn-cs"/>
              </a:rPr>
              <a:t>Ilex </a:t>
            </a:r>
            <a:r>
              <a:rPr lang="en-GB" sz="1200" b="0" i="1" u="none" strike="noStrike" kern="1200" baseline="0" dirty="0" err="1">
                <a:solidFill>
                  <a:schemeClr val="tx1"/>
                </a:solidFill>
                <a:latin typeface="+mn-lt"/>
                <a:ea typeface="+mn-ea"/>
                <a:cs typeface="+mn-cs"/>
              </a:rPr>
              <a:t>paraguariensis</a:t>
            </a:r>
            <a:r>
              <a:rPr lang="en-GB" sz="1200" b="0" i="0" u="none" strike="noStrike" kern="1200" baseline="0" dirty="0">
                <a:solidFill>
                  <a:schemeClr val="tx1"/>
                </a:solidFill>
                <a:latin typeface="+mn-lt"/>
                <a:ea typeface="+mn-ea"/>
                <a:cs typeface="+mn-cs"/>
              </a:rPr>
              <a:t>, is traditionally drunk scalding hot through a metal straw in parts of South America. In 2016, an IARC Working Group declared that drinking very hot beverages, including mate, above 65°C is probably carcinogenic to humans (Group 2A) [3].</a:t>
            </a:r>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2</a:t>
            </a:fld>
            <a:endParaRPr lang="en-GB"/>
          </a:p>
        </p:txBody>
      </p:sp>
    </p:spTree>
    <p:extLst>
      <p:ext uri="{BB962C8B-B14F-4D97-AF65-F5344CB8AC3E}">
        <p14:creationId xmlns:p14="http://schemas.microsoft.com/office/powerpoint/2010/main" val="4128365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 International">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sp>
        <p:nvSpPr>
          <p:cNvPr id="28" name="TextBox 27"/>
          <p:cNvSpPr txBox="1"/>
          <p:nvPr userDrawn="1"/>
        </p:nvSpPr>
        <p:spPr>
          <a:xfrm>
            <a:off x="529455" y="1899584"/>
            <a:ext cx="4811902" cy="1477328"/>
          </a:xfrm>
          <a:prstGeom prst="rect">
            <a:avLst/>
          </a:prstGeom>
          <a:noFill/>
        </p:spPr>
        <p:txBody>
          <a:bodyPr wrap="square" lIns="0" rtlCol="0" anchor="ctr">
            <a:spAutoFit/>
          </a:bodyPr>
          <a:lstStyle/>
          <a:p>
            <a:pPr>
              <a:lnSpc>
                <a:spcPts val="3600"/>
              </a:lnSpc>
            </a:pPr>
            <a:r>
              <a:rPr lang="en-GB" sz="3200" b="1" dirty="0">
                <a:solidFill>
                  <a:schemeClr val="tx2"/>
                </a:solidFill>
              </a:rPr>
              <a:t>Diet, Nutrition, Physical Activity and Cancer: </a:t>
            </a:r>
            <a:br>
              <a:rPr lang="en-GB" sz="3200" b="1" dirty="0">
                <a:solidFill>
                  <a:schemeClr val="tx2"/>
                </a:solidFill>
              </a:rPr>
            </a:br>
            <a:r>
              <a:rPr lang="en-GB" sz="3200" b="1" dirty="0">
                <a:solidFill>
                  <a:schemeClr val="tx2"/>
                </a:solidFill>
              </a:rPr>
              <a:t>a Global Perspective</a:t>
            </a:r>
          </a:p>
        </p:txBody>
      </p:sp>
      <p:cxnSp>
        <p:nvCxnSpPr>
          <p:cNvPr id="30" name="Straight Connector 29"/>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FDB9B09-79AB-1D45-BB7D-36E70855412D}"/>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17" name="Text Placeholder 11">
            <a:extLst>
              <a:ext uri="{FF2B5EF4-FFF2-40B4-BE49-F238E27FC236}">
                <a16:creationId xmlns:a16="http://schemas.microsoft.com/office/drawing/2014/main" id="{4DB6BF6B-54A6-3748-9882-3C7B2863A22C}"/>
              </a:ext>
            </a:extLst>
          </p:cNvPr>
          <p:cNvSpPr>
            <a:spLocks noGrp="1"/>
          </p:cNvSpPr>
          <p:nvPr>
            <p:ph type="body" sz="quarter" idx="11" hasCustomPrompt="1"/>
          </p:nvPr>
        </p:nvSpPr>
        <p:spPr>
          <a:xfrm>
            <a:off x="529455" y="3630113"/>
            <a:ext cx="4503865" cy="698301"/>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19" name="Text Placeholder 13">
            <a:extLst>
              <a:ext uri="{FF2B5EF4-FFF2-40B4-BE49-F238E27FC236}">
                <a16:creationId xmlns:a16="http://schemas.microsoft.com/office/drawing/2014/main" id="{402ED559-2B87-D44E-B9E4-96FE0F6A1954}"/>
              </a:ext>
            </a:extLst>
          </p:cNvPr>
          <p:cNvSpPr>
            <a:spLocks noGrp="1"/>
          </p:cNvSpPr>
          <p:nvPr>
            <p:ph type="body" sz="quarter" idx="12" hasCustomPrompt="1"/>
          </p:nvPr>
        </p:nvSpPr>
        <p:spPr>
          <a:xfrm>
            <a:off x="529455" y="4336130"/>
            <a:ext cx="4503865" cy="485775"/>
          </a:xfrm>
          <a:prstGeom prst="rect">
            <a:avLst/>
          </a:prstGeom>
        </p:spPr>
        <p:txBody>
          <a:bodyPr lIns="0" anchor="ctr" anchorCtr="0">
            <a:normAutofit/>
          </a:bodyPr>
          <a:lstStyle>
            <a:lvl1pPr>
              <a:defRPr sz="1350" b="0">
                <a:solidFill>
                  <a:srgbClr val="464646"/>
                </a:solidFill>
              </a:defRPr>
            </a:lvl1pPr>
          </a:lstStyle>
          <a:p>
            <a:pPr lvl="0"/>
            <a:r>
              <a:rPr lang="en-GB" dirty="0"/>
              <a:t>Click to add author/other info</a:t>
            </a:r>
            <a:r>
              <a:rPr lang="is-IS" dirty="0"/>
              <a:t>…</a:t>
            </a:r>
          </a:p>
        </p:txBody>
      </p:sp>
      <p:pic>
        <p:nvPicPr>
          <p:cNvPr id="12" name="Picture 11">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3" name="Picture 12">
            <a:extLst>
              <a:ext uri="{FF2B5EF4-FFF2-40B4-BE49-F238E27FC236}">
                <a16:creationId xmlns:a16="http://schemas.microsoft.com/office/drawing/2014/main" id="{2EA73379-01F0-684B-AEEB-42972759C8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ext uri="{BB962C8B-B14F-4D97-AF65-F5344CB8AC3E}">
        <p14:creationId xmlns:p14="http://schemas.microsoft.com/office/powerpoint/2010/main" val="412625979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maller title for large image">
    <p:spTree>
      <p:nvGrpSpPr>
        <p:cNvPr id="1" name=""/>
        <p:cNvGrpSpPr/>
        <p:nvPr/>
      </p:nvGrpSpPr>
      <p:grpSpPr>
        <a:xfrm>
          <a:off x="0" y="0"/>
          <a:ext cx="0" cy="0"/>
          <a:chOff x="0" y="0"/>
          <a:chExt cx="0" cy="0"/>
        </a:xfrm>
      </p:grpSpPr>
      <p:sp>
        <p:nvSpPr>
          <p:cNvPr id="12" name="Picture Placeholder 2"/>
          <p:cNvSpPr>
            <a:spLocks noGrp="1"/>
          </p:cNvSpPr>
          <p:nvPr>
            <p:ph type="pic" sz="quarter" idx="13"/>
          </p:nvPr>
        </p:nvSpPr>
        <p:spPr>
          <a:xfrm>
            <a:off x="529456" y="886229"/>
            <a:ext cx="8020465" cy="4895005"/>
          </a:xfrm>
        </p:spPr>
        <p:txBody>
          <a:bodyPr/>
          <a:lstStyle/>
          <a:p>
            <a:endParaRPr lang="en-GB" dirty="0"/>
          </a:p>
        </p:txBody>
      </p:sp>
      <p:pic>
        <p:nvPicPr>
          <p:cNvPr id="17" name="Picture 16">
            <a:extLst>
              <a:ext uri="{FF2B5EF4-FFF2-40B4-BE49-F238E27FC236}">
                <a16:creationId xmlns:a16="http://schemas.microsoft.com/office/drawing/2014/main" id="{5C7F8EDA-BFFD-C543-9662-15E61D2C4AF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363752" y="6178259"/>
            <a:ext cx="1186170" cy="582263"/>
          </a:xfrm>
          <a:prstGeom prst="rect">
            <a:avLst/>
          </a:prstGeom>
        </p:spPr>
      </p:pic>
      <p:sp>
        <p:nvSpPr>
          <p:cNvPr id="19" name="TextBox 18">
            <a:extLst>
              <a:ext uri="{FF2B5EF4-FFF2-40B4-BE49-F238E27FC236}">
                <a16:creationId xmlns:a16="http://schemas.microsoft.com/office/drawing/2014/main" id="{1E4B3A89-3C23-2744-B957-4FA5FDDF3718}"/>
              </a:ext>
            </a:extLst>
          </p:cNvPr>
          <p:cNvSpPr txBox="1"/>
          <p:nvPr userDrawn="1"/>
        </p:nvSpPr>
        <p:spPr>
          <a:xfrm>
            <a:off x="3292210" y="6469934"/>
            <a:ext cx="2559580" cy="276999"/>
          </a:xfrm>
          <a:prstGeom prst="rect">
            <a:avLst/>
          </a:prstGeom>
          <a:noFill/>
        </p:spPr>
        <p:txBody>
          <a:bodyPr wrap="square" rIns="0" rtlCol="0">
            <a:spAutoFit/>
          </a:bodyPr>
          <a:lstStyle/>
          <a:p>
            <a:pPr algn="ctr"/>
            <a:r>
              <a:rPr lang="en-GB" sz="1200" b="1" dirty="0" err="1">
                <a:solidFill>
                  <a:schemeClr val="accent1"/>
                </a:solidFill>
              </a:rPr>
              <a:t>dietandcancerreport.org</a:t>
            </a:r>
            <a:endParaRPr lang="en-GB" sz="1200" b="1" dirty="0">
              <a:solidFill>
                <a:schemeClr val="accent1"/>
              </a:solidFill>
            </a:endParaRPr>
          </a:p>
        </p:txBody>
      </p:sp>
      <p:cxnSp>
        <p:nvCxnSpPr>
          <p:cNvPr id="20" name="Straight Connector 19">
            <a:extLst>
              <a:ext uri="{FF2B5EF4-FFF2-40B4-BE49-F238E27FC236}">
                <a16:creationId xmlns:a16="http://schemas.microsoft.com/office/drawing/2014/main" id="{3246C600-BF60-8041-BE3E-47B07AF66682}"/>
              </a:ext>
            </a:extLst>
          </p:cNvPr>
          <p:cNvCxnSpPr/>
          <p:nvPr userDrawn="1"/>
        </p:nvCxnSpPr>
        <p:spPr>
          <a:xfrm>
            <a:off x="0" y="6034084"/>
            <a:ext cx="91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13">
            <a:extLst>
              <a:ext uri="{FF2B5EF4-FFF2-40B4-BE49-F238E27FC236}">
                <a16:creationId xmlns:a16="http://schemas.microsoft.com/office/drawing/2014/main" id="{C14987A1-6ACA-2241-BFFF-B1CE6AEB0219}"/>
              </a:ext>
            </a:extLst>
          </p:cNvPr>
          <p:cNvSpPr>
            <a:spLocks noGrp="1"/>
          </p:cNvSpPr>
          <p:nvPr>
            <p:ph type="body" sz="quarter" idx="10" hasCustomPrompt="1"/>
          </p:nvPr>
        </p:nvSpPr>
        <p:spPr>
          <a:xfrm>
            <a:off x="401218" y="300676"/>
            <a:ext cx="8347496" cy="575717"/>
          </a:xfrm>
          <a:prstGeom prst="rect">
            <a:avLst/>
          </a:prstGeom>
        </p:spPr>
        <p:txBody>
          <a:bodyPr anchor="ctr" anchorCtr="0">
            <a:normAutofit/>
          </a:bodyPr>
          <a:lstStyle>
            <a:lvl1pPr>
              <a:defRPr sz="2400" b="1" spc="-30" baseline="0">
                <a:solidFill>
                  <a:schemeClr val="tx2"/>
                </a:solidFill>
              </a:defRPr>
            </a:lvl1pPr>
          </a:lstStyle>
          <a:p>
            <a:pPr lvl="0"/>
            <a:r>
              <a:rPr lang="en-US" dirty="0"/>
              <a:t>Click to add smaller heading...</a:t>
            </a:r>
            <a:endParaRPr lang="en-GB" dirty="0"/>
          </a:p>
        </p:txBody>
      </p:sp>
      <p:pic>
        <p:nvPicPr>
          <p:cNvPr id="8" name="Picture 7">
            <a:extLst>
              <a:ext uri="{FF2B5EF4-FFF2-40B4-BE49-F238E27FC236}">
                <a16:creationId xmlns:a16="http://schemas.microsoft.com/office/drawing/2014/main" id="{4AAD6E72-8321-094F-834C-8791815519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29456" y="6230663"/>
            <a:ext cx="1641356" cy="433593"/>
          </a:xfrm>
          <a:prstGeom prst="rect">
            <a:avLst/>
          </a:prstGeom>
        </p:spPr>
      </p:pic>
    </p:spTree>
    <p:extLst>
      <p:ext uri="{BB962C8B-B14F-4D97-AF65-F5344CB8AC3E}">
        <p14:creationId xmlns:p14="http://schemas.microsoft.com/office/powerpoint/2010/main" val="2363109787"/>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e - For more information/thanks">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999902FD-7D51-8648-BD15-1DFF0A70DA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pic>
        <p:nvPicPr>
          <p:cNvPr id="27" name="Picture 26">
            <a:extLst>
              <a:ext uri="{FF2B5EF4-FFF2-40B4-BE49-F238E27FC236}">
                <a16:creationId xmlns:a16="http://schemas.microsoft.com/office/drawing/2014/main" id="{8F9C187D-0343-2445-8473-E3A2919C82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cxnSp>
        <p:nvCxnSpPr>
          <p:cNvPr id="30" name="Straight Connector 29">
            <a:extLst>
              <a:ext uri="{FF2B5EF4-FFF2-40B4-BE49-F238E27FC236}">
                <a16:creationId xmlns:a16="http://schemas.microsoft.com/office/drawing/2014/main" id="{CD16E519-40B5-494F-8DF7-172F34926A2C}"/>
              </a:ext>
            </a:extLst>
          </p:cNvPr>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E66460B-3785-9444-824B-3F2CC67EEE0F}"/>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35" name="Text Placeholder 11">
            <a:extLst>
              <a:ext uri="{FF2B5EF4-FFF2-40B4-BE49-F238E27FC236}">
                <a16:creationId xmlns:a16="http://schemas.microsoft.com/office/drawing/2014/main" id="{ABE0C183-269B-8544-867C-7C06B4834B26}"/>
              </a:ext>
            </a:extLst>
          </p:cNvPr>
          <p:cNvSpPr>
            <a:spLocks noGrp="1"/>
          </p:cNvSpPr>
          <p:nvPr>
            <p:ph type="body" sz="quarter" idx="11" hasCustomPrompt="1"/>
          </p:nvPr>
        </p:nvSpPr>
        <p:spPr>
          <a:xfrm>
            <a:off x="529455" y="3261345"/>
            <a:ext cx="4503865" cy="1022554"/>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38" name="Text Placeholder 13">
            <a:extLst>
              <a:ext uri="{FF2B5EF4-FFF2-40B4-BE49-F238E27FC236}">
                <a16:creationId xmlns:a16="http://schemas.microsoft.com/office/drawing/2014/main" id="{C2389106-3E28-F445-A6BB-1A52149EA8E8}"/>
              </a:ext>
            </a:extLst>
          </p:cNvPr>
          <p:cNvSpPr>
            <a:spLocks noGrp="1"/>
          </p:cNvSpPr>
          <p:nvPr>
            <p:ph type="body" sz="quarter" idx="10" hasCustomPrompt="1"/>
          </p:nvPr>
        </p:nvSpPr>
        <p:spPr>
          <a:xfrm>
            <a:off x="430954" y="2528119"/>
            <a:ext cx="4743212" cy="575717"/>
          </a:xfrm>
          <a:prstGeom prst="rect">
            <a:avLst/>
          </a:prstGeom>
        </p:spPr>
        <p:txBody>
          <a:bodyPr anchor="ctr" anchorCtr="0">
            <a:normAutofit/>
          </a:bodyPr>
          <a:lstStyle>
            <a:lvl1pPr>
              <a:defRPr sz="3200" b="1" spc="-30" baseline="0">
                <a:solidFill>
                  <a:schemeClr val="tx2"/>
                </a:solidFill>
              </a:defRPr>
            </a:lvl1pPr>
          </a:lstStyle>
          <a:p>
            <a:pPr lvl="0"/>
            <a:r>
              <a:rPr lang="en-US" dirty="0"/>
              <a:t>Thanks/for more info…</a:t>
            </a:r>
            <a:endParaRPr lang="en-GB" dirty="0"/>
          </a:p>
        </p:txBody>
      </p:sp>
      <p:sp>
        <p:nvSpPr>
          <p:cNvPr id="39" name="Content Placeholder 16">
            <a:extLst>
              <a:ext uri="{FF2B5EF4-FFF2-40B4-BE49-F238E27FC236}">
                <a16:creationId xmlns:a16="http://schemas.microsoft.com/office/drawing/2014/main" id="{FF237393-0AB6-9F49-9E49-B8DAF0E6D854}"/>
              </a:ext>
            </a:extLst>
          </p:cNvPr>
          <p:cNvSpPr txBox="1">
            <a:spLocks/>
          </p:cNvSpPr>
          <p:nvPr userDrawn="1"/>
        </p:nvSpPr>
        <p:spPr>
          <a:xfrm>
            <a:off x="450544" y="4357052"/>
            <a:ext cx="4582776" cy="966823"/>
          </a:xfrm>
          <a:prstGeom prst="rect">
            <a:avLst/>
          </a:prstGeom>
        </p:spPr>
        <p:txBody>
          <a:bodyPr vert="horz"/>
          <a:lstStyle>
            <a:lvl1pPr marL="0" indent="0" algn="l" defTabSz="457200" rtl="0" eaLnBrk="1" latinLnBrk="0" hangingPunct="1">
              <a:spcBef>
                <a:spcPct val="20000"/>
              </a:spcBef>
              <a:buFont typeface="Arial"/>
              <a:buNone/>
              <a:defRPr sz="1500" b="0" kern="120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err="1">
                <a:solidFill>
                  <a:srgbClr val="7030A0"/>
                </a:solidFill>
              </a:rPr>
              <a:t>twitter.com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facebook.com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wcrf.org</a:t>
            </a:r>
            <a:r>
              <a:rPr lang="en-US" b="1" dirty="0">
                <a:solidFill>
                  <a:srgbClr val="7030A0"/>
                </a:solidFill>
              </a:rPr>
              <a:t>/blog</a:t>
            </a:r>
          </a:p>
        </p:txBody>
      </p:sp>
      <p:pic>
        <p:nvPicPr>
          <p:cNvPr id="11" name="Picture 10">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2" name="Picture 11">
            <a:extLst>
              <a:ext uri="{FF2B5EF4-FFF2-40B4-BE49-F238E27FC236}">
                <a16:creationId xmlns:a16="http://schemas.microsoft.com/office/drawing/2014/main" id="{23567A2C-C632-9F4A-8205-E9E7D1D26A2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436602"/>
            <a:ext cx="8229600" cy="400110"/>
          </a:xfrm>
          <a:prstGeom prst="rect">
            <a:avLst/>
          </a:prstGeom>
        </p:spPr>
        <p:txBody>
          <a:bodyPr vert="horz" lIns="91440" tIns="45720" rIns="91440" bIns="45720" rtlCol="0" anchor="ctr">
            <a:noAutofit/>
          </a:bodyPr>
          <a:lstStyle/>
          <a:p>
            <a:endParaRPr lang="en-GB" dirty="0"/>
          </a:p>
        </p:txBody>
      </p:sp>
      <p:sp>
        <p:nvSpPr>
          <p:cNvPr id="3" name="Text Placeholder 2"/>
          <p:cNvSpPr>
            <a:spLocks noGrp="1"/>
          </p:cNvSpPr>
          <p:nvPr>
            <p:ph type="body" idx="1"/>
          </p:nvPr>
        </p:nvSpPr>
        <p:spPr>
          <a:xfrm>
            <a:off x="395536" y="1556794"/>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rgbClr val="464646"/>
                </a:solidFill>
                <a:latin typeface="+mn-lt"/>
              </a:defRPr>
            </a:lvl1pPr>
          </a:lstStyle>
          <a:p>
            <a:fld id="{485FAB63-0929-446E-B0E5-3735DFF4042D}" type="datetimeFigureOut">
              <a:rPr lang="en-GB" smtClean="0"/>
              <a:pPr/>
              <a:t>18/06/2019</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rgbClr val="464646"/>
                </a:solidFill>
                <a:latin typeface="+mn-lt"/>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rgbClr val="464646"/>
                </a:solidFill>
                <a:latin typeface="+mn-lt"/>
              </a:defRPr>
            </a:lvl1pPr>
          </a:lstStyle>
          <a:p>
            <a:fld id="{811FA3AA-8985-4520-AAAF-6D21C979B869}" type="slidenum">
              <a:rPr lang="en-GB" smtClean="0"/>
              <a:pPr/>
              <a:t>‹#›</a:t>
            </a:fld>
            <a:endParaRPr lang="en-GB"/>
          </a:p>
        </p:txBody>
      </p:sp>
    </p:spTree>
    <p:extLst>
      <p:ext uri="{BB962C8B-B14F-4D97-AF65-F5344CB8AC3E}">
        <p14:creationId xmlns:p14="http://schemas.microsoft.com/office/powerpoint/2010/main" val="1218126583"/>
      </p:ext>
    </p:extLst>
  </p:cSld>
  <p:clrMap bg1="lt1" tx1="dk1" bg2="lt2" tx2="dk2" accent1="accent1" accent2="accent2" accent3="accent3" accent4="accent4" accent5="accent5" accent6="accent6" hlink="hlink" folHlink="folHlink"/>
  <p:sldLayoutIdLst>
    <p:sldLayoutId id="2147483696" r:id="rId1"/>
    <p:sldLayoutId id="2147483694" r:id="rId2"/>
    <p:sldLayoutId id="2147483677" r:id="rId3"/>
  </p:sldLayoutIdLst>
  <p:txStyles>
    <p:titleStyle>
      <a:lvl1pPr algn="l" defTabSz="685800" rtl="0" eaLnBrk="1" latinLnBrk="0" hangingPunct="1">
        <a:spcBef>
          <a:spcPct val="0"/>
        </a:spcBef>
        <a:buNone/>
        <a:defRPr sz="1800" kern="1200" spc="-30" baseline="0">
          <a:solidFill>
            <a:schemeClr val="tx2"/>
          </a:solidFill>
          <a:latin typeface="+mj-lt"/>
          <a:ea typeface="Segoe UI" panose="020B0502040204020203" pitchFamily="34" charset="0"/>
          <a:cs typeface="Segoe UI" panose="020B0502040204020203" pitchFamily="34" charset="0"/>
        </a:defRPr>
      </a:lvl1pPr>
    </p:titleStyle>
    <p:bodyStyle>
      <a:lvl1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1pPr>
      <a:lvl2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2pPr>
      <a:lvl3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3pPr>
      <a:lvl4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4pPr>
      <a:lvl5pPr marL="0" indent="0" algn="l" defTabSz="685800" rtl="0" eaLnBrk="1" latinLnBrk="0" hangingPunct="1">
        <a:lnSpc>
          <a:spcPts val="1650"/>
        </a:lnSpc>
        <a:spcBef>
          <a:spcPct val="20000"/>
        </a:spcBef>
        <a:spcAft>
          <a:spcPts val="450"/>
        </a:spcAft>
        <a:buFont typeface="Arial" panose="020B0604020202020204" pitchFamily="34" charset="0"/>
        <a:buNone/>
        <a:defRPr lang="en-GB" sz="1200" kern="1200" dirty="0">
          <a:solidFill>
            <a:srgbClr val="464646"/>
          </a:solidFill>
          <a:latin typeface="+mj-lt"/>
          <a:ea typeface="Segoe UI" panose="020B0502040204020203" pitchFamily="34" charset="0"/>
          <a:cs typeface="Segoe UI" panose="020B0502040204020203"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45D0F9-8769-D14A-BFE3-E4C4A4026565}"/>
              </a:ext>
            </a:extLst>
          </p:cNvPr>
          <p:cNvSpPr>
            <a:spLocks noGrp="1"/>
          </p:cNvSpPr>
          <p:nvPr>
            <p:ph type="body" sz="quarter" idx="11"/>
          </p:nvPr>
        </p:nvSpPr>
        <p:spPr/>
        <p:txBody>
          <a:bodyPr/>
          <a:lstStyle/>
          <a:p>
            <a:r>
              <a:rPr lang="en-US" dirty="0"/>
              <a:t>Non-alcoholic drinks: matrix and </a:t>
            </a:r>
          </a:p>
          <a:p>
            <a:r>
              <a:rPr lang="en-US" dirty="0"/>
              <a:t>figures</a:t>
            </a:r>
          </a:p>
        </p:txBody>
      </p:sp>
    </p:spTree>
    <p:extLst>
      <p:ext uri="{BB962C8B-B14F-4D97-AF65-F5344CB8AC3E}">
        <p14:creationId xmlns:p14="http://schemas.microsoft.com/office/powerpoint/2010/main" val="327317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89C9379-AF50-EE4E-BA50-69BE29854A68}"/>
              </a:ext>
            </a:extLst>
          </p:cNvPr>
          <p:cNvPicPr>
            <a:picLocks noChangeAspect="1"/>
          </p:cNvPicPr>
          <p:nvPr/>
        </p:nvPicPr>
        <p:blipFill>
          <a:blip r:embed="rId3"/>
          <a:stretch>
            <a:fillRect/>
          </a:stretch>
        </p:blipFill>
        <p:spPr>
          <a:xfrm>
            <a:off x="196770" y="756135"/>
            <a:ext cx="4371064" cy="4551049"/>
          </a:xfrm>
          <a:prstGeom prst="rect">
            <a:avLst/>
          </a:prstGeom>
        </p:spPr>
      </p:pic>
      <p:pic>
        <p:nvPicPr>
          <p:cNvPr id="14" name="Picture 13">
            <a:extLst>
              <a:ext uri="{FF2B5EF4-FFF2-40B4-BE49-F238E27FC236}">
                <a16:creationId xmlns:a16="http://schemas.microsoft.com/office/drawing/2014/main" id="{7F0F3A28-A68B-D349-B24E-3E0511A7D5F9}"/>
              </a:ext>
            </a:extLst>
          </p:cNvPr>
          <p:cNvPicPr>
            <a:picLocks noChangeAspect="1"/>
          </p:cNvPicPr>
          <p:nvPr/>
        </p:nvPicPr>
        <p:blipFill>
          <a:blip r:embed="rId4"/>
          <a:stretch>
            <a:fillRect/>
          </a:stretch>
        </p:blipFill>
        <p:spPr>
          <a:xfrm>
            <a:off x="4567834" y="1413438"/>
            <a:ext cx="4413328" cy="3236441"/>
          </a:xfrm>
          <a:prstGeom prst="rect">
            <a:avLst/>
          </a:prstGeom>
        </p:spPr>
      </p:pic>
    </p:spTree>
    <p:extLst>
      <p:ext uri="{BB962C8B-B14F-4D97-AF65-F5344CB8AC3E}">
        <p14:creationId xmlns:p14="http://schemas.microsoft.com/office/powerpoint/2010/main" val="1329666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felicityr\Desktop\WCRF work\15 May - slides\For Slides\Non-alcoholic drinks\Figures\Grape\Non-alcoholic-drinks-figure-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1002013"/>
            <a:ext cx="6480175" cy="4248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015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felicityr\Desktop\WCRF work\15 May - slides\For Slides\Non-alcoholic drinks\Figures\Grape\Non-alcoholic-drinks-figure-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815161"/>
            <a:ext cx="6480175" cy="4498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733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felicityr\Desktop\WCRF work\15 May - slides\For Slides\Non-alcoholic drinks\Figures\Grape\Non-alcoholic-drinks-figure-5.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959279"/>
            <a:ext cx="6480175" cy="4187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215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felicityr\Desktop\WCRF work\15 May - slides\For Slides\Non-alcoholic drinks\Figures\Grape\Non-alcoholic-drinks-figure-5.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1450375"/>
            <a:ext cx="6480175" cy="3279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0704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pPr>
              <a:lnSpc>
                <a:spcPts val="1800"/>
              </a:lnSpc>
            </a:pPr>
            <a:r>
              <a:rPr lang="en-GB" dirty="0"/>
              <a:t>For more information contact ri@wcrf.org</a:t>
            </a:r>
          </a:p>
        </p:txBody>
      </p:sp>
    </p:spTree>
    <p:extLst>
      <p:ext uri="{BB962C8B-B14F-4D97-AF65-F5344CB8AC3E}">
        <p14:creationId xmlns:p14="http://schemas.microsoft.com/office/powerpoint/2010/main" val="228000685"/>
      </p:ext>
    </p:extLst>
  </p:cSld>
  <p:clrMapOvr>
    <a:masterClrMapping/>
  </p:clrMapOvr>
</p:sld>
</file>

<file path=ppt/theme/theme1.xml><?xml version="1.0" encoding="utf-8"?>
<a:theme xmlns:a="http://schemas.openxmlformats.org/drawingml/2006/main" name="MASTER TEMPLATE_museo and seg NEW">
  <a:themeElements>
    <a:clrScheme name="Custom 4">
      <a:dk1>
        <a:srgbClr val="000000"/>
      </a:dk1>
      <a:lt1>
        <a:srgbClr val="FFFFFF"/>
      </a:lt1>
      <a:dk2>
        <a:srgbClr val="722EA5"/>
      </a:dk2>
      <a:lt2>
        <a:srgbClr val="B8A6D0"/>
      </a:lt2>
      <a:accent1>
        <a:srgbClr val="FFA02F"/>
      </a:accent1>
      <a:accent2>
        <a:srgbClr val="BED600"/>
      </a:accent2>
      <a:accent3>
        <a:srgbClr val="3CB7E3"/>
      </a:accent3>
      <a:accent4>
        <a:srgbClr val="F5CB00"/>
      </a:accent4>
      <a:accent5>
        <a:srgbClr val="D3BF96"/>
      </a:accent5>
      <a:accent6>
        <a:srgbClr val="C3262E"/>
      </a:accent6>
      <a:hlink>
        <a:srgbClr val="722EA5"/>
      </a:hlink>
      <a:folHlink>
        <a:srgbClr val="722EA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Autofit/>
      </a:bodyPr>
      <a:lstStyle>
        <a:defPPr>
          <a:spcAft>
            <a:spcPts val="600"/>
          </a:spcAft>
          <a:defRPr sz="3200" spc="-40" dirty="0" smtClean="0">
            <a:solidFill>
              <a:srgbClr val="005A8C"/>
            </a:solidFill>
            <a:latin typeface="Segoe UI" panose="020B0502040204020203" pitchFamily="34" charset="0"/>
            <a:ea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553</TotalTime>
  <Words>377</Words>
  <Application>Microsoft Macintosh PowerPoint</Application>
  <PresentationFormat>On-screen Show (4:3)</PresentationFormat>
  <Paragraphs>22</Paragraphs>
  <Slides>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Segoe UI</vt:lpstr>
      <vt:lpstr>MASTER TEMPLATE_museo and seg NEW</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www.dietandcancerreport.org</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WCRF International</dc:creator>
  <cp:keywords/>
  <dc:description>© 2018 World Cancer Research Fund International
dietandcancerreport.org</dc:description>
  <cp:lastModifiedBy>Microsoft Office User</cp:lastModifiedBy>
  <cp:revision>82</cp:revision>
  <cp:lastPrinted>2018-05-02T14:42:14Z</cp:lastPrinted>
  <dcterms:created xsi:type="dcterms:W3CDTF">2018-04-11T08:56:50Z</dcterms:created>
  <dcterms:modified xsi:type="dcterms:W3CDTF">2019-06-18T15:25:25Z</dcterms:modified>
  <cp:category/>
</cp:coreProperties>
</file>