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2"/>
  </p:notes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58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64646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76964" autoAdjust="0"/>
  </p:normalViewPr>
  <p:slideViewPr>
    <p:cSldViewPr snapToGrid="0" snapToObjects="1" showGuides="1">
      <p:cViewPr varScale="1">
        <p:scale>
          <a:sx n="99" d="100"/>
          <a:sy n="99" d="100"/>
        </p:scale>
        <p:origin x="2544" y="1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751307-226A-B04F-B2F4-F6DAC0D078BB}" type="datetimeFigureOut">
              <a:rPr lang="en-GB" smtClean="0"/>
              <a:t>17/05/2018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67B214-8946-0B4D-B887-7F8B37BED05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63238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Unless otherwise</a:t>
            </a:r>
            <a:r>
              <a:rPr lang="en-GB" baseline="0" dirty="0"/>
              <a:t> stated, a</a:t>
            </a:r>
            <a:r>
              <a:rPr lang="en-GB" dirty="0"/>
              <a:t>ll text and graphics copyright </a:t>
            </a:r>
            <a:r>
              <a:rPr lang="en-US" altLang="en-US" sz="1200" dirty="0"/>
              <a:t>©</a:t>
            </a:r>
            <a:r>
              <a:rPr lang="en-GB" baseline="0" dirty="0"/>
              <a:t> </a:t>
            </a:r>
            <a:r>
              <a:rPr lang="en-GB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2018 World Cancer Research Fund International. All rights reserved.</a:t>
            </a:r>
            <a:endParaRPr lang="en-GB" dirty="0"/>
          </a:p>
          <a:p>
            <a:endParaRPr lang="en-GB" dirty="0"/>
          </a:p>
          <a:p>
            <a:r>
              <a:rPr lang="en-GB" dirty="0"/>
              <a:t>Readers may make use of the text and graphics in the WCRF/AICR</a:t>
            </a:r>
            <a:r>
              <a:rPr lang="en-GB" baseline="0" dirty="0"/>
              <a:t> Third Expert </a:t>
            </a:r>
            <a:r>
              <a:rPr lang="en-GB" dirty="0"/>
              <a:t>Report for teaching and personal purposes,</a:t>
            </a:r>
            <a:r>
              <a:rPr lang="en-GB" baseline="0" dirty="0"/>
              <a:t> p</a:t>
            </a:r>
            <a:r>
              <a:rPr lang="en-GB" dirty="0"/>
              <a:t>rovided they give credit to World Cancer Research Fund and American Institute for Cancer Research.</a:t>
            </a:r>
            <a:r>
              <a:rPr lang="en-GB" baseline="0" dirty="0"/>
              <a:t> </a:t>
            </a:r>
          </a:p>
          <a:p>
            <a:endParaRPr lang="en-GB" baseline="0" dirty="0"/>
          </a:p>
          <a:p>
            <a:r>
              <a:rPr lang="en-GB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How to cite the 2018 Third Expert Report:</a:t>
            </a:r>
          </a:p>
          <a:p>
            <a:r>
              <a:rPr lang="en-GB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World Cancer Research Fund/American Institute for Cancer Research. </a:t>
            </a:r>
            <a:r>
              <a:rPr lang="en-GB" sz="1200" b="0" i="1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Diet, Nutrition, Physical Activity and Cancer: a Global Perspective. </a:t>
            </a:r>
            <a:r>
              <a:rPr lang="en-GB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Continuous Update Project Expert Report 2018. Available at dietandcancerreport.org</a:t>
            </a:r>
            <a:endParaRPr lang="en-GB" baseline="0" dirty="0"/>
          </a:p>
          <a:p>
            <a:endParaRPr lang="en-GB" baseline="0" dirty="0"/>
          </a:p>
          <a:p>
            <a:r>
              <a:rPr lang="en-GB" baseline="0" dirty="0"/>
              <a:t>How to cite this part of the Third Expert Report: </a:t>
            </a:r>
          </a:p>
          <a:p>
            <a:r>
              <a:rPr lang="en-GB" baseline="0" dirty="0"/>
              <a:t>World Cancer Research Fund/American Institute for Cancer Research. Continuous Update Project Expert Report 2018. Diet, nutrition, physical activity and oesophageal cancer. Available at dietandcancerreport.org</a:t>
            </a:r>
          </a:p>
          <a:p>
            <a:endParaRPr lang="en-GB" baseline="0" dirty="0"/>
          </a:p>
          <a:p>
            <a:r>
              <a:rPr lang="en-GB" baseline="0" dirty="0"/>
              <a:t>To inquire about permission for any other use contact </a:t>
            </a:r>
            <a:r>
              <a:rPr lang="en-GB" b="1" baseline="0" dirty="0"/>
              <a:t>copyright@wcrf.org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67B214-8946-0B4D-B887-7F8B37BED052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44623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DIET, NUTRITION, PHYSICAL ACTIVITY AND OESOPHAGEAL ADENOCARCINOMA</a:t>
            </a:r>
          </a:p>
          <a:p>
            <a:endParaRPr lang="en-GB" sz="1200" b="0" i="0" u="none" strike="noStrike" kern="1200" baseline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GB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Footnotes:</a:t>
            </a:r>
          </a:p>
          <a:p>
            <a:r>
              <a:rPr lang="en-GB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 Body fatness is marked by body mass index (BMI), waist circumference and waist-hip ratio.</a:t>
            </a:r>
          </a:p>
          <a:p>
            <a:r>
              <a:rPr lang="en-GB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 Adenocarcinoma and squamous cell carcinoma combined.</a:t>
            </a:r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67B214-8946-0B4D-B887-7F8B37BED052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4363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DIET, NUTRITION, PHYSICAL ACTIVITY AND OESOPHAGEAL SQUAMOUS CELL CARCINOMA</a:t>
            </a:r>
          </a:p>
          <a:p>
            <a:endParaRPr lang="en-GB" sz="1200" b="0" i="0" u="none" strike="noStrike" kern="1200" baseline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GB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Footnotes:</a:t>
            </a:r>
          </a:p>
          <a:p>
            <a:r>
              <a:rPr lang="en-GB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 As drunk </a:t>
            </a:r>
            <a:r>
              <a:rPr lang="en-GB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traditonally</a:t>
            </a:r>
            <a:r>
              <a:rPr lang="en-GB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in parts of South America, scalding hot through a metal straw.</a:t>
            </a:r>
          </a:p>
          <a:p>
            <a:r>
              <a:rPr lang="en-GB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 Adenocarcinoma and squamous cell carcinoma combined.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67B214-8946-0B4D-B887-7F8B37BED052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52680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67B214-8946-0B4D-B887-7F8B37BED052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8767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sentation Title Slide - Internation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706" t="9129" r="5025" b="10297"/>
          <a:stretch/>
        </p:blipFill>
        <p:spPr>
          <a:xfrm>
            <a:off x="6640172" y="297765"/>
            <a:ext cx="1909750" cy="93745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3453"/>
          <a:stretch/>
        </p:blipFill>
        <p:spPr>
          <a:xfrm>
            <a:off x="4938726" y="2415278"/>
            <a:ext cx="4205274" cy="3764408"/>
          </a:xfrm>
          <a:prstGeom prst="rect">
            <a:avLst/>
          </a:prstGeom>
        </p:spPr>
      </p:pic>
      <p:sp>
        <p:nvSpPr>
          <p:cNvPr id="28" name="TextBox 27"/>
          <p:cNvSpPr txBox="1"/>
          <p:nvPr userDrawn="1"/>
        </p:nvSpPr>
        <p:spPr>
          <a:xfrm>
            <a:off x="529455" y="1899584"/>
            <a:ext cx="4811902" cy="1477328"/>
          </a:xfrm>
          <a:prstGeom prst="rect">
            <a:avLst/>
          </a:prstGeom>
          <a:noFill/>
        </p:spPr>
        <p:txBody>
          <a:bodyPr wrap="square" lIns="0" rtlCol="0" anchor="ctr">
            <a:spAutoFit/>
          </a:bodyPr>
          <a:lstStyle/>
          <a:p>
            <a:pPr>
              <a:lnSpc>
                <a:spcPts val="3600"/>
              </a:lnSpc>
            </a:pPr>
            <a:r>
              <a:rPr lang="en-GB" sz="3200" b="1" dirty="0">
                <a:solidFill>
                  <a:schemeClr val="tx2"/>
                </a:solidFill>
              </a:rPr>
              <a:t>Diet, Nutrition, Physical Activity and Cancer: </a:t>
            </a:r>
            <a:br>
              <a:rPr lang="en-GB" sz="3200" b="1" dirty="0">
                <a:solidFill>
                  <a:schemeClr val="tx2"/>
                </a:solidFill>
              </a:rPr>
            </a:br>
            <a:r>
              <a:rPr lang="en-GB" sz="3200" b="1" dirty="0">
                <a:solidFill>
                  <a:schemeClr val="tx2"/>
                </a:solidFill>
              </a:rPr>
              <a:t>a Global Perspective</a:t>
            </a:r>
          </a:p>
        </p:txBody>
      </p:sp>
      <p:cxnSp>
        <p:nvCxnSpPr>
          <p:cNvPr id="30" name="Straight Connector 29"/>
          <p:cNvCxnSpPr>
            <a:cxnSpLocks/>
          </p:cNvCxnSpPr>
          <p:nvPr userDrawn="1"/>
        </p:nvCxnSpPr>
        <p:spPr>
          <a:xfrm>
            <a:off x="1378039" y="6179685"/>
            <a:ext cx="7765961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8FDB9B09-79AB-1D45-BB7D-36E70855412D}"/>
              </a:ext>
            </a:extLst>
          </p:cNvPr>
          <p:cNvSpPr txBox="1"/>
          <p:nvPr userDrawn="1"/>
        </p:nvSpPr>
        <p:spPr>
          <a:xfrm>
            <a:off x="5990342" y="6363533"/>
            <a:ext cx="2559580" cy="307777"/>
          </a:xfrm>
          <a:prstGeom prst="rect">
            <a:avLst/>
          </a:prstGeom>
          <a:noFill/>
        </p:spPr>
        <p:txBody>
          <a:bodyPr wrap="square" rIns="0" rtlCol="0">
            <a:spAutoFit/>
          </a:bodyPr>
          <a:lstStyle/>
          <a:p>
            <a:pPr algn="r"/>
            <a:r>
              <a:rPr lang="en-GB" sz="1400" b="1" dirty="0" err="1">
                <a:solidFill>
                  <a:schemeClr val="accent1"/>
                </a:solidFill>
              </a:rPr>
              <a:t>dietandcancerreport.org</a:t>
            </a:r>
            <a:endParaRPr lang="en-GB" sz="1400" b="1" dirty="0">
              <a:solidFill>
                <a:schemeClr val="accent1"/>
              </a:solidFill>
            </a:endParaRPr>
          </a:p>
        </p:txBody>
      </p:sp>
      <p:sp>
        <p:nvSpPr>
          <p:cNvPr id="17" name="Text Placeholder 11">
            <a:extLst>
              <a:ext uri="{FF2B5EF4-FFF2-40B4-BE49-F238E27FC236}">
                <a16:creationId xmlns:a16="http://schemas.microsoft.com/office/drawing/2014/main" id="{4DB6BF6B-54A6-3748-9882-3C7B2863A22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29455" y="3630113"/>
            <a:ext cx="4503865" cy="698301"/>
          </a:xfrm>
          <a:prstGeom prst="rect">
            <a:avLst/>
          </a:prstGeom>
        </p:spPr>
        <p:txBody>
          <a:bodyPr lIns="0" anchor="ctr" anchorCtr="0">
            <a:normAutofit/>
          </a:bodyPr>
          <a:lstStyle>
            <a:lvl1pPr>
              <a:defRPr sz="20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Click to add text</a:t>
            </a:r>
            <a:r>
              <a:rPr lang="is-IS" dirty="0"/>
              <a:t>…</a:t>
            </a:r>
          </a:p>
        </p:txBody>
      </p:sp>
      <p:sp>
        <p:nvSpPr>
          <p:cNvPr id="19" name="Text Placeholder 13">
            <a:extLst>
              <a:ext uri="{FF2B5EF4-FFF2-40B4-BE49-F238E27FC236}">
                <a16:creationId xmlns:a16="http://schemas.microsoft.com/office/drawing/2014/main" id="{402ED559-2B87-D44E-B9E4-96FE0F6A195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29455" y="4336130"/>
            <a:ext cx="4503865" cy="485775"/>
          </a:xfrm>
          <a:prstGeom prst="rect">
            <a:avLst/>
          </a:prstGeom>
        </p:spPr>
        <p:txBody>
          <a:bodyPr lIns="0" anchor="ctr" anchorCtr="0">
            <a:normAutofit/>
          </a:bodyPr>
          <a:lstStyle>
            <a:lvl1pPr>
              <a:defRPr sz="1350" b="0">
                <a:solidFill>
                  <a:srgbClr val="464646"/>
                </a:solidFill>
              </a:defRPr>
            </a:lvl1pPr>
          </a:lstStyle>
          <a:p>
            <a:pPr lvl="0"/>
            <a:r>
              <a:rPr lang="en-GB" dirty="0"/>
              <a:t>Click to add author/other info</a:t>
            </a:r>
            <a:r>
              <a:rPr lang="is-IS" dirty="0"/>
              <a:t>…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5F2A389-5114-F74C-B363-1EA175442F2B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762" y="5273898"/>
            <a:ext cx="1594027" cy="1594027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2EA73379-01F0-684B-AEEB-42972759C85F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9455" y="297765"/>
            <a:ext cx="2657745" cy="702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6259797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ller title for larg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529456" y="886229"/>
            <a:ext cx="8020465" cy="4895005"/>
          </a:xfrm>
        </p:spPr>
        <p:txBody>
          <a:bodyPr/>
          <a:lstStyle/>
          <a:p>
            <a:endParaRPr lang="en-GB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5C7F8EDA-BFFD-C543-9662-15E61D2C4AF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63752" y="6178259"/>
            <a:ext cx="1186170" cy="582263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1E4B3A89-3C23-2744-B957-4FA5FDDF3718}"/>
              </a:ext>
            </a:extLst>
          </p:cNvPr>
          <p:cNvSpPr txBox="1"/>
          <p:nvPr userDrawn="1"/>
        </p:nvSpPr>
        <p:spPr>
          <a:xfrm>
            <a:off x="3292210" y="6469934"/>
            <a:ext cx="2559580" cy="276999"/>
          </a:xfrm>
          <a:prstGeom prst="rect">
            <a:avLst/>
          </a:prstGeom>
          <a:noFill/>
        </p:spPr>
        <p:txBody>
          <a:bodyPr wrap="square" rIns="0" rtlCol="0">
            <a:spAutoFit/>
          </a:bodyPr>
          <a:lstStyle/>
          <a:p>
            <a:pPr algn="ctr"/>
            <a:r>
              <a:rPr lang="en-GB" sz="1200" b="1" dirty="0" err="1">
                <a:solidFill>
                  <a:schemeClr val="accent1"/>
                </a:solidFill>
              </a:rPr>
              <a:t>dietandcancerreport.org</a:t>
            </a:r>
            <a:endParaRPr lang="en-GB" sz="1200" b="1" dirty="0">
              <a:solidFill>
                <a:schemeClr val="accent1"/>
              </a:solidFill>
            </a:endParaRP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3246C600-BF60-8041-BE3E-47B07AF66682}"/>
              </a:ext>
            </a:extLst>
          </p:cNvPr>
          <p:cNvCxnSpPr/>
          <p:nvPr userDrawn="1"/>
        </p:nvCxnSpPr>
        <p:spPr>
          <a:xfrm>
            <a:off x="0" y="6034084"/>
            <a:ext cx="9144000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 Placeholder 13">
            <a:extLst>
              <a:ext uri="{FF2B5EF4-FFF2-40B4-BE49-F238E27FC236}">
                <a16:creationId xmlns:a16="http://schemas.microsoft.com/office/drawing/2014/main" id="{C14987A1-6ACA-2241-BFFF-B1CE6AEB021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01218" y="300676"/>
            <a:ext cx="8347496" cy="575717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>
              <a:defRPr sz="2400" b="1" spc="-3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Click to add smaller heading...</a:t>
            </a:r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AAD6E72-8321-094F-834C-87918155192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9456" y="6230663"/>
            <a:ext cx="1641356" cy="4335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3109787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e - For more information/tha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Picture 32">
            <a:extLst>
              <a:ext uri="{FF2B5EF4-FFF2-40B4-BE49-F238E27FC236}">
                <a16:creationId xmlns:a16="http://schemas.microsoft.com/office/drawing/2014/main" id="{999902FD-7D51-8648-BD15-1DFF0A70DA4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3453"/>
          <a:stretch/>
        </p:blipFill>
        <p:spPr>
          <a:xfrm>
            <a:off x="4938726" y="2415278"/>
            <a:ext cx="4205274" cy="3764408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8F9C187D-0343-2445-8473-E3A2919C82C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706" t="9129" r="5025" b="10297"/>
          <a:stretch/>
        </p:blipFill>
        <p:spPr>
          <a:xfrm>
            <a:off x="6640172" y="297765"/>
            <a:ext cx="1909750" cy="937450"/>
          </a:xfrm>
          <a:prstGeom prst="rect">
            <a:avLst/>
          </a:prstGeom>
        </p:spPr>
      </p:pic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CD16E519-40B5-494F-8DF7-172F34926A2C}"/>
              </a:ext>
            </a:extLst>
          </p:cNvPr>
          <p:cNvCxnSpPr>
            <a:cxnSpLocks/>
          </p:cNvCxnSpPr>
          <p:nvPr userDrawn="1"/>
        </p:nvCxnSpPr>
        <p:spPr>
          <a:xfrm>
            <a:off x="1378039" y="6179685"/>
            <a:ext cx="7765961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DE66460B-3785-9444-824B-3F2CC67EEE0F}"/>
              </a:ext>
            </a:extLst>
          </p:cNvPr>
          <p:cNvSpPr txBox="1"/>
          <p:nvPr userDrawn="1"/>
        </p:nvSpPr>
        <p:spPr>
          <a:xfrm>
            <a:off x="5990342" y="6363533"/>
            <a:ext cx="2559580" cy="307777"/>
          </a:xfrm>
          <a:prstGeom prst="rect">
            <a:avLst/>
          </a:prstGeom>
          <a:noFill/>
        </p:spPr>
        <p:txBody>
          <a:bodyPr wrap="square" rIns="0" rtlCol="0">
            <a:spAutoFit/>
          </a:bodyPr>
          <a:lstStyle/>
          <a:p>
            <a:pPr algn="r"/>
            <a:r>
              <a:rPr lang="en-GB" sz="1400" b="1" dirty="0" err="1">
                <a:solidFill>
                  <a:schemeClr val="accent1"/>
                </a:solidFill>
              </a:rPr>
              <a:t>dietandcancerreport.org</a:t>
            </a:r>
            <a:endParaRPr lang="en-GB" sz="1400" b="1" dirty="0">
              <a:solidFill>
                <a:schemeClr val="accent1"/>
              </a:solidFill>
            </a:endParaRPr>
          </a:p>
        </p:txBody>
      </p:sp>
      <p:sp>
        <p:nvSpPr>
          <p:cNvPr id="35" name="Text Placeholder 11">
            <a:extLst>
              <a:ext uri="{FF2B5EF4-FFF2-40B4-BE49-F238E27FC236}">
                <a16:creationId xmlns:a16="http://schemas.microsoft.com/office/drawing/2014/main" id="{ABE0C183-269B-8544-867C-7C06B4834B2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29455" y="3261345"/>
            <a:ext cx="4503865" cy="1022554"/>
          </a:xfrm>
          <a:prstGeom prst="rect">
            <a:avLst/>
          </a:prstGeom>
        </p:spPr>
        <p:txBody>
          <a:bodyPr lIns="0" anchor="ctr" anchorCtr="0">
            <a:normAutofit/>
          </a:bodyPr>
          <a:lstStyle>
            <a:lvl1pPr>
              <a:defRPr sz="20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Click to add text</a:t>
            </a:r>
            <a:r>
              <a:rPr lang="is-IS" dirty="0"/>
              <a:t>…</a:t>
            </a:r>
          </a:p>
        </p:txBody>
      </p:sp>
      <p:sp>
        <p:nvSpPr>
          <p:cNvPr id="38" name="Text Placeholder 13">
            <a:extLst>
              <a:ext uri="{FF2B5EF4-FFF2-40B4-BE49-F238E27FC236}">
                <a16:creationId xmlns:a16="http://schemas.microsoft.com/office/drawing/2014/main" id="{C2389106-3E28-F445-A6BB-1A52149EA8E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30954" y="2528119"/>
            <a:ext cx="4743212" cy="575717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>
              <a:defRPr sz="3200" b="1" spc="-3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Thanks/for more info…</a:t>
            </a:r>
            <a:endParaRPr lang="en-GB" dirty="0"/>
          </a:p>
        </p:txBody>
      </p:sp>
      <p:sp>
        <p:nvSpPr>
          <p:cNvPr id="39" name="Content Placeholder 16">
            <a:extLst>
              <a:ext uri="{FF2B5EF4-FFF2-40B4-BE49-F238E27FC236}">
                <a16:creationId xmlns:a16="http://schemas.microsoft.com/office/drawing/2014/main" id="{FF237393-0AB6-9F49-9E49-B8DAF0E6D854}"/>
              </a:ext>
            </a:extLst>
          </p:cNvPr>
          <p:cNvSpPr txBox="1">
            <a:spLocks/>
          </p:cNvSpPr>
          <p:nvPr userDrawn="1"/>
        </p:nvSpPr>
        <p:spPr>
          <a:xfrm>
            <a:off x="450544" y="4357052"/>
            <a:ext cx="4582776" cy="966823"/>
          </a:xfrm>
          <a:prstGeom prst="rect">
            <a:avLst/>
          </a:prstGeom>
        </p:spPr>
        <p:txBody>
          <a:bodyPr vert="horz"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500" b="0" kern="1200" baseline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 err="1">
                <a:solidFill>
                  <a:srgbClr val="7030A0"/>
                </a:solidFill>
              </a:rPr>
              <a:t>twitter.com</a:t>
            </a:r>
            <a:r>
              <a:rPr lang="en-US" b="1" dirty="0">
                <a:solidFill>
                  <a:srgbClr val="7030A0"/>
                </a:solidFill>
              </a:rPr>
              <a:t>/</a:t>
            </a:r>
            <a:r>
              <a:rPr lang="en-US" b="1" dirty="0" err="1">
                <a:solidFill>
                  <a:srgbClr val="7030A0"/>
                </a:solidFill>
              </a:rPr>
              <a:t>wcrfint</a:t>
            </a:r>
            <a:br>
              <a:rPr lang="en-US" b="1" dirty="0">
                <a:solidFill>
                  <a:srgbClr val="7030A0"/>
                </a:solidFill>
              </a:rPr>
            </a:br>
            <a:r>
              <a:rPr lang="en-US" b="1" dirty="0" err="1">
                <a:solidFill>
                  <a:srgbClr val="7030A0"/>
                </a:solidFill>
              </a:rPr>
              <a:t>facebook.com</a:t>
            </a:r>
            <a:r>
              <a:rPr lang="en-US" b="1" dirty="0">
                <a:solidFill>
                  <a:srgbClr val="7030A0"/>
                </a:solidFill>
              </a:rPr>
              <a:t>/</a:t>
            </a:r>
            <a:r>
              <a:rPr lang="en-US" b="1" dirty="0" err="1">
                <a:solidFill>
                  <a:srgbClr val="7030A0"/>
                </a:solidFill>
              </a:rPr>
              <a:t>wcrfint</a:t>
            </a:r>
            <a:br>
              <a:rPr lang="en-US" b="1" dirty="0">
                <a:solidFill>
                  <a:srgbClr val="7030A0"/>
                </a:solidFill>
              </a:rPr>
            </a:br>
            <a:r>
              <a:rPr lang="en-US" b="1" dirty="0" err="1">
                <a:solidFill>
                  <a:srgbClr val="7030A0"/>
                </a:solidFill>
              </a:rPr>
              <a:t>wcrf.org</a:t>
            </a:r>
            <a:r>
              <a:rPr lang="en-US" b="1" dirty="0">
                <a:solidFill>
                  <a:srgbClr val="7030A0"/>
                </a:solidFill>
              </a:rPr>
              <a:t>/blog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B5F2A389-5114-F74C-B363-1EA175442F2B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762" y="5273898"/>
            <a:ext cx="1594027" cy="1594027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23567A2C-C632-9F4A-8205-E9E7D1D26A2D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9455" y="297765"/>
            <a:ext cx="2657745" cy="702090"/>
          </a:xfrm>
          <a:prstGeom prst="rect">
            <a:avLst/>
          </a:prstGeom>
        </p:spPr>
      </p:pic>
    </p:spTree>
    <p:extLst/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95536" y="436602"/>
            <a:ext cx="8229600" cy="40011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5536" y="1556794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464646"/>
                </a:solidFill>
                <a:latin typeface="+mn-lt"/>
              </a:defRPr>
            </a:lvl1pPr>
          </a:lstStyle>
          <a:p>
            <a:fld id="{485FAB63-0929-446E-B0E5-3735DFF4042D}" type="datetimeFigureOut">
              <a:rPr lang="en-GB" smtClean="0"/>
              <a:pPr/>
              <a:t>17/05/2018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rgbClr val="464646"/>
                </a:solidFill>
                <a:latin typeface="+mn-lt"/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rgbClr val="464646"/>
                </a:solidFill>
                <a:latin typeface="+mn-lt"/>
              </a:defRPr>
            </a:lvl1pPr>
          </a:lstStyle>
          <a:p>
            <a:fld id="{811FA3AA-8985-4520-AAAF-6D21C979B869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81265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4" r:id="rId2"/>
    <p:sldLayoutId id="2147483677" r:id="rId3"/>
  </p:sldLayoutIdLst>
  <p:txStyles>
    <p:titleStyle>
      <a:lvl1pPr algn="l" defTabSz="685800" rtl="0" eaLnBrk="1" latinLnBrk="0" hangingPunct="1">
        <a:spcBef>
          <a:spcPct val="0"/>
        </a:spcBef>
        <a:buNone/>
        <a:defRPr sz="1800" kern="1200" spc="-30" baseline="0">
          <a:solidFill>
            <a:schemeClr val="tx2"/>
          </a:solidFill>
          <a:latin typeface="+mj-lt"/>
          <a:ea typeface="Segoe UI" panose="020B0502040204020203" pitchFamily="34" charset="0"/>
          <a:cs typeface="Segoe UI" panose="020B0502040204020203" pitchFamily="34" charset="0"/>
        </a:defRPr>
      </a:lvl1pPr>
    </p:titleStyle>
    <p:bodyStyle>
      <a:lvl1pPr marL="0" indent="0" algn="l" defTabSz="685800" rtl="0" eaLnBrk="1" latinLnBrk="0" hangingPunct="1">
        <a:lnSpc>
          <a:spcPts val="1650"/>
        </a:lnSpc>
        <a:spcBef>
          <a:spcPct val="20000"/>
        </a:spcBef>
        <a:spcAft>
          <a:spcPts val="450"/>
        </a:spcAft>
        <a:buFont typeface="Arial" panose="020B0604020202020204" pitchFamily="34" charset="0"/>
        <a:buNone/>
        <a:defRPr lang="en-US" sz="1200" kern="1200" dirty="0" smtClean="0">
          <a:solidFill>
            <a:srgbClr val="464646"/>
          </a:solidFill>
          <a:latin typeface="+mj-lt"/>
          <a:ea typeface="Segoe UI" panose="020B0502040204020203" pitchFamily="34" charset="0"/>
          <a:cs typeface="Segoe UI" panose="020B0502040204020203" pitchFamily="34" charset="0"/>
        </a:defRPr>
      </a:lvl1pPr>
      <a:lvl2pPr marL="0" indent="0" algn="l" defTabSz="685800" rtl="0" eaLnBrk="1" latinLnBrk="0" hangingPunct="1">
        <a:lnSpc>
          <a:spcPts val="1650"/>
        </a:lnSpc>
        <a:spcBef>
          <a:spcPct val="20000"/>
        </a:spcBef>
        <a:spcAft>
          <a:spcPts val="450"/>
        </a:spcAft>
        <a:buFont typeface="Arial" panose="020B0604020202020204" pitchFamily="34" charset="0"/>
        <a:buNone/>
        <a:defRPr lang="en-US" sz="1200" kern="1200" dirty="0" smtClean="0">
          <a:solidFill>
            <a:srgbClr val="464646"/>
          </a:solidFill>
          <a:latin typeface="+mj-lt"/>
          <a:ea typeface="Segoe UI" panose="020B0502040204020203" pitchFamily="34" charset="0"/>
          <a:cs typeface="Segoe UI" panose="020B0502040204020203" pitchFamily="34" charset="0"/>
        </a:defRPr>
      </a:lvl2pPr>
      <a:lvl3pPr marL="0" indent="0" algn="l" defTabSz="685800" rtl="0" eaLnBrk="1" latinLnBrk="0" hangingPunct="1">
        <a:lnSpc>
          <a:spcPts val="1650"/>
        </a:lnSpc>
        <a:spcBef>
          <a:spcPct val="20000"/>
        </a:spcBef>
        <a:spcAft>
          <a:spcPts val="450"/>
        </a:spcAft>
        <a:buFont typeface="Arial" panose="020B0604020202020204" pitchFamily="34" charset="0"/>
        <a:buNone/>
        <a:defRPr lang="en-US" sz="1200" kern="1200" dirty="0" smtClean="0">
          <a:solidFill>
            <a:srgbClr val="464646"/>
          </a:solidFill>
          <a:latin typeface="+mj-lt"/>
          <a:ea typeface="Segoe UI" panose="020B0502040204020203" pitchFamily="34" charset="0"/>
          <a:cs typeface="Segoe UI" panose="020B0502040204020203" pitchFamily="34" charset="0"/>
        </a:defRPr>
      </a:lvl3pPr>
      <a:lvl4pPr marL="0" indent="0" algn="l" defTabSz="685800" rtl="0" eaLnBrk="1" latinLnBrk="0" hangingPunct="1">
        <a:lnSpc>
          <a:spcPts val="1650"/>
        </a:lnSpc>
        <a:spcBef>
          <a:spcPct val="20000"/>
        </a:spcBef>
        <a:spcAft>
          <a:spcPts val="450"/>
        </a:spcAft>
        <a:buFont typeface="Arial" panose="020B0604020202020204" pitchFamily="34" charset="0"/>
        <a:buNone/>
        <a:defRPr lang="en-US" sz="1200" kern="1200" dirty="0" smtClean="0">
          <a:solidFill>
            <a:srgbClr val="464646"/>
          </a:solidFill>
          <a:latin typeface="+mj-lt"/>
          <a:ea typeface="Segoe UI" panose="020B0502040204020203" pitchFamily="34" charset="0"/>
          <a:cs typeface="Segoe UI" panose="020B0502040204020203" pitchFamily="34" charset="0"/>
        </a:defRPr>
      </a:lvl4pPr>
      <a:lvl5pPr marL="0" indent="0" algn="l" defTabSz="685800" rtl="0" eaLnBrk="1" latinLnBrk="0" hangingPunct="1">
        <a:lnSpc>
          <a:spcPts val="1650"/>
        </a:lnSpc>
        <a:spcBef>
          <a:spcPct val="20000"/>
        </a:spcBef>
        <a:spcAft>
          <a:spcPts val="450"/>
        </a:spcAft>
        <a:buFont typeface="Arial" panose="020B0604020202020204" pitchFamily="34" charset="0"/>
        <a:buNone/>
        <a:defRPr lang="en-GB" sz="1200" kern="1200" dirty="0">
          <a:solidFill>
            <a:srgbClr val="464646"/>
          </a:solidFill>
          <a:latin typeface="+mj-lt"/>
          <a:ea typeface="Segoe UI" panose="020B0502040204020203" pitchFamily="34" charset="0"/>
          <a:cs typeface="Segoe UI" panose="020B0502040204020203" pitchFamily="34" charset="0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/>
              <a:t>Oesophageal cancer: matrices and</a:t>
            </a:r>
          </a:p>
          <a:p>
            <a:r>
              <a:rPr lang="en-GB" dirty="0"/>
              <a:t>figures</a:t>
            </a:r>
          </a:p>
        </p:txBody>
      </p:sp>
    </p:spTree>
    <p:extLst>
      <p:ext uri="{BB962C8B-B14F-4D97-AF65-F5344CB8AC3E}">
        <p14:creationId xmlns:p14="http://schemas.microsoft.com/office/powerpoint/2010/main" val="19766568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>
              <a:lnSpc>
                <a:spcPts val="1800"/>
              </a:lnSpc>
            </a:pPr>
            <a:r>
              <a:rPr lang="en-GB" dirty="0"/>
              <a:t>For more information contact ri@wcrf.org</a:t>
            </a:r>
          </a:p>
        </p:txBody>
      </p:sp>
    </p:spTree>
    <p:extLst>
      <p:ext uri="{BB962C8B-B14F-4D97-AF65-F5344CB8AC3E}">
        <p14:creationId xmlns:p14="http://schemas.microsoft.com/office/powerpoint/2010/main" val="31124587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felicityr\Desktop\WCRF work\11 May\Cancers\oesophageal\Oesophageal-cancer-matrix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7480" y="140677"/>
            <a:ext cx="4785748" cy="58861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373471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C98030B4-940B-CB4F-83B1-CD9D72B67B5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51904" y="187047"/>
            <a:ext cx="4551172" cy="57372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0766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felicityr\Desktop\WCRF work\11 May\Cancers\oesophageal\Oesophageal-cancer-figure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0493" y="100883"/>
            <a:ext cx="4759868" cy="58335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937647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felicityr\Desktop\WCRF work\11 May\Cancers\oesophageal\Oesophageal-cancer-figure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5763" y="329496"/>
            <a:ext cx="5834062" cy="5376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466312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felicityr\Desktop\WCRF work\11 May\Cancers\oesophageal\Oesophageal-cancer-figure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1138" y="143248"/>
            <a:ext cx="3821723" cy="57778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568008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felicityr\Desktop\WCRF work\11 May\Cancers\oesophageal\Oesophageal-cancer-figure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5763" y="699305"/>
            <a:ext cx="5834062" cy="4675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691455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felicityr\Desktop\WCRF work\11 May\Cancers\oesophageal\Oesophageal-cancer-figure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4650" y="944137"/>
            <a:ext cx="5834063" cy="4187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25874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felicityr\Desktop\WCRF work\11 May\Cancers\oesophageal\Oesophageal-cancer-figure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4650" y="775683"/>
            <a:ext cx="5834063" cy="4522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88431960"/>
      </p:ext>
    </p:extLst>
  </p:cSld>
  <p:clrMapOvr>
    <a:masterClrMapping/>
  </p:clrMapOvr>
</p:sld>
</file>

<file path=ppt/theme/theme1.xml><?xml version="1.0" encoding="utf-8"?>
<a:theme xmlns:a="http://schemas.openxmlformats.org/drawingml/2006/main" name="MASTER TEMPLATE_museo and seg NEW">
  <a:themeElements>
    <a:clrScheme name="Custom 4">
      <a:dk1>
        <a:srgbClr val="000000"/>
      </a:dk1>
      <a:lt1>
        <a:srgbClr val="FFFFFF"/>
      </a:lt1>
      <a:dk2>
        <a:srgbClr val="722EA5"/>
      </a:dk2>
      <a:lt2>
        <a:srgbClr val="B8A6D0"/>
      </a:lt2>
      <a:accent1>
        <a:srgbClr val="FFA02F"/>
      </a:accent1>
      <a:accent2>
        <a:srgbClr val="BED600"/>
      </a:accent2>
      <a:accent3>
        <a:srgbClr val="3CB7E3"/>
      </a:accent3>
      <a:accent4>
        <a:srgbClr val="F5CB00"/>
      </a:accent4>
      <a:accent5>
        <a:srgbClr val="D3BF96"/>
      </a:accent5>
      <a:accent6>
        <a:srgbClr val="C3262E"/>
      </a:accent6>
      <a:hlink>
        <a:srgbClr val="722EA5"/>
      </a:hlink>
      <a:folHlink>
        <a:srgbClr val="722EA5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/>
      <a:bodyPr>
        <a:noAutofit/>
      </a:bodyPr>
      <a:lstStyle>
        <a:defPPr>
          <a:spcAft>
            <a:spcPts val="600"/>
          </a:spcAft>
          <a:defRPr sz="3200" spc="-40" dirty="0" smtClean="0">
            <a:solidFill>
              <a:srgbClr val="005A8C"/>
            </a:solidFill>
            <a:latin typeface="Segoe UI" panose="020B0502040204020203" pitchFamily="34" charset="0"/>
            <a:ea typeface="Segoe UI" panose="020B0502040204020203" pitchFamily="34" charset="0"/>
            <a:cs typeface="Segoe UI" panose="020B0502040204020203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545</TotalTime>
  <Words>257</Words>
  <Application>Microsoft Macintosh PowerPoint</Application>
  <PresentationFormat>On-screen Show (4:3)</PresentationFormat>
  <Paragraphs>28</Paragraphs>
  <Slides>10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Segoe UI</vt:lpstr>
      <vt:lpstr>MASTER TEMPLATE_museo and seg NEW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Base>www.dietandcancerreport.org</HyperlinkBase>
  <HyperlinksChanged>false</HyperlinksChanged>
  <AppVersion>16.0012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WCRF International</dc:creator>
  <cp:keywords/>
  <dc:description>© 2018 World Cancer Research Fund International
dietandcancerreport.org</dc:description>
  <cp:lastModifiedBy>Microsoft Office User</cp:lastModifiedBy>
  <cp:revision>84</cp:revision>
  <cp:lastPrinted>2018-05-02T14:42:14Z</cp:lastPrinted>
  <dcterms:created xsi:type="dcterms:W3CDTF">2018-04-11T08:56:50Z</dcterms:created>
  <dcterms:modified xsi:type="dcterms:W3CDTF">2018-05-17T11:52:44Z</dcterms:modified>
  <cp:category/>
</cp:coreProperties>
</file>