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9" r:id="rId2"/>
    <p:sldId id="258" r:id="rId3"/>
    <p:sldId id="261" r:id="rId4"/>
    <p:sldId id="262" r:id="rId5"/>
    <p:sldId id="263" r:id="rId6"/>
    <p:sldId id="264" r:id="rId7"/>
    <p:sldId id="265" r:id="rId8"/>
    <p:sldId id="266"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5"/>
    <p:restoredTop sz="80692" autoAdjust="0"/>
  </p:normalViewPr>
  <p:slideViewPr>
    <p:cSldViewPr snapToGrid="0" snapToObjects="1" showGuides="1">
      <p:cViewPr varScale="1">
        <p:scale>
          <a:sx n="104" d="100"/>
          <a:sy n="104" d="100"/>
        </p:scale>
        <p:origin x="2608" y="2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17/05/2018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dirty="0"/>
              <a:t>Readers may make use of the text and graphics in the WCRF/AICR</a:t>
            </a:r>
            <a:r>
              <a:rPr lang="en-GB" baseline="0" dirty="0"/>
              <a:t> Third Expert </a:t>
            </a:r>
            <a:r>
              <a:rPr lang="en-GB" dirty="0"/>
              <a:t>Report for teaching and personal purposes,</a:t>
            </a:r>
            <a:r>
              <a:rPr lang="en-GB" baseline="0" dirty="0"/>
              <a:t> p</a:t>
            </a:r>
            <a:r>
              <a:rPr lang="en-GB" dirty="0"/>
              <a:t>rovided they give credit to World Cancer Research Fund and American Institute for Cancer Research.</a:t>
            </a:r>
            <a:r>
              <a:rPr lang="en-GB" baseline="0" dirty="0"/>
              <a:t> </a:t>
            </a:r>
          </a:p>
          <a:p>
            <a:endParaRPr lang="en-GB" baseline="0" dirty="0"/>
          </a:p>
          <a:p>
            <a:r>
              <a:rPr lang="en-GB" sz="1200" b="0" i="0" u="none" strike="noStrike" kern="1200" baseline="0" dirty="0">
                <a:solidFill>
                  <a:schemeClr val="tx1"/>
                </a:solidFill>
                <a:latin typeface="+mn-lt"/>
                <a:ea typeface="+mn-ea"/>
                <a:cs typeface="+mn-cs"/>
              </a:rPr>
              <a:t>How to cite the 2018 Third Expert Report: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aseline="0" dirty="0"/>
              <a:t>How to cite this part of the Third Expert Report: </a:t>
            </a:r>
          </a:p>
          <a:p>
            <a:r>
              <a:rPr lang="en-GB" baseline="0" dirty="0"/>
              <a:t>World Cancer Research Fund/American Institute for Cancer Research. Continuous Update Project Expert Report 2018. Diet, nutrition, physical activity and bladder cancer.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399167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OTHER DIETARY EXPOSURES AND THE RISK OF CANCER: MATRIX</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Footnotes:</a:t>
            </a:r>
          </a:p>
          <a:p>
            <a:r>
              <a:rPr lang="en-GB" sz="1200" b="0" i="0" u="none" strike="noStrike" kern="1200" baseline="0" dirty="0">
                <a:solidFill>
                  <a:schemeClr val="tx1"/>
                </a:solidFill>
                <a:latin typeface="+mn-lt"/>
                <a:ea typeface="+mn-ea"/>
                <a:cs typeface="+mn-cs"/>
              </a:rPr>
              <a:t>1 The evidence for high-dose beta-carotene supplements and lung cancer (in people who smoke or used to smoke tobacco) is derived from studies using high-dose supplements (20 to 30 milligrams per day or 50 milligrams per day on alternate days for beta-carotene; 25,000 international units per day for retinol).</a:t>
            </a:r>
          </a:p>
          <a:p>
            <a:r>
              <a:rPr lang="en-GB" sz="1200" b="0" i="0" u="none" strike="noStrike" kern="1200" baseline="0" dirty="0">
                <a:solidFill>
                  <a:schemeClr val="tx1"/>
                </a:solidFill>
                <a:latin typeface="+mn-lt"/>
                <a:ea typeface="+mn-ea"/>
                <a:cs typeface="+mn-cs"/>
              </a:rPr>
              <a:t>2 The evidence for calcium supplements and colorectal cancer is derived from studies using supplements at a dose &gt;200 milligrams per day.</a:t>
            </a:r>
          </a:p>
          <a:p>
            <a:r>
              <a:rPr lang="en-GB" sz="1200" b="0" i="0" u="none" strike="noStrike" kern="1200" baseline="0" dirty="0">
                <a:solidFill>
                  <a:schemeClr val="tx1"/>
                </a:solidFill>
                <a:latin typeface="+mn-lt"/>
                <a:ea typeface="+mn-ea"/>
                <a:cs typeface="+mn-cs"/>
              </a:rPr>
              <a:t>3 The glycaemic load of a food may be calculated by multiplying the glycaemic index of a food, expressed as a percentage, by the number of grams of carbohydrate in a serving of the food.</a:t>
            </a:r>
          </a:p>
          <a:p>
            <a:r>
              <a:rPr lang="en-GB" sz="1200" b="0" i="0" u="none" strike="noStrike" kern="1200" baseline="0" dirty="0">
                <a:solidFill>
                  <a:schemeClr val="tx1"/>
                </a:solidFill>
                <a:latin typeface="+mn-lt"/>
                <a:ea typeface="+mn-ea"/>
                <a:cs typeface="+mn-cs"/>
              </a:rPr>
              <a:t>4 Judgements relate to healthy dietary patterns as marked by greater healthy dietary indices. These indices produce an integrated score to assess adherence to healthy eating or lifestyle recommendations or patterns. They are characterised by factors such as healthy weight management; engagement in physical activity; limiting intake of foods and drinks that promote weight gain; limiting intake of red and processed meat; limiting intake of alcoholic drinks; and a higher intake of wholegrains, vegetables and fruit.</a:t>
            </a:r>
          </a:p>
          <a:p>
            <a:r>
              <a:rPr lang="en-GB" sz="1200" b="0" i="0" u="none" strike="noStrike" kern="1200" baseline="0" dirty="0">
                <a:solidFill>
                  <a:schemeClr val="tx1"/>
                </a:solidFill>
                <a:latin typeface="+mn-lt"/>
                <a:ea typeface="+mn-ea"/>
                <a:cs typeface="+mn-cs"/>
              </a:rPr>
              <a:t>5 The evidence for food and drinks containing fructose and pancreatic cancer includes both foods naturally containing fructose and foods that have had fructose added during preparation or processing.</a:t>
            </a:r>
          </a:p>
          <a:p>
            <a:r>
              <a:rPr lang="en-GB" sz="1200" b="0" i="0" u="none" strike="noStrike" kern="1200" baseline="0" dirty="0">
                <a:solidFill>
                  <a:schemeClr val="tx1"/>
                </a:solidFill>
                <a:latin typeface="+mn-lt"/>
                <a:ea typeface="+mn-ea"/>
                <a:cs typeface="+mn-cs"/>
              </a:rPr>
              <a:t>6 The evidence for foods containing retinol and lung cancer is derived from studies on dietary intake and serum or plasma levels.</a:t>
            </a:r>
          </a:p>
          <a:p>
            <a:r>
              <a:rPr lang="en-GB" sz="1200" b="0" i="0" u="none" strike="noStrike" kern="1200" baseline="0" dirty="0">
                <a:solidFill>
                  <a:schemeClr val="tx1"/>
                </a:solidFill>
                <a:latin typeface="+mn-lt"/>
                <a:ea typeface="+mn-ea"/>
                <a:cs typeface="+mn-cs"/>
              </a:rPr>
              <a:t>7 The evidence for vitamin D and colorectal cancer is derived from studies on dietary intake, supplements and serum or plasma levels.</a:t>
            </a:r>
          </a:p>
          <a:p>
            <a:r>
              <a:rPr lang="en-GB" sz="1200" b="0" i="0" u="none" strike="noStrike" kern="1200" baseline="0" dirty="0">
                <a:solidFill>
                  <a:schemeClr val="tx1"/>
                </a:solidFill>
                <a:latin typeface="+mn-lt"/>
                <a:ea typeface="+mn-ea"/>
                <a:cs typeface="+mn-cs"/>
              </a:rPr>
              <a:t>8 The evidence for beta-carotene and lung cancer is derived from studies on dietary intake and serum levels.</a:t>
            </a:r>
          </a:p>
          <a:p>
            <a:r>
              <a:rPr lang="en-GB" sz="1200" b="0" i="0" u="none" strike="noStrike" kern="1200" baseline="0" dirty="0">
                <a:solidFill>
                  <a:schemeClr val="tx1"/>
                </a:solidFill>
                <a:latin typeface="+mn-lt"/>
                <a:ea typeface="+mn-ea"/>
                <a:cs typeface="+mn-cs"/>
              </a:rPr>
              <a:t>9 Definitions and categorisation of multivitamin supplements are not standardised across studies.</a:t>
            </a:r>
          </a:p>
          <a:p>
            <a:r>
              <a:rPr lang="en-GB" sz="1200" b="0" i="0" u="none" strike="noStrike" kern="1200" baseline="0" dirty="0">
                <a:solidFill>
                  <a:schemeClr val="tx1"/>
                </a:solidFill>
                <a:latin typeface="+mn-lt"/>
                <a:ea typeface="+mn-ea"/>
                <a:cs typeface="+mn-cs"/>
              </a:rPr>
              <a:t>10 The evidence for beta-carotene and prostate cancer is derived from studies on dietary intake and serum or plasma levels, as well as studies on high-dose supplement use (20, 30 and 50 milligrams per day).</a:t>
            </a:r>
          </a:p>
          <a:p>
            <a:r>
              <a:rPr lang="en-GB" sz="1200" b="0" i="0" u="none" strike="noStrike" kern="1200" baseline="0" dirty="0">
                <a:solidFill>
                  <a:schemeClr val="tx1"/>
                </a:solidFill>
                <a:latin typeface="+mn-lt"/>
                <a:ea typeface="+mn-ea"/>
                <a:cs typeface="+mn-cs"/>
              </a:rPr>
              <a:t>11 The evidence for beta-carotene and non-melanoma skin cancer is derived from one study on plasma levels, as well as studies on high-dose supplement use (50 milligrams per day and 50 milligrams per day on alternate days).</a:t>
            </a:r>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2923074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17/05/2018</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45D0F9-8769-D14A-BFE3-E4C4A4026565}"/>
              </a:ext>
            </a:extLst>
          </p:cNvPr>
          <p:cNvSpPr>
            <a:spLocks noGrp="1"/>
          </p:cNvSpPr>
          <p:nvPr>
            <p:ph type="body" sz="quarter" idx="11"/>
          </p:nvPr>
        </p:nvSpPr>
        <p:spPr/>
        <p:txBody>
          <a:bodyPr/>
          <a:lstStyle/>
          <a:p>
            <a:r>
              <a:rPr lang="en-US" dirty="0"/>
              <a:t>Other dietary exposures: matrix and </a:t>
            </a:r>
          </a:p>
          <a:p>
            <a:r>
              <a:rPr lang="en-US" dirty="0"/>
              <a:t>figures</a:t>
            </a:r>
          </a:p>
        </p:txBody>
      </p:sp>
    </p:spTree>
    <p:extLst>
      <p:ext uri="{BB962C8B-B14F-4D97-AF65-F5344CB8AC3E}">
        <p14:creationId xmlns:p14="http://schemas.microsoft.com/office/powerpoint/2010/main" val="327317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elicityr\Desktop\WCRF work\15 May - slides\figures and matrices\All Matrices\Other-dietary-exposures-matri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761" y="1300282"/>
            <a:ext cx="4427596" cy="349478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felicityr\Desktop\WCRF work\15 May - slides\figures and matrices\Other dietary exposures\Other-dietary-exposures-matrix-grap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6179" y="214178"/>
            <a:ext cx="4117598" cy="5666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666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felicityr\Desktop\WCRF work\15 May - slides\figures and matrices\Other dietary exposures\Figures\Grape\Other-dietary-exposures-figure-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1150552"/>
            <a:ext cx="6480175" cy="395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262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felicityr\Desktop\WCRF work\15 May - slides\figures and matrices\Other dietary exposures\Figures\Grape\Other-dietary-exposures-figure-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688" y="843606"/>
            <a:ext cx="6480175" cy="4541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7042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felicityr\Desktop\WCRF work\15 May - slides\figures and matrices\Other dietary exposures\Figures\Grape\Other-dietary-exposures-figure-5.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685" y="683613"/>
            <a:ext cx="6480175" cy="4791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4821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felicityr\Desktop\WCRF work\15 May - slides\figures and matrices\Other dietary exposures\Figures\Grape\Other-dietary-exposures-figure-5.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403375"/>
            <a:ext cx="6480175" cy="5383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4420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felicityr\Desktop\WCRF work\15 May - slides\figures and matrices\Other dietary exposures\Figures\Grape\Other-dietary-exposures-figure-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685" y="534731"/>
            <a:ext cx="6480175" cy="5041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57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felicityr\Desktop\WCRF work\15 May - slides\figures and matrices\Other dietary exposures\Figures\Grape\Other-dietary-exposures-figure-5.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799156"/>
            <a:ext cx="6480175" cy="4608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707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228000685"/>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541</TotalTime>
  <Words>582</Words>
  <Application>Microsoft Macintosh PowerPoint</Application>
  <PresentationFormat>On-screen Show (4:3)</PresentationFormat>
  <Paragraphs>30</Paragraphs>
  <Slides>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81</cp:revision>
  <cp:lastPrinted>2018-05-02T14:42:14Z</cp:lastPrinted>
  <dcterms:created xsi:type="dcterms:W3CDTF">2018-04-11T08:56:50Z</dcterms:created>
  <dcterms:modified xsi:type="dcterms:W3CDTF">2018-05-17T12:26:45Z</dcterms:modified>
  <cp:category/>
</cp:coreProperties>
</file>