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464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65"/>
    <p:restoredTop sz="78296" autoAdjust="0"/>
  </p:normalViewPr>
  <p:slideViewPr>
    <p:cSldViewPr snapToGrid="0" snapToObjects="1" showGuides="1">
      <p:cViewPr varScale="1">
        <p:scale>
          <a:sx n="101" d="100"/>
          <a:sy n="101" d="100"/>
        </p:scale>
        <p:origin x="2688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51307-226A-B04F-B2F4-F6DAC0D078BB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7B214-8946-0B4D-B887-7F8B37BED0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323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Unless otherwise</a:t>
            </a:r>
            <a:r>
              <a:rPr lang="en-GB" baseline="0" dirty="0"/>
              <a:t> stated, a</a:t>
            </a:r>
            <a:r>
              <a:rPr lang="en-GB" dirty="0"/>
              <a:t>ll text and graphics copyright </a:t>
            </a:r>
            <a:r>
              <a:rPr lang="en-US" altLang="en-US" sz="1200" dirty="0"/>
              <a:t>©</a:t>
            </a:r>
            <a:r>
              <a:rPr lang="en-GB" baseline="0" dirty="0"/>
              <a:t> 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2018 World Cancer Research Fund International. All rights reserved.</a:t>
            </a:r>
            <a:endParaRPr lang="en-GB" dirty="0"/>
          </a:p>
          <a:p>
            <a:endParaRPr lang="en-GB" dirty="0"/>
          </a:p>
          <a:p>
            <a:r>
              <a:rPr lang="en-GB" dirty="0"/>
              <a:t>Readers may make use of the text and graphics in the WCRF/AICR</a:t>
            </a:r>
            <a:r>
              <a:rPr lang="en-GB" baseline="0" dirty="0"/>
              <a:t> Third Expert </a:t>
            </a:r>
            <a:r>
              <a:rPr lang="en-GB" dirty="0"/>
              <a:t>Report for teaching and personal purposes,</a:t>
            </a:r>
            <a:r>
              <a:rPr lang="en-GB" baseline="0" dirty="0"/>
              <a:t> p</a:t>
            </a:r>
            <a:r>
              <a:rPr lang="en-GB" dirty="0"/>
              <a:t>rovided they give credit to World Cancer Research Fund and American Institute for Cancer Research.</a:t>
            </a:r>
            <a:r>
              <a:rPr lang="en-GB" baseline="0" dirty="0"/>
              <a:t> </a:t>
            </a:r>
          </a:p>
          <a:p>
            <a:endParaRPr lang="en-GB" baseline="0" dirty="0"/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to cite the 2018 Third Expert Report: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World Cancer Research Fund/American Institute for Cancer Research. </a:t>
            </a:r>
            <a:r>
              <a:rPr lang="en-GB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Diet, Nutrition, Physical Activity and Cancer: a Global Perspective. 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Continuous Update Project Expert Report 2018. Available at dietandcancerreport.org</a:t>
            </a:r>
            <a:endParaRPr lang="en-GB" baseline="0" dirty="0"/>
          </a:p>
          <a:p>
            <a:endParaRPr lang="en-GB" baseline="0" dirty="0"/>
          </a:p>
          <a:p>
            <a:r>
              <a:rPr lang="en-GB" baseline="0" dirty="0"/>
              <a:t>How to cite this part of the Third Expert Report: </a:t>
            </a:r>
          </a:p>
          <a:p>
            <a:r>
              <a:rPr lang="en-GB" baseline="0" dirty="0"/>
              <a:t>World Cancer Research Fund/American Institute for Cancer Research. Continuous Update Project Expert Report 2018. Diet, nutrition, physical activity and ovarian cancer. Available at dietandcancerreport.org</a:t>
            </a:r>
          </a:p>
          <a:p>
            <a:endParaRPr lang="en-GB" baseline="0" dirty="0"/>
          </a:p>
          <a:p>
            <a:r>
              <a:rPr lang="en-GB" baseline="0" dirty="0"/>
              <a:t>To inquire about permission for any other use contact </a:t>
            </a:r>
            <a:r>
              <a:rPr lang="en-GB" b="1" baseline="0" dirty="0"/>
              <a:t>copyright@wcrf.org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7B214-8946-0B4D-B887-7F8B37BED05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895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DIET, NUTRITION, PHYSICAL ACTIVITY AND OVARIAN CANCER</a:t>
            </a:r>
          </a:p>
          <a:p>
            <a:endParaRPr lang="en-GB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Footnotes: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Adult attained height is unlikely to directly influence the risk of cancer. It is a marker for genetic, environmental, hormonal, and also nutritional factors affecting growth during the period from preconception to completion of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linea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growth.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 Body fatness marked by body mass index (BMI). The effect may vary in different subgroups such as by tumour type, hormone replacement therapy use, and menopausal status.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7B214-8946-0B4D-B887-7F8B37BED05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32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 - Interna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06" t="9129" r="5025" b="10297"/>
          <a:stretch/>
        </p:blipFill>
        <p:spPr>
          <a:xfrm>
            <a:off x="6640172" y="297765"/>
            <a:ext cx="1909750" cy="9374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53"/>
          <a:stretch/>
        </p:blipFill>
        <p:spPr>
          <a:xfrm>
            <a:off x="4938726" y="2415278"/>
            <a:ext cx="4205274" cy="3764408"/>
          </a:xfrm>
          <a:prstGeom prst="rect">
            <a:avLst/>
          </a:prstGeom>
        </p:spPr>
      </p:pic>
      <p:sp>
        <p:nvSpPr>
          <p:cNvPr id="28" name="TextBox 27"/>
          <p:cNvSpPr txBox="1"/>
          <p:nvPr userDrawn="1"/>
        </p:nvSpPr>
        <p:spPr>
          <a:xfrm>
            <a:off x="529455" y="1899584"/>
            <a:ext cx="4811902" cy="1477328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pPr>
              <a:lnSpc>
                <a:spcPts val="3600"/>
              </a:lnSpc>
            </a:pPr>
            <a:r>
              <a:rPr lang="en-GB" sz="3200" b="1" dirty="0">
                <a:solidFill>
                  <a:schemeClr val="tx2"/>
                </a:solidFill>
              </a:rPr>
              <a:t>Diet, Nutrition, Physical Activity and Cancer: </a:t>
            </a:r>
            <a:br>
              <a:rPr lang="en-GB" sz="3200" b="1" dirty="0">
                <a:solidFill>
                  <a:schemeClr val="tx2"/>
                </a:solidFill>
              </a:rPr>
            </a:br>
            <a:r>
              <a:rPr lang="en-GB" sz="3200" b="1" dirty="0">
                <a:solidFill>
                  <a:schemeClr val="tx2"/>
                </a:solidFill>
              </a:rPr>
              <a:t>a Global Perspective</a:t>
            </a:r>
          </a:p>
        </p:txBody>
      </p:sp>
      <p:cxnSp>
        <p:nvCxnSpPr>
          <p:cNvPr id="30" name="Straight Connector 29"/>
          <p:cNvCxnSpPr>
            <a:cxnSpLocks/>
          </p:cNvCxnSpPr>
          <p:nvPr userDrawn="1"/>
        </p:nvCxnSpPr>
        <p:spPr>
          <a:xfrm>
            <a:off x="1378039" y="6179685"/>
            <a:ext cx="7765961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FDB9B09-79AB-1D45-BB7D-36E70855412D}"/>
              </a:ext>
            </a:extLst>
          </p:cNvPr>
          <p:cNvSpPr txBox="1"/>
          <p:nvPr userDrawn="1"/>
        </p:nvSpPr>
        <p:spPr>
          <a:xfrm>
            <a:off x="5990342" y="6363533"/>
            <a:ext cx="2559580" cy="307777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GB" sz="1400" b="1" dirty="0" err="1">
                <a:solidFill>
                  <a:schemeClr val="accent1"/>
                </a:solidFill>
              </a:rPr>
              <a:t>dietandcancerreport.org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4DB6BF6B-54A6-3748-9882-3C7B2863A2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9455" y="3630113"/>
            <a:ext cx="4503865" cy="698301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2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r>
              <a:rPr lang="is-IS" dirty="0"/>
              <a:t>…</a:t>
            </a:r>
          </a:p>
        </p:txBody>
      </p:sp>
      <p:sp>
        <p:nvSpPr>
          <p:cNvPr id="19" name="Text Placeholder 13">
            <a:extLst>
              <a:ext uri="{FF2B5EF4-FFF2-40B4-BE49-F238E27FC236}">
                <a16:creationId xmlns:a16="http://schemas.microsoft.com/office/drawing/2014/main" id="{402ED559-2B87-D44E-B9E4-96FE0F6A195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9455" y="4336130"/>
            <a:ext cx="4503865" cy="485775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1350" b="0">
                <a:solidFill>
                  <a:srgbClr val="464646"/>
                </a:solidFill>
              </a:defRPr>
            </a:lvl1pPr>
          </a:lstStyle>
          <a:p>
            <a:pPr lvl="0"/>
            <a:r>
              <a:rPr lang="en-GB" dirty="0"/>
              <a:t>Click to add author/other info</a:t>
            </a:r>
            <a:r>
              <a:rPr lang="is-IS" dirty="0"/>
              <a:t>…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F2A389-5114-F74C-B363-1EA175442F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2" y="5273898"/>
            <a:ext cx="1594027" cy="15940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EA73379-01F0-684B-AEEB-42972759C85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5" y="297765"/>
            <a:ext cx="2657745" cy="702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25979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er title for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29456" y="886229"/>
            <a:ext cx="8020465" cy="4895005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7F8EDA-BFFD-C543-9662-15E61D2C4A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3752" y="6178259"/>
            <a:ext cx="1186170" cy="58226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E4B3A89-3C23-2744-B957-4FA5FDDF3718}"/>
              </a:ext>
            </a:extLst>
          </p:cNvPr>
          <p:cNvSpPr txBox="1"/>
          <p:nvPr userDrawn="1"/>
        </p:nvSpPr>
        <p:spPr>
          <a:xfrm>
            <a:off x="3292210" y="6469934"/>
            <a:ext cx="2559580" cy="276999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ctr"/>
            <a:r>
              <a:rPr lang="en-GB" sz="1200" b="1" dirty="0" err="1">
                <a:solidFill>
                  <a:schemeClr val="accent1"/>
                </a:solidFill>
              </a:rPr>
              <a:t>dietandcancerreport.org</a:t>
            </a:r>
            <a:endParaRPr lang="en-GB" sz="1200" b="1" dirty="0">
              <a:solidFill>
                <a:schemeClr val="accent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246C600-BF60-8041-BE3E-47B07AF66682}"/>
              </a:ext>
            </a:extLst>
          </p:cNvPr>
          <p:cNvCxnSpPr/>
          <p:nvPr userDrawn="1"/>
        </p:nvCxnSpPr>
        <p:spPr>
          <a:xfrm>
            <a:off x="0" y="6034084"/>
            <a:ext cx="9144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C14987A1-6ACA-2241-BFFF-B1CE6AEB021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1218" y="300676"/>
            <a:ext cx="8347496" cy="57571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smaller heading...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AD6E72-8321-094F-834C-8791815519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6" y="6230663"/>
            <a:ext cx="1641356" cy="43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10978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 - For more information/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999902FD-7D51-8648-BD15-1DFF0A70DA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53"/>
          <a:stretch/>
        </p:blipFill>
        <p:spPr>
          <a:xfrm>
            <a:off x="4938726" y="2415278"/>
            <a:ext cx="4205274" cy="376440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F9C187D-0343-2445-8473-E3A2919C82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06" t="9129" r="5025" b="10297"/>
          <a:stretch/>
        </p:blipFill>
        <p:spPr>
          <a:xfrm>
            <a:off x="6640172" y="297765"/>
            <a:ext cx="1909750" cy="93745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D16E519-40B5-494F-8DF7-172F34926A2C}"/>
              </a:ext>
            </a:extLst>
          </p:cNvPr>
          <p:cNvCxnSpPr>
            <a:cxnSpLocks/>
          </p:cNvCxnSpPr>
          <p:nvPr userDrawn="1"/>
        </p:nvCxnSpPr>
        <p:spPr>
          <a:xfrm>
            <a:off x="1378039" y="6179685"/>
            <a:ext cx="7765961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E66460B-3785-9444-824B-3F2CC67EEE0F}"/>
              </a:ext>
            </a:extLst>
          </p:cNvPr>
          <p:cNvSpPr txBox="1"/>
          <p:nvPr userDrawn="1"/>
        </p:nvSpPr>
        <p:spPr>
          <a:xfrm>
            <a:off x="5990342" y="6363533"/>
            <a:ext cx="2559580" cy="307777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GB" sz="1400" b="1" dirty="0" err="1">
                <a:solidFill>
                  <a:schemeClr val="accent1"/>
                </a:solidFill>
              </a:rPr>
              <a:t>dietandcancerreport.org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ABE0C183-269B-8544-867C-7C06B4834B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9455" y="3261345"/>
            <a:ext cx="4503865" cy="1022554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2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r>
              <a:rPr lang="is-IS" dirty="0"/>
              <a:t>…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C2389106-3E28-F445-A6BB-1A52149EA8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0954" y="2528119"/>
            <a:ext cx="4743212" cy="57571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3200" b="1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Thanks/for more info…</a:t>
            </a:r>
            <a:endParaRPr lang="en-GB" dirty="0"/>
          </a:p>
        </p:txBody>
      </p:sp>
      <p:sp>
        <p:nvSpPr>
          <p:cNvPr id="39" name="Content Placeholder 16">
            <a:extLst>
              <a:ext uri="{FF2B5EF4-FFF2-40B4-BE49-F238E27FC236}">
                <a16:creationId xmlns:a16="http://schemas.microsoft.com/office/drawing/2014/main" id="{FF237393-0AB6-9F49-9E49-B8DAF0E6D854}"/>
              </a:ext>
            </a:extLst>
          </p:cNvPr>
          <p:cNvSpPr txBox="1">
            <a:spLocks/>
          </p:cNvSpPr>
          <p:nvPr userDrawn="1"/>
        </p:nvSpPr>
        <p:spPr>
          <a:xfrm>
            <a:off x="450544" y="4357052"/>
            <a:ext cx="4582776" cy="966823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500" b="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err="1">
                <a:solidFill>
                  <a:srgbClr val="7030A0"/>
                </a:solidFill>
              </a:rPr>
              <a:t>twitter.com</a:t>
            </a:r>
            <a:r>
              <a:rPr lang="en-US" b="1" dirty="0">
                <a:solidFill>
                  <a:srgbClr val="7030A0"/>
                </a:solidFill>
              </a:rPr>
              <a:t>/</a:t>
            </a:r>
            <a:r>
              <a:rPr lang="en-US" b="1" dirty="0" err="1">
                <a:solidFill>
                  <a:srgbClr val="7030A0"/>
                </a:solidFill>
              </a:rPr>
              <a:t>wcrfint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 err="1">
                <a:solidFill>
                  <a:srgbClr val="7030A0"/>
                </a:solidFill>
              </a:rPr>
              <a:t>facebook.com</a:t>
            </a:r>
            <a:r>
              <a:rPr lang="en-US" b="1" dirty="0">
                <a:solidFill>
                  <a:srgbClr val="7030A0"/>
                </a:solidFill>
              </a:rPr>
              <a:t>/</a:t>
            </a:r>
            <a:r>
              <a:rPr lang="en-US" b="1" dirty="0" err="1">
                <a:solidFill>
                  <a:srgbClr val="7030A0"/>
                </a:solidFill>
              </a:rPr>
              <a:t>wcrfint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 err="1">
                <a:solidFill>
                  <a:srgbClr val="7030A0"/>
                </a:solidFill>
              </a:rPr>
              <a:t>wcrf.org</a:t>
            </a:r>
            <a:r>
              <a:rPr lang="en-US" b="1" dirty="0">
                <a:solidFill>
                  <a:srgbClr val="7030A0"/>
                </a:solidFill>
              </a:rPr>
              <a:t>/blog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5F2A389-5114-F74C-B363-1EA175442F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2" y="5273898"/>
            <a:ext cx="1594027" cy="15940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567A2C-C632-9F4A-8205-E9E7D1D26A2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5" y="297765"/>
            <a:ext cx="2657745" cy="702090"/>
          </a:xfrm>
          <a:prstGeom prst="rect">
            <a:avLst/>
          </a:prstGeom>
        </p:spPr>
      </p:pic>
    </p:spTree>
    <p:extLst/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536" y="436602"/>
            <a:ext cx="82296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55679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fld id="{485FAB63-0929-446E-B0E5-3735DFF4042D}" type="datetimeFigureOut">
              <a:rPr lang="en-GB" smtClean="0"/>
              <a:pPr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fld id="{811FA3AA-8985-4520-AAAF-6D21C979B8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126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4" r:id="rId2"/>
    <p:sldLayoutId id="2147483677" r:id="rId3"/>
  </p:sldLayoutIdLst>
  <p:txStyles>
    <p:titleStyle>
      <a:lvl1pPr algn="l" defTabSz="685800" rtl="0" eaLnBrk="1" latinLnBrk="0" hangingPunct="1">
        <a:spcBef>
          <a:spcPct val="0"/>
        </a:spcBef>
        <a:buNone/>
        <a:defRPr sz="1800" kern="1200" spc="-30" baseline="0">
          <a:solidFill>
            <a:schemeClr val="tx2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  <a:lvl2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2pPr>
      <a:lvl3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3pPr>
      <a:lvl4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4pPr>
      <a:lvl5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GB" sz="1200" kern="1200" dirty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Ovarian cancer: matrix</a:t>
            </a:r>
          </a:p>
        </p:txBody>
      </p:sp>
    </p:spTree>
    <p:extLst>
      <p:ext uri="{BB962C8B-B14F-4D97-AF65-F5344CB8AC3E}">
        <p14:creationId xmlns:p14="http://schemas.microsoft.com/office/powerpoint/2010/main" val="1976656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elicityr\Desktop\WCRF work\11 May\Cancers\ovarian\Ovarian-cancer-matri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487" y="185195"/>
            <a:ext cx="4597325" cy="5683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455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ts val="1800"/>
              </a:lnSpc>
            </a:pPr>
            <a:r>
              <a:rPr lang="en-GB" dirty="0"/>
              <a:t>For more information contact ri@wcrf.org</a:t>
            </a:r>
          </a:p>
        </p:txBody>
      </p:sp>
    </p:spTree>
    <p:extLst>
      <p:ext uri="{BB962C8B-B14F-4D97-AF65-F5344CB8AC3E}">
        <p14:creationId xmlns:p14="http://schemas.microsoft.com/office/powerpoint/2010/main" val="2087686432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TEMPLATE_museo and seg NEW">
  <a:themeElements>
    <a:clrScheme name="Custom 4">
      <a:dk1>
        <a:srgbClr val="000000"/>
      </a:dk1>
      <a:lt1>
        <a:srgbClr val="FFFFFF"/>
      </a:lt1>
      <a:dk2>
        <a:srgbClr val="722EA5"/>
      </a:dk2>
      <a:lt2>
        <a:srgbClr val="B8A6D0"/>
      </a:lt2>
      <a:accent1>
        <a:srgbClr val="FFA02F"/>
      </a:accent1>
      <a:accent2>
        <a:srgbClr val="BED600"/>
      </a:accent2>
      <a:accent3>
        <a:srgbClr val="3CB7E3"/>
      </a:accent3>
      <a:accent4>
        <a:srgbClr val="F5CB00"/>
      </a:accent4>
      <a:accent5>
        <a:srgbClr val="D3BF96"/>
      </a:accent5>
      <a:accent6>
        <a:srgbClr val="C3262E"/>
      </a:accent6>
      <a:hlink>
        <a:srgbClr val="722EA5"/>
      </a:hlink>
      <a:folHlink>
        <a:srgbClr val="722EA5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>
        <a:noAutofit/>
      </a:bodyPr>
      <a:lstStyle>
        <a:defPPr>
          <a:spcAft>
            <a:spcPts val="600"/>
          </a:spcAft>
          <a:defRPr sz="3200" spc="-40" dirty="0" smtClean="0">
            <a:solidFill>
              <a:srgbClr val="005A8C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528</TotalTime>
  <Words>264</Words>
  <Application>Microsoft Macintosh PowerPoint</Application>
  <PresentationFormat>On-screen Show (4:3)</PresentationFormat>
  <Paragraphs>20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Segoe UI</vt:lpstr>
      <vt:lpstr>MASTER TEMPLATE_museo and seg NEW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>www.dietandcancerreport.org</HyperlinkBase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WCRF International</dc:creator>
  <cp:keywords/>
  <dc:description>© 2018 World Cancer Research Fund International
dietandcancerreport.org</dc:description>
  <cp:lastModifiedBy>Microsoft Office User</cp:lastModifiedBy>
  <cp:revision>81</cp:revision>
  <cp:lastPrinted>2018-05-02T14:42:14Z</cp:lastPrinted>
  <dcterms:created xsi:type="dcterms:W3CDTF">2018-04-11T08:56:50Z</dcterms:created>
  <dcterms:modified xsi:type="dcterms:W3CDTF">2018-05-17T11:53:29Z</dcterms:modified>
  <cp:category/>
</cp:coreProperties>
</file>