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9" r:id="rId2"/>
    <p:sldId id="261" r:id="rId3"/>
    <p:sldId id="272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58" r:id="rId17"/>
    <p:sldId id="26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464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3"/>
    <p:restoredTop sz="72703"/>
  </p:normalViewPr>
  <p:slideViewPr>
    <p:cSldViewPr snapToGrid="0" snapToObjects="1" showGuides="1">
      <p:cViewPr varScale="1">
        <p:scale>
          <a:sx n="93" d="100"/>
          <a:sy n="93" d="100"/>
        </p:scale>
        <p:origin x="2608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51307-226A-B04F-B2F4-F6DAC0D078BB}" type="datetimeFigureOut">
              <a:rPr lang="en-GB" smtClean="0"/>
              <a:t>17/05/2018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7B214-8946-0B4D-B887-7F8B37BED0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32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Unless otherwise</a:t>
            </a:r>
            <a:r>
              <a:rPr lang="en-GB" baseline="0" dirty="0"/>
              <a:t> stated, a</a:t>
            </a:r>
            <a:r>
              <a:rPr lang="en-GB" dirty="0"/>
              <a:t>ll text and graphics copyright </a:t>
            </a:r>
            <a:r>
              <a:rPr lang="en-US" altLang="en-US" sz="1200" dirty="0"/>
              <a:t>©</a:t>
            </a:r>
            <a:r>
              <a:rPr lang="en-GB" baseline="0" dirty="0"/>
              <a:t>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2018 World Cancer Research Fund International. All rights reserved.</a:t>
            </a:r>
            <a:endParaRPr lang="en-GB" dirty="0"/>
          </a:p>
          <a:p>
            <a:endParaRPr lang="en-GB" dirty="0"/>
          </a:p>
          <a:p>
            <a:r>
              <a:rPr lang="en-GB" dirty="0"/>
              <a:t>Readers may make use of the text and graphics in the WCRF/AICR</a:t>
            </a:r>
            <a:r>
              <a:rPr lang="en-GB" baseline="0" dirty="0"/>
              <a:t> Third Expert </a:t>
            </a:r>
            <a:r>
              <a:rPr lang="en-GB" dirty="0"/>
              <a:t>Report for teaching and personal purposes,</a:t>
            </a:r>
            <a:r>
              <a:rPr lang="en-GB" baseline="0" dirty="0"/>
              <a:t> p</a:t>
            </a:r>
            <a:r>
              <a:rPr lang="en-GB" dirty="0"/>
              <a:t>rovided they give credit to World Cancer Research Fund and American Institute for Cancer Research.</a:t>
            </a:r>
            <a:r>
              <a:rPr lang="en-GB" baseline="0" dirty="0"/>
              <a:t> </a:t>
            </a:r>
          </a:p>
          <a:p>
            <a:endParaRPr lang="en-GB" baseline="0" dirty="0"/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to cite the 2018 Third Expert Report: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World Cancer Research Fund/American Institute for Cancer Research. </a:t>
            </a:r>
            <a:r>
              <a:rPr lang="en-GB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Diet, Nutrition, Physical Activity and Cancer: a Global Perspective.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Continuous Update Project Expert Report 2018. Available at dietandcancerreport.org</a:t>
            </a:r>
            <a:endParaRPr lang="en-GB" baseline="0" dirty="0"/>
          </a:p>
          <a:p>
            <a:endParaRPr lang="en-GB" baseline="0" dirty="0"/>
          </a:p>
          <a:p>
            <a:r>
              <a:rPr lang="en-GB" baseline="0" dirty="0"/>
              <a:t>How to cite this part of the Third Expert Report: </a:t>
            </a:r>
          </a:p>
          <a:p>
            <a:r>
              <a:rPr lang="en-GB" baseline="0" dirty="0"/>
              <a:t>World Cancer Research Fund/American Institute for Cancer Research. Continuous Update Project Expert Report 2018. Diet, nutrition, physical activity and bladder cancer. Available at dietandcancerreport.org</a:t>
            </a:r>
          </a:p>
          <a:p>
            <a:endParaRPr lang="en-GB" baseline="0" dirty="0"/>
          </a:p>
          <a:p>
            <a:r>
              <a:rPr lang="en-GB" baseline="0" dirty="0"/>
              <a:t>To inquire about permission for any other use contact </a:t>
            </a:r>
            <a:r>
              <a:rPr lang="en-GB" b="1" baseline="0" dirty="0"/>
              <a:t>copyright@wcrf.org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67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SUMMARY</a:t>
            </a:r>
            <a:r>
              <a:rPr lang="en-GB" baseline="0" dirty="0"/>
              <a:t> OF STRONG EVIDENCE ON DIET, NUTRITION, PHYSICAL ACTIVITY AND CANCER</a:t>
            </a:r>
          </a:p>
          <a:p>
            <a:endParaRPr lang="en-GB" baseline="0" dirty="0"/>
          </a:p>
          <a:p>
            <a:r>
              <a:rPr lang="en-GB" baseline="0" dirty="0"/>
              <a:t>Footnotes:</a:t>
            </a:r>
          </a:p>
          <a:p>
            <a:r>
              <a:rPr lang="en-GB" dirty="0"/>
              <a:t>1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Includes mouth, pharynx and larynx, nasopharynx, oesophagus (squamous cell carcinoma and adenocarcinoma), lung, stomach and colorectal cancers.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Aggregated exposure which contains evidence for non-starchy vegetables, fruit and citrus fruit.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The Panel notes that while the evidence for links between individual cancers and non-starchy vegetables or fruits is limited, the pattern of association is consistent and in the same direction, and overall the evidence is more persuasive of a protective effect.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Includes evidence on total dairy, milk, cheese and dietary calcium intakes.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 Stomach and liver: Based on intakes above approximately 45 grams of ethanol per day (about 3 drinks).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 Based on intakes above approximately 30 grams of ethanol per day (about 2 drinks per day).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 No threshold level of intake was identified.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 Based on intakes up to 30 grams of ethanol per day (about 2 drinks per day). There is insufficient evidence for intake greater than 30 grams per day.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 Such diets are characterised by high intakes of free sugars, meat and dietary fat; the overall conclusion includes all these factors.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 Evidence is from studies of high-dose supplements in smokers.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 Includes both foods naturally containing the constituent and foods which have the constituent added and includes studies using supplements.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 Evidence derived from studies of supplements at dose &gt;200 milligrams per day.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 Colon cancer only.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 Aerobic physical activity only.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15 Screen time is a marker of sedentary behaviour.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 Body fatness is marked by body mass index (BMI) and where possible waist circumference and waist-hip ratio.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17 Stomach cardia cancer only.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 Advanced prostate cancer only.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 Young women aged about 18 to 30 years; body fatness is marked by BMI.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 Malignant melanoma only.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21 Adult attained height is unlikely to directly influence the risk of cancer. It is a marker for genetic, environmental, hormonal and nutritional factors affecting growth during the period from preconception to completion of growth in length.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22 Evidence relates to effects on the mother who is breastfeeding and not to effects on the child who is being breastfed. Relates to overall breast cancer (unspecified).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23 The factors identified as increasing or decreasing risk of weight gain, overweight or obesity do so by promoting positive energy balance (increased risk) or appropriate energy balance (decreased risk), through a complex interplay of physiological, psychological and social influences.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 Evidence comes mostly from studies of adults but, unless there is evidence to the contrary, also apply to children (aged 5 years and over).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168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References:</a:t>
            </a:r>
          </a:p>
          <a:p>
            <a:endParaRPr lang="en-GB" dirty="0"/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World Health Organization (WHO). </a:t>
            </a:r>
            <a:r>
              <a:rPr lang="en-GB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Global Database on Body Mass Index: BMI classification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2017. Accessed 28/09/2017; available from http://apps.who.int/bmi/index.jsp?introPage=intro_3.html</a:t>
            </a:r>
          </a:p>
          <a:p>
            <a:endParaRPr lang="en-GB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World Health Organization (WHO). </a:t>
            </a:r>
            <a:r>
              <a:rPr lang="en-GB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 Growth Standards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2017. Accessed 2017 20/11/2017; available from http://www.who.int/childgrowth/standards/chts_bfa_girls_z/en/</a:t>
            </a:r>
          </a:p>
          <a:p>
            <a:endParaRPr lang="en-GB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World Health Organization (WHO). </a:t>
            </a:r>
            <a:r>
              <a:rPr lang="en-GB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Waist Circumference and Waist-Hip Ratio: Report of a WHO Expert Consultation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2008.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52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Reference:</a:t>
            </a:r>
          </a:p>
          <a:p>
            <a:endParaRPr lang="en-GB" dirty="0"/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World Health Organization (WHO). Infant and Young Child Feeding: Model Chapter for Textbooks for Medical Students and Allied Health Professionals. Session 2 – The physiological basis of breastfeeding. 2009. Accessed 30/09/2017; available from https://www.ncbi.nlm.nih.gov/books/NBK148970/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517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WCRF International NOURISHING framework formalises a comprehensive package of policies to promote healthy diets and reduce overweight, obesity and diet-related non-communicable diseases.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720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new policy framework that can be used to identify a comprehensive package of actions needed to create environments for people and communities that are conducive to following the Cancer Prevention Recommendations.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5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common feature of successful policy is concerted action led by governments, with the support of actors across all sectors in society, all working in the public interest.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B214-8946-0B4D-B887-7F8B37BED05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448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- Internat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6" t="9129" r="5025" b="10297"/>
          <a:stretch/>
        </p:blipFill>
        <p:spPr>
          <a:xfrm>
            <a:off x="6640172" y="297765"/>
            <a:ext cx="1909750" cy="937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53"/>
          <a:stretch/>
        </p:blipFill>
        <p:spPr>
          <a:xfrm>
            <a:off x="4938726" y="2415278"/>
            <a:ext cx="4205274" cy="3764408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529455" y="1899584"/>
            <a:ext cx="4811902" cy="1477328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ts val="3600"/>
              </a:lnSpc>
            </a:pPr>
            <a:r>
              <a:rPr lang="en-GB" sz="3200" b="1" dirty="0">
                <a:solidFill>
                  <a:schemeClr val="tx2"/>
                </a:solidFill>
              </a:rPr>
              <a:t>Diet, Nutrition, Physical Activity and Cancer: </a:t>
            </a:r>
            <a:br>
              <a:rPr lang="en-GB" sz="3200" b="1" dirty="0">
                <a:solidFill>
                  <a:schemeClr val="tx2"/>
                </a:solidFill>
              </a:rPr>
            </a:br>
            <a:r>
              <a:rPr lang="en-GB" sz="3200" b="1" dirty="0">
                <a:solidFill>
                  <a:schemeClr val="tx2"/>
                </a:solidFill>
              </a:rPr>
              <a:t>a Global Perspective</a:t>
            </a:r>
          </a:p>
        </p:txBody>
      </p:sp>
      <p:cxnSp>
        <p:nvCxnSpPr>
          <p:cNvPr id="30" name="Straight Connector 29"/>
          <p:cNvCxnSpPr>
            <a:cxnSpLocks/>
          </p:cNvCxnSpPr>
          <p:nvPr userDrawn="1"/>
        </p:nvCxnSpPr>
        <p:spPr>
          <a:xfrm>
            <a:off x="1378039" y="6179685"/>
            <a:ext cx="776596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FDB9B09-79AB-1D45-BB7D-36E70855412D}"/>
              </a:ext>
            </a:extLst>
          </p:cNvPr>
          <p:cNvSpPr txBox="1"/>
          <p:nvPr userDrawn="1"/>
        </p:nvSpPr>
        <p:spPr>
          <a:xfrm>
            <a:off x="5990342" y="6363533"/>
            <a:ext cx="2559580" cy="307777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GB" sz="1400" b="1" dirty="0" err="1">
                <a:solidFill>
                  <a:schemeClr val="accent1"/>
                </a:solidFill>
              </a:rPr>
              <a:t>dietandcancerreport.org</a:t>
            </a:r>
            <a:endParaRPr lang="en-GB" sz="1400" b="1" dirty="0">
              <a:solidFill>
                <a:schemeClr val="accent1"/>
              </a:solidFill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4DB6BF6B-54A6-3748-9882-3C7B2863A2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455" y="3630113"/>
            <a:ext cx="4503865" cy="698301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  <a:r>
              <a:rPr lang="is-IS" dirty="0"/>
              <a:t>…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402ED559-2B87-D44E-B9E4-96FE0F6A19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455" y="4336130"/>
            <a:ext cx="4503865" cy="485775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>
              <a:defRPr sz="1350" b="0">
                <a:solidFill>
                  <a:srgbClr val="464646"/>
                </a:solidFill>
              </a:defRPr>
            </a:lvl1pPr>
          </a:lstStyle>
          <a:p>
            <a:pPr lvl="0"/>
            <a:r>
              <a:rPr lang="en-GB" dirty="0"/>
              <a:t>Click to add author/other info</a:t>
            </a:r>
            <a:r>
              <a:rPr lang="is-IS" dirty="0"/>
              <a:t>…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5F2A389-5114-F74C-B363-1EA175442F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2" y="5273898"/>
            <a:ext cx="1594027" cy="15940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A73379-01F0-684B-AEEB-42972759C85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55" y="297765"/>
            <a:ext cx="2657745" cy="70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5979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er title for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29456" y="886229"/>
            <a:ext cx="8020465" cy="4895005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C7F8EDA-BFFD-C543-9662-15E61D2C4A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3752" y="6178259"/>
            <a:ext cx="1186170" cy="5822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4B3A89-3C23-2744-B957-4FA5FDDF3718}"/>
              </a:ext>
            </a:extLst>
          </p:cNvPr>
          <p:cNvSpPr txBox="1"/>
          <p:nvPr userDrawn="1"/>
        </p:nvSpPr>
        <p:spPr>
          <a:xfrm>
            <a:off x="3292210" y="6469934"/>
            <a:ext cx="2559580" cy="276999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/>
            <a:r>
              <a:rPr lang="en-GB" sz="1200" b="1" dirty="0" err="1">
                <a:solidFill>
                  <a:schemeClr val="accent1"/>
                </a:solidFill>
              </a:rPr>
              <a:t>dietandcancerreport.org</a:t>
            </a:r>
            <a:endParaRPr lang="en-GB" sz="1200" b="1" dirty="0">
              <a:solidFill>
                <a:schemeClr val="accent1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246C600-BF60-8041-BE3E-47B07AF66682}"/>
              </a:ext>
            </a:extLst>
          </p:cNvPr>
          <p:cNvCxnSpPr/>
          <p:nvPr userDrawn="1"/>
        </p:nvCxnSpPr>
        <p:spPr>
          <a:xfrm>
            <a:off x="0" y="6034084"/>
            <a:ext cx="9144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C14987A1-6ACA-2241-BFFF-B1CE6AEB0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218" y="300676"/>
            <a:ext cx="8347496" cy="575717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400" b="1" spc="-3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smaller heading...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AD6E72-8321-094F-834C-8791815519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56" y="6230663"/>
            <a:ext cx="1641356" cy="43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097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e - For more information/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999902FD-7D51-8648-BD15-1DFF0A70DA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53"/>
          <a:stretch/>
        </p:blipFill>
        <p:spPr>
          <a:xfrm>
            <a:off x="4938726" y="2415278"/>
            <a:ext cx="4205274" cy="37644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F9C187D-0343-2445-8473-E3A2919C82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6" t="9129" r="5025" b="10297"/>
          <a:stretch/>
        </p:blipFill>
        <p:spPr>
          <a:xfrm>
            <a:off x="6640172" y="297765"/>
            <a:ext cx="1909750" cy="93745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16E519-40B5-494F-8DF7-172F34926A2C}"/>
              </a:ext>
            </a:extLst>
          </p:cNvPr>
          <p:cNvCxnSpPr>
            <a:cxnSpLocks/>
          </p:cNvCxnSpPr>
          <p:nvPr userDrawn="1"/>
        </p:nvCxnSpPr>
        <p:spPr>
          <a:xfrm>
            <a:off x="1378039" y="6179685"/>
            <a:ext cx="776596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E66460B-3785-9444-824B-3F2CC67EEE0F}"/>
              </a:ext>
            </a:extLst>
          </p:cNvPr>
          <p:cNvSpPr txBox="1"/>
          <p:nvPr userDrawn="1"/>
        </p:nvSpPr>
        <p:spPr>
          <a:xfrm>
            <a:off x="5990342" y="6363533"/>
            <a:ext cx="2559580" cy="307777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GB" sz="1400" b="1" dirty="0" err="1">
                <a:solidFill>
                  <a:schemeClr val="accent1"/>
                </a:solidFill>
              </a:rPr>
              <a:t>dietandcancerreport.org</a:t>
            </a:r>
            <a:endParaRPr lang="en-GB" sz="1400" b="1" dirty="0">
              <a:solidFill>
                <a:schemeClr val="accent1"/>
              </a:solidFill>
            </a:endParaRP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ABE0C183-269B-8544-867C-7C06B4834B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9455" y="3261345"/>
            <a:ext cx="4503865" cy="1022554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  <a:r>
              <a:rPr lang="is-IS" dirty="0"/>
              <a:t>…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C2389106-3E28-F445-A6BB-1A52149EA8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954" y="2528119"/>
            <a:ext cx="4743212" cy="575717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 b="1" spc="-3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Thanks/for more info…</a:t>
            </a:r>
            <a:endParaRPr lang="en-GB" dirty="0"/>
          </a:p>
        </p:txBody>
      </p:sp>
      <p:sp>
        <p:nvSpPr>
          <p:cNvPr id="39" name="Content Placeholder 16">
            <a:extLst>
              <a:ext uri="{FF2B5EF4-FFF2-40B4-BE49-F238E27FC236}">
                <a16:creationId xmlns:a16="http://schemas.microsoft.com/office/drawing/2014/main" id="{FF237393-0AB6-9F49-9E49-B8DAF0E6D854}"/>
              </a:ext>
            </a:extLst>
          </p:cNvPr>
          <p:cNvSpPr txBox="1">
            <a:spLocks/>
          </p:cNvSpPr>
          <p:nvPr userDrawn="1"/>
        </p:nvSpPr>
        <p:spPr>
          <a:xfrm>
            <a:off x="450544" y="4357052"/>
            <a:ext cx="4582776" cy="966823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b="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rgbClr val="7030A0"/>
                </a:solidFill>
              </a:rPr>
              <a:t>twitter.com</a:t>
            </a:r>
            <a:r>
              <a:rPr lang="en-US" b="1" dirty="0">
                <a:solidFill>
                  <a:srgbClr val="7030A0"/>
                </a:solidFill>
              </a:rPr>
              <a:t>/</a:t>
            </a:r>
            <a:r>
              <a:rPr lang="en-US" b="1" dirty="0" err="1">
                <a:solidFill>
                  <a:srgbClr val="7030A0"/>
                </a:solidFill>
              </a:rPr>
              <a:t>wcrfint</a:t>
            </a:r>
            <a:br>
              <a:rPr lang="en-US" b="1" dirty="0">
                <a:solidFill>
                  <a:srgbClr val="7030A0"/>
                </a:solidFill>
              </a:rPr>
            </a:br>
            <a:r>
              <a:rPr lang="en-US" b="1" dirty="0" err="1">
                <a:solidFill>
                  <a:srgbClr val="7030A0"/>
                </a:solidFill>
              </a:rPr>
              <a:t>facebook.com</a:t>
            </a:r>
            <a:r>
              <a:rPr lang="en-US" b="1" dirty="0">
                <a:solidFill>
                  <a:srgbClr val="7030A0"/>
                </a:solidFill>
              </a:rPr>
              <a:t>/</a:t>
            </a:r>
            <a:r>
              <a:rPr lang="en-US" b="1" dirty="0" err="1">
                <a:solidFill>
                  <a:srgbClr val="7030A0"/>
                </a:solidFill>
              </a:rPr>
              <a:t>wcrfint</a:t>
            </a:r>
            <a:br>
              <a:rPr lang="en-US" b="1" dirty="0">
                <a:solidFill>
                  <a:srgbClr val="7030A0"/>
                </a:solidFill>
              </a:rPr>
            </a:br>
            <a:r>
              <a:rPr lang="en-US" b="1" dirty="0" err="1">
                <a:solidFill>
                  <a:srgbClr val="7030A0"/>
                </a:solidFill>
              </a:rPr>
              <a:t>wcrf.org</a:t>
            </a:r>
            <a:r>
              <a:rPr lang="en-US" b="1" dirty="0">
                <a:solidFill>
                  <a:srgbClr val="7030A0"/>
                </a:solidFill>
              </a:rPr>
              <a:t>/blog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F2A389-5114-F74C-B363-1EA175442F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2" y="5273898"/>
            <a:ext cx="1594027" cy="15940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567A2C-C632-9F4A-8205-E9E7D1D26A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55" y="297765"/>
            <a:ext cx="2657745" cy="702090"/>
          </a:xfrm>
          <a:prstGeom prst="rect">
            <a:avLst/>
          </a:prstGeom>
        </p:spPr>
      </p:pic>
    </p:spTree>
    <p:extLst/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536" y="436602"/>
            <a:ext cx="8229600" cy="4001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55679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464646"/>
                </a:solidFill>
                <a:latin typeface="+mn-lt"/>
              </a:defRPr>
            </a:lvl1pPr>
          </a:lstStyle>
          <a:p>
            <a:fld id="{485FAB63-0929-446E-B0E5-3735DFF4042D}" type="datetimeFigureOut">
              <a:rPr lang="en-GB" smtClean="0"/>
              <a:pPr/>
              <a:t>17/05/2018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464646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464646"/>
                </a:solidFill>
                <a:latin typeface="+mn-lt"/>
              </a:defRPr>
            </a:lvl1pPr>
          </a:lstStyle>
          <a:p>
            <a:fld id="{811FA3AA-8985-4520-AAAF-6D21C979B86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12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4" r:id="rId2"/>
    <p:sldLayoutId id="2147483677" r:id="rId3"/>
  </p:sldLayoutIdLst>
  <p:txStyles>
    <p:titleStyle>
      <a:lvl1pPr algn="l" defTabSz="685800" rtl="0" eaLnBrk="1" latinLnBrk="0" hangingPunct="1">
        <a:spcBef>
          <a:spcPct val="0"/>
        </a:spcBef>
        <a:buNone/>
        <a:defRPr sz="1800" kern="1200" spc="-30" baseline="0">
          <a:solidFill>
            <a:schemeClr val="tx2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0" indent="0" algn="l" defTabSz="685800" rtl="0" eaLnBrk="1" latinLnBrk="0" hangingPunct="1">
        <a:lnSpc>
          <a:spcPts val="1650"/>
        </a:lnSpc>
        <a:spcBef>
          <a:spcPct val="20000"/>
        </a:spcBef>
        <a:spcAft>
          <a:spcPts val="450"/>
        </a:spcAft>
        <a:buFont typeface="Arial" panose="020B0604020202020204" pitchFamily="34" charset="0"/>
        <a:buNone/>
        <a:defRPr lang="en-US" sz="1200" kern="1200" dirty="0" smtClean="0">
          <a:solidFill>
            <a:srgbClr val="464646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1pPr>
      <a:lvl2pPr marL="0" indent="0" algn="l" defTabSz="685800" rtl="0" eaLnBrk="1" latinLnBrk="0" hangingPunct="1">
        <a:lnSpc>
          <a:spcPts val="1650"/>
        </a:lnSpc>
        <a:spcBef>
          <a:spcPct val="20000"/>
        </a:spcBef>
        <a:spcAft>
          <a:spcPts val="450"/>
        </a:spcAft>
        <a:buFont typeface="Arial" panose="020B0604020202020204" pitchFamily="34" charset="0"/>
        <a:buNone/>
        <a:defRPr lang="en-US" sz="1200" kern="1200" dirty="0" smtClean="0">
          <a:solidFill>
            <a:srgbClr val="464646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2pPr>
      <a:lvl3pPr marL="0" indent="0" algn="l" defTabSz="685800" rtl="0" eaLnBrk="1" latinLnBrk="0" hangingPunct="1">
        <a:lnSpc>
          <a:spcPts val="1650"/>
        </a:lnSpc>
        <a:spcBef>
          <a:spcPct val="20000"/>
        </a:spcBef>
        <a:spcAft>
          <a:spcPts val="450"/>
        </a:spcAft>
        <a:buFont typeface="Arial" panose="020B0604020202020204" pitchFamily="34" charset="0"/>
        <a:buNone/>
        <a:defRPr lang="en-US" sz="1200" kern="1200" dirty="0" smtClean="0">
          <a:solidFill>
            <a:srgbClr val="464646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3pPr>
      <a:lvl4pPr marL="0" indent="0" algn="l" defTabSz="685800" rtl="0" eaLnBrk="1" latinLnBrk="0" hangingPunct="1">
        <a:lnSpc>
          <a:spcPts val="1650"/>
        </a:lnSpc>
        <a:spcBef>
          <a:spcPct val="20000"/>
        </a:spcBef>
        <a:spcAft>
          <a:spcPts val="450"/>
        </a:spcAft>
        <a:buFont typeface="Arial" panose="020B0604020202020204" pitchFamily="34" charset="0"/>
        <a:buNone/>
        <a:defRPr lang="en-US" sz="1200" kern="1200" dirty="0" smtClean="0">
          <a:solidFill>
            <a:srgbClr val="464646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4pPr>
      <a:lvl5pPr marL="0" indent="0" algn="l" defTabSz="685800" rtl="0" eaLnBrk="1" latinLnBrk="0" hangingPunct="1">
        <a:lnSpc>
          <a:spcPts val="1650"/>
        </a:lnSpc>
        <a:spcBef>
          <a:spcPct val="20000"/>
        </a:spcBef>
        <a:spcAft>
          <a:spcPts val="450"/>
        </a:spcAft>
        <a:buFont typeface="Arial" panose="020B0604020202020204" pitchFamily="34" charset="0"/>
        <a:buNone/>
        <a:defRPr lang="en-GB" sz="1200" kern="1200" dirty="0">
          <a:solidFill>
            <a:srgbClr val="464646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45D0F9-8769-D14A-BFE3-E4C4A40265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Recommendations and public health</a:t>
            </a:r>
          </a:p>
          <a:p>
            <a:r>
              <a:rPr lang="en-US" dirty="0"/>
              <a:t>and policy implications: figures</a:t>
            </a:r>
          </a:p>
        </p:txBody>
      </p:sp>
    </p:spTree>
    <p:extLst>
      <p:ext uri="{BB962C8B-B14F-4D97-AF65-F5344CB8AC3E}">
        <p14:creationId xmlns:p14="http://schemas.microsoft.com/office/powerpoint/2010/main" val="327317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elicityr\Desktop\WCRF work\15 May - slides\Summary figures\Recommendations panels from TER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2" y="1510325"/>
            <a:ext cx="8640895" cy="317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66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felicityr\Desktop\WCRF work\15 May - slides\Summary figures\Recommendations panels from TER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67" y="888157"/>
            <a:ext cx="8659065" cy="433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217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felicityr\Desktop\WCRF work\15 May - slides\Summary figures\Recommendations panels from TER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89" y="790385"/>
            <a:ext cx="8656969" cy="475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629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elicityr\Desktop\WCRF work\15 May - slides\Summary figures\Recommendations panels from TER10.jpg">
            <a:extLst>
              <a:ext uri="{FF2B5EF4-FFF2-40B4-BE49-F238E27FC236}">
                <a16:creationId xmlns:a16="http://schemas.microsoft.com/office/drawing/2014/main" id="{D606F201-BCB9-D345-AB5F-38B8949D4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34" y="567574"/>
            <a:ext cx="8669888" cy="505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251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The NOURISHING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E338A-4DCB-E04E-8812-89A36162C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082" y="748936"/>
            <a:ext cx="5843211" cy="52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84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felicityr\Desktop\WCRF work\15 May - slides\Summary figures\Figures and diagrams from TER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054" y="157240"/>
            <a:ext cx="6322741" cy="584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517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8C6195-BCE2-4742-8916-F582DB6F1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18" y="515125"/>
            <a:ext cx="8347496" cy="512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66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GB" dirty="0"/>
              <a:t>For more information contact ri@wcrf.org</a:t>
            </a:r>
          </a:p>
        </p:txBody>
      </p:sp>
    </p:spTree>
    <p:extLst>
      <p:ext uri="{BB962C8B-B14F-4D97-AF65-F5344CB8AC3E}">
        <p14:creationId xmlns:p14="http://schemas.microsoft.com/office/powerpoint/2010/main" val="228000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licityr\Desktop\WCRF work\11 May\Figures from Sum Rep\Figures and diagrams from TER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851" y="195944"/>
            <a:ext cx="5706071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968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elicityr\Desktop\WCRF work\15 May - slides\For Slides\Body fatness\Figures\Grape\Body-fatness-figure-5.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14" y="104148"/>
            <a:ext cx="5050972" cy="581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93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elicityr\Desktop\WCRF work\15 May - slides\Summary figures\Recommendations panels from 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2" y="257693"/>
            <a:ext cx="8158136" cy="556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08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elicityr\Desktop\WCRF work\15 May - slides\Summary figures\Recommendations panels from TE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27" y="1114649"/>
            <a:ext cx="8252129" cy="407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600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elicityr\Desktop\WCRF work\15 May - slides\Summary figures\Recommendations panels from TER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95" y="139254"/>
            <a:ext cx="7522609" cy="578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620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elicityr\Desktop\WCRF work\15 May - slides\Summary figures\Recommendations panels from TER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46" y="609600"/>
            <a:ext cx="8288063" cy="500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376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elicityr\Desktop\WCRF work\15 May - slides\Summary figures\Recommendations panels from TER5.jpg">
            <a:extLst>
              <a:ext uri="{FF2B5EF4-FFF2-40B4-BE49-F238E27FC236}">
                <a16:creationId xmlns:a16="http://schemas.microsoft.com/office/drawing/2014/main" id="{4D45F5C8-8FEF-3743-8079-802D8CD7A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52" y="281508"/>
            <a:ext cx="8165495" cy="547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673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elicityr\Desktop\WCRF work\15 May - slides\Summary figures\Recommendations panels from TER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92" y="882637"/>
            <a:ext cx="8628930" cy="44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626027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TEMPLATE_museo and seg NEW">
  <a:themeElements>
    <a:clrScheme name="Custom 4">
      <a:dk1>
        <a:srgbClr val="000000"/>
      </a:dk1>
      <a:lt1>
        <a:srgbClr val="FFFFFF"/>
      </a:lt1>
      <a:dk2>
        <a:srgbClr val="722EA5"/>
      </a:dk2>
      <a:lt2>
        <a:srgbClr val="B8A6D0"/>
      </a:lt2>
      <a:accent1>
        <a:srgbClr val="FFA02F"/>
      </a:accent1>
      <a:accent2>
        <a:srgbClr val="BED600"/>
      </a:accent2>
      <a:accent3>
        <a:srgbClr val="3CB7E3"/>
      </a:accent3>
      <a:accent4>
        <a:srgbClr val="F5CB00"/>
      </a:accent4>
      <a:accent5>
        <a:srgbClr val="D3BF96"/>
      </a:accent5>
      <a:accent6>
        <a:srgbClr val="C3262E"/>
      </a:accent6>
      <a:hlink>
        <a:srgbClr val="722EA5"/>
      </a:hlink>
      <a:folHlink>
        <a:srgbClr val="722EA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>
        <a:noAutofit/>
      </a:bodyPr>
      <a:lstStyle>
        <a:defPPr>
          <a:spcAft>
            <a:spcPts val="600"/>
          </a:spcAft>
          <a:defRPr sz="3200" spc="-40" dirty="0" smtClean="0">
            <a:solidFill>
              <a:srgbClr val="005A8C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</TotalTime>
  <Words>945</Words>
  <Application>Microsoft Macintosh PowerPoint</Application>
  <PresentationFormat>On-screen Show (4:3)</PresentationFormat>
  <Paragraphs>62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Segoe UI</vt:lpstr>
      <vt:lpstr>MASTER TEMPLATE_museo and seg NEW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www.dietandcancerreport.org</HyperlinkBase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WCRF International</dc:creator>
  <cp:keywords/>
  <dc:description>© 2018 World Cancer Research Fund International
dietandcancerreport.org</dc:description>
  <cp:lastModifiedBy>Microsoft Office User</cp:lastModifiedBy>
  <cp:revision>82</cp:revision>
  <cp:lastPrinted>2018-05-02T14:42:14Z</cp:lastPrinted>
  <dcterms:created xsi:type="dcterms:W3CDTF">2018-04-11T08:56:50Z</dcterms:created>
  <dcterms:modified xsi:type="dcterms:W3CDTF">2018-05-17T12:45:54Z</dcterms:modified>
  <cp:category/>
</cp:coreProperties>
</file>