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null)" ContentType="image/x-em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sldIdLst>
    <p:sldId id="259" r:id="rId2"/>
    <p:sldId id="284" r:id="rId3"/>
    <p:sldId id="258" r:id="rId4"/>
    <p:sldId id="261" r:id="rId5"/>
    <p:sldId id="262" r:id="rId6"/>
    <p:sldId id="263" r:id="rId7"/>
    <p:sldId id="286" r:id="rId8"/>
    <p:sldId id="265" r:id="rId9"/>
    <p:sldId id="266" r:id="rId10"/>
    <p:sldId id="267" r:id="rId11"/>
    <p:sldId id="285" r:id="rId12"/>
    <p:sldId id="269" r:id="rId13"/>
    <p:sldId id="270" r:id="rId14"/>
    <p:sldId id="271" r:id="rId15"/>
    <p:sldId id="268"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60"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4646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815"/>
    <p:restoredTop sz="80713" autoAdjust="0"/>
  </p:normalViewPr>
  <p:slideViewPr>
    <p:cSldViewPr snapToGrid="0" snapToObjects="1" showGuides="1">
      <p:cViewPr varScale="1">
        <p:scale>
          <a:sx n="134" d="100"/>
          <a:sy n="134" d="100"/>
        </p:scale>
        <p:origin x="1208" y="1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51307-226A-B04F-B2F4-F6DAC0D078BB}" type="datetimeFigureOut">
              <a:rPr lang="en-GB" smtClean="0"/>
              <a:t>22/05/2018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7B214-8946-0B4D-B887-7F8B37BED052}" type="slidenum">
              <a:rPr lang="en-GB" smtClean="0"/>
              <a:t>‹#›</a:t>
            </a:fld>
            <a:endParaRPr lang="en-GB"/>
          </a:p>
        </p:txBody>
      </p:sp>
    </p:spTree>
    <p:extLst>
      <p:ext uri="{BB962C8B-B14F-4D97-AF65-F5344CB8AC3E}">
        <p14:creationId xmlns:p14="http://schemas.microsoft.com/office/powerpoint/2010/main" val="157632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Unless otherwise</a:t>
            </a:r>
            <a:r>
              <a:rPr lang="en-GB" baseline="0" dirty="0"/>
              <a:t> stated, a</a:t>
            </a:r>
            <a:r>
              <a:rPr lang="en-GB" dirty="0"/>
              <a:t>ll text and graphics copyright </a:t>
            </a:r>
            <a:r>
              <a:rPr lang="en-US" altLang="en-US" sz="1200" dirty="0"/>
              <a:t>©</a:t>
            </a:r>
            <a:r>
              <a:rPr lang="en-GB" baseline="0" dirty="0"/>
              <a:t> </a:t>
            </a:r>
            <a:r>
              <a:rPr lang="en-GB" sz="1200" b="0" i="0" u="none" strike="noStrike" kern="1200" baseline="0" dirty="0">
                <a:solidFill>
                  <a:schemeClr val="tx1"/>
                </a:solidFill>
                <a:latin typeface="+mn-lt"/>
                <a:ea typeface="+mn-ea"/>
                <a:cs typeface="+mn-cs"/>
              </a:rPr>
              <a:t>2018 World Cancer Research Fund International. All rights reserved.</a:t>
            </a:r>
            <a:endParaRPr lang="en-GB" dirty="0"/>
          </a:p>
          <a:p>
            <a:endParaRPr lang="en-GB" dirty="0"/>
          </a:p>
          <a:p>
            <a:r>
              <a:rPr lang="en-GB" dirty="0"/>
              <a:t>Readers may make use of the text and graphics in the WCRF/AICR</a:t>
            </a:r>
            <a:r>
              <a:rPr lang="en-GB" baseline="0" dirty="0"/>
              <a:t> Third Expert </a:t>
            </a:r>
            <a:r>
              <a:rPr lang="en-GB" dirty="0"/>
              <a:t>Report for teaching and personal purposes,</a:t>
            </a:r>
            <a:r>
              <a:rPr lang="en-GB" baseline="0" dirty="0"/>
              <a:t> p</a:t>
            </a:r>
            <a:r>
              <a:rPr lang="en-GB" dirty="0"/>
              <a:t>rovided they give credit to World Cancer Research Fund and American Institute for Cancer Research.</a:t>
            </a:r>
            <a:r>
              <a:rPr lang="en-GB" baseline="0" dirty="0"/>
              <a:t> </a:t>
            </a:r>
          </a:p>
          <a:p>
            <a:endParaRPr lang="en-GB" baseline="0" dirty="0"/>
          </a:p>
          <a:p>
            <a:r>
              <a:rPr lang="en-GB" sz="1200" b="0" i="0" u="none" strike="noStrike" kern="1200" baseline="0" dirty="0">
                <a:solidFill>
                  <a:schemeClr val="tx1"/>
                </a:solidFill>
                <a:latin typeface="+mn-lt"/>
                <a:ea typeface="+mn-ea"/>
                <a:cs typeface="+mn-cs"/>
              </a:rPr>
              <a:t>How to cite the 2018 Third Expert Report:</a:t>
            </a:r>
          </a:p>
          <a:p>
            <a:r>
              <a:rPr lang="en-GB" sz="1200" b="0" i="0" u="none" strike="noStrike" kern="1200" baseline="0" dirty="0">
                <a:solidFill>
                  <a:schemeClr val="tx1"/>
                </a:solidFill>
                <a:latin typeface="+mn-lt"/>
                <a:ea typeface="+mn-ea"/>
                <a:cs typeface="+mn-cs"/>
              </a:rPr>
              <a:t>World Cancer Research Fund/American Institute for Cancer Research. </a:t>
            </a:r>
            <a:r>
              <a:rPr lang="en-GB" sz="1200" b="0" i="1" u="none" strike="noStrike" kern="1200" baseline="0" dirty="0">
                <a:solidFill>
                  <a:schemeClr val="tx1"/>
                </a:solidFill>
                <a:latin typeface="+mn-lt"/>
                <a:ea typeface="+mn-ea"/>
                <a:cs typeface="+mn-cs"/>
              </a:rPr>
              <a:t>Diet, Nutrition, Physical Activity and Cancer: a Global Perspective. </a:t>
            </a:r>
            <a:r>
              <a:rPr lang="en-GB" sz="1200" b="0" i="0" u="none" strike="noStrike" kern="1200" baseline="0" dirty="0">
                <a:solidFill>
                  <a:schemeClr val="tx1"/>
                </a:solidFill>
                <a:latin typeface="+mn-lt"/>
                <a:ea typeface="+mn-ea"/>
                <a:cs typeface="+mn-cs"/>
              </a:rPr>
              <a:t>Continuous Update Project Expert Report 2018. Available at dietandcancerreport.org</a:t>
            </a:r>
            <a:endParaRPr lang="en-GB" baseline="0" dirty="0"/>
          </a:p>
          <a:p>
            <a:endParaRPr lang="en-GB" baseline="0" dirty="0"/>
          </a:p>
          <a:p>
            <a:r>
              <a:rPr lang="en-GB" baseline="0" dirty="0"/>
              <a:t>How to cite this part of the Third Expert Report: </a:t>
            </a:r>
          </a:p>
          <a:p>
            <a:r>
              <a:rPr lang="en-GB" baseline="0" dirty="0"/>
              <a:t>World Cancer Research Fund/American Institute for Cancer Research. Continuous Update Project Expert Report 2018. Diet, nutrition, physical activity and bladder cancer. Available at dietandcancerreport.org</a:t>
            </a:r>
          </a:p>
          <a:p>
            <a:endParaRPr lang="en-GB" baseline="0" dirty="0"/>
          </a:p>
          <a:p>
            <a:r>
              <a:rPr lang="en-GB" baseline="0" dirty="0"/>
              <a:t>To inquire about permission for any other use contact </a:t>
            </a:r>
            <a:r>
              <a:rPr lang="en-GB" b="1" baseline="0" dirty="0"/>
              <a:t>copyright@wcrf.org</a:t>
            </a: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a:t>
            </a:fld>
            <a:endParaRPr lang="en-GB"/>
          </a:p>
        </p:txBody>
      </p:sp>
    </p:spTree>
    <p:extLst>
      <p:ext uri="{BB962C8B-B14F-4D97-AF65-F5344CB8AC3E}">
        <p14:creationId xmlns:p14="http://schemas.microsoft.com/office/powerpoint/2010/main" val="3991678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SUMMARY</a:t>
            </a:r>
            <a:r>
              <a:rPr lang="en-GB" baseline="0" dirty="0"/>
              <a:t> OF EVIDENCE ON DIET, NUTRITION, PHYSICAL ACTIVITY AND CANCER</a:t>
            </a:r>
          </a:p>
          <a:p>
            <a:endParaRPr lang="en-GB" baseline="0" dirty="0"/>
          </a:p>
          <a:p>
            <a:r>
              <a:rPr lang="en-GB" baseline="0" dirty="0"/>
              <a:t>For the full-size version of this matrix and footnotes see </a:t>
            </a:r>
            <a:r>
              <a:rPr lang="en-GB" b="1" baseline="0" dirty="0"/>
              <a:t>wcrf.org/matrix</a:t>
            </a:r>
            <a:endParaRPr lang="en-GB" b="1" dirty="0"/>
          </a:p>
        </p:txBody>
      </p:sp>
      <p:sp>
        <p:nvSpPr>
          <p:cNvPr id="4" name="Slide Number Placeholder 3"/>
          <p:cNvSpPr>
            <a:spLocks noGrp="1"/>
          </p:cNvSpPr>
          <p:nvPr>
            <p:ph type="sldNum" sz="quarter" idx="10"/>
          </p:nvPr>
        </p:nvSpPr>
        <p:spPr/>
        <p:txBody>
          <a:bodyPr/>
          <a:lstStyle/>
          <a:p>
            <a:fld id="{5467B214-8946-0B4D-B887-7F8B37BED052}" type="slidenum">
              <a:rPr lang="en-GB" smtClean="0"/>
              <a:t>12</a:t>
            </a:fld>
            <a:endParaRPr lang="en-GB"/>
          </a:p>
        </p:txBody>
      </p:sp>
    </p:spTree>
    <p:extLst>
      <p:ext uri="{BB962C8B-B14F-4D97-AF65-F5344CB8AC3E}">
        <p14:creationId xmlns:p14="http://schemas.microsoft.com/office/powerpoint/2010/main" val="36900514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DIET, NUTRITION, PHYSICAL ACTIVITY AND BREAST CANCER SURVIVAL – ALL-CAUSE MORTALITY MATRIX</a:t>
            </a:r>
            <a:endParaRPr lang="en-GB" dirty="0"/>
          </a:p>
          <a:p>
            <a:endParaRPr lang="en-GB" dirty="0"/>
          </a:p>
          <a:p>
            <a:r>
              <a:rPr lang="en-GB" sz="1200" b="0" i="0" u="none" strike="noStrike" kern="1200" baseline="0" dirty="0">
                <a:solidFill>
                  <a:schemeClr val="tx1"/>
                </a:solidFill>
                <a:latin typeface="+mn-lt"/>
                <a:ea typeface="+mn-ea"/>
                <a:cs typeface="+mn-cs"/>
              </a:rPr>
              <a:t>STRONG: Evidence strong enough to support a judgement of a convincing or probable causal relationship and generally justify making recommendations</a:t>
            </a:r>
          </a:p>
          <a:p>
            <a:r>
              <a:rPr lang="en-GB" sz="1200" b="0" i="0" u="none" strike="noStrike" kern="1200" baseline="0" dirty="0">
                <a:solidFill>
                  <a:schemeClr val="tx1"/>
                </a:solidFill>
                <a:latin typeface="+mn-lt"/>
                <a:ea typeface="+mn-ea"/>
                <a:cs typeface="+mn-cs"/>
              </a:rPr>
              <a:t>LIMITED: Evidence that is too limited to justify making specific recommendations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13</a:t>
            </a:fld>
            <a:endParaRPr lang="en-GB"/>
          </a:p>
        </p:txBody>
      </p:sp>
    </p:spTree>
    <p:extLst>
      <p:ext uri="{BB962C8B-B14F-4D97-AF65-F5344CB8AC3E}">
        <p14:creationId xmlns:p14="http://schemas.microsoft.com/office/powerpoint/2010/main" val="3929691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SUMMARY</a:t>
            </a:r>
            <a:r>
              <a:rPr lang="en-GB" baseline="0" dirty="0"/>
              <a:t> OF STRONG EVIDENCE ON DIET, NUTRITION, PHYSICAL ACTIVITY AND CANCER</a:t>
            </a:r>
          </a:p>
          <a:p>
            <a:endParaRPr lang="en-GB" baseline="0" dirty="0"/>
          </a:p>
          <a:p>
            <a:r>
              <a:rPr lang="en-GB" baseline="0" dirty="0"/>
              <a:t>Footnotes:</a:t>
            </a:r>
          </a:p>
          <a:p>
            <a:r>
              <a:rPr lang="en-GB" dirty="0"/>
              <a:t>1 </a:t>
            </a:r>
            <a:r>
              <a:rPr lang="en-GB" sz="1200" b="0" i="0" u="none" strike="noStrike" kern="1200" baseline="0" dirty="0">
                <a:solidFill>
                  <a:schemeClr val="tx1"/>
                </a:solidFill>
                <a:latin typeface="+mn-lt"/>
                <a:ea typeface="+mn-ea"/>
                <a:cs typeface="+mn-cs"/>
              </a:rPr>
              <a:t>Includes mouth, pharynx and larynx, nasopharynx, oesophagus (squamous cell carcinoma and adenocarcinoma), lung, stomach and colorectal cancers.</a:t>
            </a:r>
          </a:p>
          <a:p>
            <a:r>
              <a:rPr lang="en-GB" sz="1200" b="0" i="0" u="none" strike="noStrike" kern="1200" baseline="0" dirty="0">
                <a:solidFill>
                  <a:schemeClr val="tx1"/>
                </a:solidFill>
                <a:latin typeface="+mn-lt"/>
                <a:ea typeface="+mn-ea"/>
                <a:cs typeface="+mn-cs"/>
              </a:rPr>
              <a:t>2 Aggregated exposure which contains evidence for non-starchy vegetables, fruit and citrus fruit.</a:t>
            </a:r>
          </a:p>
          <a:p>
            <a:r>
              <a:rPr lang="en-GB" sz="1200" b="0" i="0" u="none" strike="noStrike" kern="1200" baseline="0" dirty="0">
                <a:solidFill>
                  <a:schemeClr val="tx1"/>
                </a:solidFill>
                <a:latin typeface="+mn-lt"/>
                <a:ea typeface="+mn-ea"/>
                <a:cs typeface="+mn-cs"/>
              </a:rPr>
              <a:t>3 The Panel notes that while the evidence for links between individual cancers and non-starchy vegetables or fruits is limited, the pattern of association is consistent and in the same direction, and overall the evidence is more persuasive of a protective effect.</a:t>
            </a:r>
          </a:p>
          <a:p>
            <a:r>
              <a:rPr lang="en-GB" sz="1200" b="0" i="0" u="none" strike="noStrike" kern="1200" baseline="0" dirty="0">
                <a:solidFill>
                  <a:schemeClr val="tx1"/>
                </a:solidFill>
                <a:latin typeface="+mn-lt"/>
                <a:ea typeface="+mn-ea"/>
                <a:cs typeface="+mn-cs"/>
              </a:rPr>
              <a:t>4 Includes evidence on total dairy, milk, cheese and dietary calcium intakes.</a:t>
            </a:r>
          </a:p>
          <a:p>
            <a:r>
              <a:rPr lang="en-GB" sz="1200" b="0" i="0" u="none" strike="noStrike" kern="1200" baseline="0" dirty="0">
                <a:solidFill>
                  <a:schemeClr val="tx1"/>
                </a:solidFill>
                <a:latin typeface="+mn-lt"/>
                <a:ea typeface="+mn-ea"/>
                <a:cs typeface="+mn-cs"/>
              </a:rPr>
              <a:t>5 Stomach and liver: Based on intakes above approximately 45 grams of ethanol per day (about 3 drinks).</a:t>
            </a:r>
          </a:p>
          <a:p>
            <a:r>
              <a:rPr lang="en-GB" sz="1200" b="0" i="0" u="none" strike="noStrike" kern="1200" baseline="0" dirty="0">
                <a:solidFill>
                  <a:schemeClr val="tx1"/>
                </a:solidFill>
                <a:latin typeface="+mn-lt"/>
                <a:ea typeface="+mn-ea"/>
                <a:cs typeface="+mn-cs"/>
              </a:rPr>
              <a:t>6 Based on intakes above approximately 30 grams of ethanol per day (about 2 drinks per day).</a:t>
            </a:r>
          </a:p>
          <a:p>
            <a:r>
              <a:rPr lang="en-GB" sz="1200" b="0" i="0" u="none" strike="noStrike" kern="1200" baseline="0" dirty="0">
                <a:solidFill>
                  <a:schemeClr val="tx1"/>
                </a:solidFill>
                <a:latin typeface="+mn-lt"/>
                <a:ea typeface="+mn-ea"/>
                <a:cs typeface="+mn-cs"/>
              </a:rPr>
              <a:t>7 No threshold level of intake was identified.</a:t>
            </a:r>
          </a:p>
          <a:p>
            <a:r>
              <a:rPr lang="en-GB" sz="1200" b="0" i="0" u="none" strike="noStrike" kern="1200" baseline="0" dirty="0">
                <a:solidFill>
                  <a:schemeClr val="tx1"/>
                </a:solidFill>
                <a:latin typeface="+mn-lt"/>
                <a:ea typeface="+mn-ea"/>
                <a:cs typeface="+mn-cs"/>
              </a:rPr>
              <a:t>8 Based on intakes up to 30 grams of ethanol per day (about 2 drinks per day). There is insufficient evidence for intake greater than 30 grams per day.</a:t>
            </a:r>
          </a:p>
          <a:p>
            <a:r>
              <a:rPr lang="en-GB" sz="1200" b="0" i="0" u="none" strike="noStrike" kern="1200" baseline="0" dirty="0">
                <a:solidFill>
                  <a:schemeClr val="tx1"/>
                </a:solidFill>
                <a:latin typeface="+mn-lt"/>
                <a:ea typeface="+mn-ea"/>
                <a:cs typeface="+mn-cs"/>
              </a:rPr>
              <a:t>9 Such diets are characterised by high intakes of free sugars, meat and dietary fat; the overall conclusion includes all these factors.</a:t>
            </a:r>
          </a:p>
          <a:p>
            <a:r>
              <a:rPr lang="en-GB" sz="1200" b="0" i="0" u="none" strike="noStrike" kern="1200" baseline="0" dirty="0">
                <a:solidFill>
                  <a:schemeClr val="tx1"/>
                </a:solidFill>
                <a:latin typeface="+mn-lt"/>
                <a:ea typeface="+mn-ea"/>
                <a:cs typeface="+mn-cs"/>
              </a:rPr>
              <a:t>10 Evidence is from studies of high-dose supplements in smokers.</a:t>
            </a:r>
          </a:p>
          <a:p>
            <a:r>
              <a:rPr lang="en-GB" sz="1200" b="0" i="0" u="none" strike="noStrike" kern="1200" baseline="0" dirty="0">
                <a:solidFill>
                  <a:schemeClr val="tx1"/>
                </a:solidFill>
                <a:latin typeface="+mn-lt"/>
                <a:ea typeface="+mn-ea"/>
                <a:cs typeface="+mn-cs"/>
              </a:rPr>
              <a:t>11 Includes both foods naturally containing the constituent and foods which have the constituent added and includes studies using supplements.</a:t>
            </a:r>
          </a:p>
          <a:p>
            <a:r>
              <a:rPr lang="en-GB" sz="1200" b="0" i="0" u="none" strike="noStrike" kern="1200" baseline="0" dirty="0">
                <a:solidFill>
                  <a:schemeClr val="tx1"/>
                </a:solidFill>
                <a:latin typeface="+mn-lt"/>
                <a:ea typeface="+mn-ea"/>
                <a:cs typeface="+mn-cs"/>
              </a:rPr>
              <a:t>12 Evidence derived from studies of supplements at dose &gt;200 milligrams per day.</a:t>
            </a:r>
          </a:p>
          <a:p>
            <a:r>
              <a:rPr lang="en-GB" sz="1200" b="0" i="0" u="none" strike="noStrike" kern="1200" baseline="0" dirty="0">
                <a:solidFill>
                  <a:schemeClr val="tx1"/>
                </a:solidFill>
                <a:latin typeface="+mn-lt"/>
                <a:ea typeface="+mn-ea"/>
                <a:cs typeface="+mn-cs"/>
              </a:rPr>
              <a:t>13 Colon cancer only.</a:t>
            </a:r>
          </a:p>
          <a:p>
            <a:r>
              <a:rPr lang="en-GB" sz="1200" b="0" i="0" u="none" strike="noStrike" kern="1200" baseline="0" dirty="0">
                <a:solidFill>
                  <a:schemeClr val="tx1"/>
                </a:solidFill>
                <a:latin typeface="+mn-lt"/>
                <a:ea typeface="+mn-ea"/>
                <a:cs typeface="+mn-cs"/>
              </a:rPr>
              <a:t>14 Aerobic physical activity only.</a:t>
            </a:r>
          </a:p>
          <a:p>
            <a:r>
              <a:rPr lang="en-GB" sz="1200" b="0" i="0" u="none" strike="noStrike" kern="1200" baseline="0" dirty="0">
                <a:solidFill>
                  <a:schemeClr val="tx1"/>
                </a:solidFill>
                <a:latin typeface="+mn-lt"/>
                <a:ea typeface="+mn-ea"/>
                <a:cs typeface="+mn-cs"/>
              </a:rPr>
              <a:t>15 Screen time is a marker of sedentary behaviour.</a:t>
            </a:r>
          </a:p>
          <a:p>
            <a:r>
              <a:rPr lang="en-GB" sz="1200" b="0" i="0" u="none" strike="noStrike" kern="1200" baseline="0" dirty="0">
                <a:solidFill>
                  <a:schemeClr val="tx1"/>
                </a:solidFill>
                <a:latin typeface="+mn-lt"/>
                <a:ea typeface="+mn-ea"/>
                <a:cs typeface="+mn-cs"/>
              </a:rPr>
              <a:t>16 Body fatness is marked by body mass index (BMI) and where possible waist circumference and waist-hip ratio.</a:t>
            </a:r>
          </a:p>
          <a:p>
            <a:r>
              <a:rPr lang="en-GB" sz="1200" b="0" i="0" u="none" strike="noStrike" kern="1200" baseline="0" dirty="0">
                <a:solidFill>
                  <a:schemeClr val="tx1"/>
                </a:solidFill>
                <a:latin typeface="+mn-lt"/>
                <a:ea typeface="+mn-ea"/>
                <a:cs typeface="+mn-cs"/>
              </a:rPr>
              <a:t>17 Stomach cardia cancer only.</a:t>
            </a:r>
          </a:p>
          <a:p>
            <a:r>
              <a:rPr lang="en-GB" sz="1200" b="0" i="0" u="none" strike="noStrike" kern="1200" baseline="0" dirty="0">
                <a:solidFill>
                  <a:schemeClr val="tx1"/>
                </a:solidFill>
                <a:latin typeface="+mn-lt"/>
                <a:ea typeface="+mn-ea"/>
                <a:cs typeface="+mn-cs"/>
              </a:rPr>
              <a:t>18 Advanced prostate cancer only.</a:t>
            </a:r>
          </a:p>
          <a:p>
            <a:r>
              <a:rPr lang="en-GB" sz="1200" b="0" i="0" u="none" strike="noStrike" kern="1200" baseline="0" dirty="0">
                <a:solidFill>
                  <a:schemeClr val="tx1"/>
                </a:solidFill>
                <a:latin typeface="+mn-lt"/>
                <a:ea typeface="+mn-ea"/>
                <a:cs typeface="+mn-cs"/>
              </a:rPr>
              <a:t>19 Young women aged about 18 to 30 years; body fatness is marked by BMI.</a:t>
            </a:r>
          </a:p>
          <a:p>
            <a:r>
              <a:rPr lang="en-GB" sz="1200" b="0" i="0" u="none" strike="noStrike" kern="1200" baseline="0" dirty="0">
                <a:solidFill>
                  <a:schemeClr val="tx1"/>
                </a:solidFill>
                <a:latin typeface="+mn-lt"/>
                <a:ea typeface="+mn-ea"/>
                <a:cs typeface="+mn-cs"/>
              </a:rPr>
              <a:t>20 Malignant melanoma only.</a:t>
            </a:r>
          </a:p>
          <a:p>
            <a:r>
              <a:rPr lang="en-GB" sz="1200" b="0" i="0" u="none" strike="noStrike" kern="1200" baseline="0" dirty="0">
                <a:solidFill>
                  <a:schemeClr val="tx1"/>
                </a:solidFill>
                <a:latin typeface="+mn-lt"/>
                <a:ea typeface="+mn-ea"/>
                <a:cs typeface="+mn-cs"/>
              </a:rPr>
              <a:t>21 Adult attained height is unlikely to directly influence the risk of cancer. It is a marker for genetic, environmental, hormonal and nutritional factors affecting growth during the period from preconception to completion of growth in length.</a:t>
            </a:r>
          </a:p>
          <a:p>
            <a:r>
              <a:rPr lang="en-GB" sz="1200" b="0" i="0" u="none" strike="noStrike" kern="1200" baseline="0" dirty="0">
                <a:solidFill>
                  <a:schemeClr val="tx1"/>
                </a:solidFill>
                <a:latin typeface="+mn-lt"/>
                <a:ea typeface="+mn-ea"/>
                <a:cs typeface="+mn-cs"/>
              </a:rPr>
              <a:t>22 Evidence relates to effects on the mother who is breastfeeding and not to effects on the child who is being breastfed. Relates to overall breast cancer (unspecified).</a:t>
            </a:r>
          </a:p>
          <a:p>
            <a:r>
              <a:rPr lang="en-GB" sz="1200" b="0" i="0" u="none" strike="noStrike" kern="1200" baseline="0" dirty="0">
                <a:solidFill>
                  <a:schemeClr val="tx1"/>
                </a:solidFill>
                <a:latin typeface="+mn-lt"/>
                <a:ea typeface="+mn-ea"/>
                <a:cs typeface="+mn-cs"/>
              </a:rPr>
              <a:t>23 The factors identified as increasing or decreasing risk of weight gain, overweight or obesity do so by promoting positive energy balance (increased risk) or appropriate energy balance (decreased risk), through a complex interplay of physiological, psychological and social influences.</a:t>
            </a:r>
          </a:p>
          <a:p>
            <a:r>
              <a:rPr lang="en-GB" sz="1200" b="0" i="0" u="none" strike="noStrike" kern="1200" baseline="0" dirty="0">
                <a:solidFill>
                  <a:schemeClr val="tx1"/>
                </a:solidFill>
                <a:latin typeface="+mn-lt"/>
                <a:ea typeface="+mn-ea"/>
                <a:cs typeface="+mn-cs"/>
              </a:rPr>
              <a:t>24 Evidence comes mostly from studies of adults but, unless there is evidence to the contrary, also apply to children (aged 5 years and over).</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14</a:t>
            </a:fld>
            <a:endParaRPr lang="en-GB"/>
          </a:p>
        </p:txBody>
      </p:sp>
    </p:spTree>
    <p:extLst>
      <p:ext uri="{BB962C8B-B14F-4D97-AF65-F5344CB8AC3E}">
        <p14:creationId xmlns:p14="http://schemas.microsoft.com/office/powerpoint/2010/main" val="1919115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endParaRPr lang="en-GB" dirty="0"/>
          </a:p>
          <a:p>
            <a:r>
              <a:rPr lang="en-GB" sz="1200" b="0" i="0" u="none" strike="noStrike" kern="1200" baseline="0" dirty="0">
                <a:solidFill>
                  <a:schemeClr val="tx1"/>
                </a:solidFill>
                <a:latin typeface="+mn-lt"/>
                <a:ea typeface="+mn-ea"/>
                <a:cs typeface="+mn-cs"/>
              </a:rPr>
              <a:t>1. World Health Organization (WHO). </a:t>
            </a:r>
            <a:r>
              <a:rPr lang="en-GB" sz="1200" b="0" i="1" u="none" strike="noStrike" kern="1200" baseline="0" dirty="0">
                <a:solidFill>
                  <a:schemeClr val="tx1"/>
                </a:solidFill>
                <a:latin typeface="+mn-lt"/>
                <a:ea typeface="+mn-ea"/>
                <a:cs typeface="+mn-cs"/>
              </a:rPr>
              <a:t>Global Database on Body Mass Index: BMI classification</a:t>
            </a:r>
            <a:r>
              <a:rPr lang="en-GB" sz="1200" b="0" i="0" u="none" strike="noStrike" kern="1200" baseline="0" dirty="0">
                <a:solidFill>
                  <a:schemeClr val="tx1"/>
                </a:solidFill>
                <a:latin typeface="+mn-lt"/>
                <a:ea typeface="+mn-ea"/>
                <a:cs typeface="+mn-cs"/>
              </a:rPr>
              <a:t>. 2017. Accessed 28/09/2017; available from http://apps.who.int/bmi/index.jsp?introPage=intro_3.html</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2. World Health Organization (WHO). </a:t>
            </a:r>
            <a:r>
              <a:rPr lang="en-GB" sz="1200" b="0" i="1" u="none" strike="noStrike" kern="1200" baseline="0" dirty="0">
                <a:solidFill>
                  <a:schemeClr val="tx1"/>
                </a:solidFill>
                <a:latin typeface="+mn-lt"/>
                <a:ea typeface="+mn-ea"/>
                <a:cs typeface="+mn-cs"/>
              </a:rPr>
              <a:t>Child Growth Standards</a:t>
            </a:r>
            <a:r>
              <a:rPr lang="en-GB" sz="1200" b="0" i="0" u="none" strike="noStrike" kern="1200" baseline="0" dirty="0">
                <a:solidFill>
                  <a:schemeClr val="tx1"/>
                </a:solidFill>
                <a:latin typeface="+mn-lt"/>
                <a:ea typeface="+mn-ea"/>
                <a:cs typeface="+mn-cs"/>
              </a:rPr>
              <a:t>. 2017. Accessed 2017 20/11/2017; available from http://www.who.int/childgrowth/standards/chts_bfa_girls_z/en/</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3. World Health Organization (WHO). </a:t>
            </a:r>
            <a:r>
              <a:rPr lang="en-GB" sz="1200" b="0" i="1" u="none" strike="noStrike" kern="1200" baseline="0" dirty="0">
                <a:solidFill>
                  <a:schemeClr val="tx1"/>
                </a:solidFill>
                <a:latin typeface="+mn-lt"/>
                <a:ea typeface="+mn-ea"/>
                <a:cs typeface="+mn-cs"/>
              </a:rPr>
              <a:t>Waist Circumference and Waist-Hip Ratio: Report of a WHO Expert Consultation</a:t>
            </a:r>
            <a:r>
              <a:rPr lang="en-GB" sz="1200" b="0" i="0" u="none" strike="noStrike" kern="1200" baseline="0" dirty="0">
                <a:solidFill>
                  <a:schemeClr val="tx1"/>
                </a:solidFill>
                <a:latin typeface="+mn-lt"/>
                <a:ea typeface="+mn-ea"/>
                <a:cs typeface="+mn-cs"/>
              </a:rPr>
              <a:t>. 2008.</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15</a:t>
            </a:fld>
            <a:endParaRPr lang="en-GB"/>
          </a:p>
        </p:txBody>
      </p:sp>
    </p:spTree>
    <p:extLst>
      <p:ext uri="{BB962C8B-B14F-4D97-AF65-F5344CB8AC3E}">
        <p14:creationId xmlns:p14="http://schemas.microsoft.com/office/powerpoint/2010/main" val="3852442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a:t>
            </a:r>
          </a:p>
          <a:p>
            <a:endParaRPr lang="en-GB" dirty="0"/>
          </a:p>
          <a:p>
            <a:r>
              <a:rPr lang="en-GB" sz="1200" b="0" i="0" u="none" strike="noStrike" kern="1200" baseline="0" dirty="0">
                <a:solidFill>
                  <a:schemeClr val="tx1"/>
                </a:solidFill>
                <a:latin typeface="+mn-lt"/>
                <a:ea typeface="+mn-ea"/>
                <a:cs typeface="+mn-cs"/>
              </a:rPr>
              <a:t>1. World Health Organization (WHO). Infant and Young Child Feeding: Model Chapter for Textbooks for Medical Students and Allied Health Professionals. Session 2 – The physiological basis of breastfeeding. 2009. Accessed 30/09/2017; available from https://www.ncbi.nlm.nih.gov/books/NBK148970/ </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23</a:t>
            </a:fld>
            <a:endParaRPr lang="en-GB"/>
          </a:p>
        </p:txBody>
      </p:sp>
    </p:spTree>
    <p:extLst>
      <p:ext uri="{BB962C8B-B14F-4D97-AF65-F5344CB8AC3E}">
        <p14:creationId xmlns:p14="http://schemas.microsoft.com/office/powerpoint/2010/main" val="61370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The WCRF International NOURISHING framework formalises a comprehensive package of policies to promote healthy diets and reduce overweight, obesity and diet-related non-communicable diseases.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25</a:t>
            </a:fld>
            <a:endParaRPr lang="en-GB"/>
          </a:p>
        </p:txBody>
      </p:sp>
    </p:spTree>
    <p:extLst>
      <p:ext uri="{BB962C8B-B14F-4D97-AF65-F5344CB8AC3E}">
        <p14:creationId xmlns:p14="http://schemas.microsoft.com/office/powerpoint/2010/main" val="2268110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A new policy framework that can be used to identify a comprehensive package of actions needed to create environments for people and communities that are conducive to following the Cancer Prevention Recommendations.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26</a:t>
            </a:fld>
            <a:endParaRPr lang="en-GB"/>
          </a:p>
        </p:txBody>
      </p:sp>
    </p:spTree>
    <p:extLst>
      <p:ext uri="{BB962C8B-B14F-4D97-AF65-F5344CB8AC3E}">
        <p14:creationId xmlns:p14="http://schemas.microsoft.com/office/powerpoint/2010/main" val="3434052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While following each individual Recommendation offers cancer protection benefit, most benefit is gained by treating all ten Recommendations as an integrated pattern of behaviours relating to diet, physical activity and other factors that can be considered as a single overarching ‘package’ or way of life.</a:t>
            </a:r>
          </a:p>
        </p:txBody>
      </p:sp>
      <p:sp>
        <p:nvSpPr>
          <p:cNvPr id="4" name="Slide Number Placeholder 3"/>
          <p:cNvSpPr>
            <a:spLocks noGrp="1"/>
          </p:cNvSpPr>
          <p:nvPr>
            <p:ph type="sldNum" sz="quarter" idx="10"/>
          </p:nvPr>
        </p:nvSpPr>
        <p:spPr/>
        <p:txBody>
          <a:bodyPr/>
          <a:lstStyle/>
          <a:p>
            <a:fld id="{5467B214-8946-0B4D-B887-7F8B37BED052}" type="slidenum">
              <a:rPr lang="en-GB" smtClean="0"/>
              <a:t>27</a:t>
            </a:fld>
            <a:endParaRPr lang="en-GB"/>
          </a:p>
        </p:txBody>
      </p:sp>
    </p:spTree>
    <p:extLst>
      <p:ext uri="{BB962C8B-B14F-4D97-AF65-F5344CB8AC3E}">
        <p14:creationId xmlns:p14="http://schemas.microsoft.com/office/powerpoint/2010/main" val="1375754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From: </a:t>
            </a:r>
            <a:r>
              <a:rPr lang="en-GB" sz="1200" b="0" i="0" u="none" strike="noStrike" kern="1200" baseline="0" dirty="0">
                <a:solidFill>
                  <a:schemeClr val="tx1"/>
                </a:solidFill>
                <a:latin typeface="+mn-lt"/>
                <a:ea typeface="+mn-ea"/>
                <a:cs typeface="+mn-cs"/>
              </a:rPr>
              <a:t>Cell 144, </a:t>
            </a:r>
            <a:r>
              <a:rPr lang="en-GB" sz="1200" b="0" i="0" u="none" strike="noStrike" kern="1200" baseline="0" dirty="0" err="1">
                <a:solidFill>
                  <a:schemeClr val="tx1"/>
                </a:solidFill>
                <a:latin typeface="+mn-lt"/>
                <a:ea typeface="+mn-ea"/>
                <a:cs typeface="+mn-cs"/>
              </a:rPr>
              <a:t>Hanahan</a:t>
            </a:r>
            <a:r>
              <a:rPr lang="en-GB" sz="1200" b="0" i="0" u="none" strike="noStrike" kern="1200" baseline="0" dirty="0">
                <a:solidFill>
                  <a:schemeClr val="tx1"/>
                </a:solidFill>
                <a:latin typeface="+mn-lt"/>
                <a:ea typeface="+mn-ea"/>
                <a:cs typeface="+mn-cs"/>
              </a:rPr>
              <a:t> D and Weinberg RA, Hallmarks of cancer: the next generation, 646–74, Copyright (2011), with permission from Elsevier.</a:t>
            </a:r>
          </a:p>
          <a:p>
            <a:endParaRPr lang="en-GB" sz="1200" b="0" i="0" u="none" strike="noStrike" kern="1200" baseline="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4</a:t>
            </a:fld>
            <a:endParaRPr lang="en-GB"/>
          </a:p>
        </p:txBody>
      </p:sp>
    </p:spTree>
    <p:extLst>
      <p:ext uri="{BB962C8B-B14F-4D97-AF65-F5344CB8AC3E}">
        <p14:creationId xmlns:p14="http://schemas.microsoft.com/office/powerpoint/2010/main" val="3253120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Text [adapted] and illustration from:</a:t>
            </a:r>
            <a:r>
              <a:rPr lang="en-GB" sz="1200" b="0" i="0" u="none" strike="noStrike" kern="1200" baseline="0" dirty="0">
                <a:solidFill>
                  <a:schemeClr val="tx1"/>
                </a:solidFill>
                <a:latin typeface="+mn-lt"/>
                <a:ea typeface="+mn-ea"/>
                <a:cs typeface="+mn-cs"/>
              </a:rPr>
              <a:t> Cell 144, </a:t>
            </a:r>
            <a:r>
              <a:rPr lang="en-GB" sz="1200" b="0" i="0" u="none" strike="noStrike" kern="1200" baseline="0" dirty="0" err="1">
                <a:solidFill>
                  <a:schemeClr val="tx1"/>
                </a:solidFill>
                <a:latin typeface="+mn-lt"/>
                <a:ea typeface="+mn-ea"/>
                <a:cs typeface="+mn-cs"/>
              </a:rPr>
              <a:t>Hanahan</a:t>
            </a:r>
            <a:r>
              <a:rPr lang="en-GB" sz="1200" b="0" i="0" u="none" strike="noStrike" kern="1200" baseline="0" dirty="0">
                <a:solidFill>
                  <a:schemeClr val="tx1"/>
                </a:solidFill>
                <a:latin typeface="+mn-lt"/>
                <a:ea typeface="+mn-ea"/>
                <a:cs typeface="+mn-cs"/>
              </a:rPr>
              <a:t> D and Weinberg RA, Hallmarks of cancer: the next generation, 646–74, Copyright (2011), with permission from Elsevier.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Most solid tumours contain a range of distinct cell types and subtypes that collectively enable tumour growth and progression.</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abundance, spatial organisation and functional characteristics of these multiple cell types, and the make-up of the extracellular matrix, change during progression to create a succession of different tumour microenvironments. Thus, the core of the primary tumour microenvironment differs from microenvironments seen in tumours that are invading normal tissue and in metastatic tumours that are colonising distant tissues. The premalignant stages in tumorigenesis (not shown in the figure) also have distinctive microenvironments.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normal cells that surround the primary and metastatic tumour sites probably also affect the</a:t>
            </a:r>
          </a:p>
          <a:p>
            <a:r>
              <a:rPr lang="en-GB" sz="1200" b="0" i="0" u="none" strike="noStrike" kern="1200" baseline="0" dirty="0">
                <a:solidFill>
                  <a:schemeClr val="tx1"/>
                </a:solidFill>
                <a:latin typeface="+mn-lt"/>
                <a:ea typeface="+mn-ea"/>
                <a:cs typeface="+mn-cs"/>
              </a:rPr>
              <a:t>character of the various tumour microenvironments.</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5</a:t>
            </a:fld>
            <a:endParaRPr lang="en-GB"/>
          </a:p>
        </p:txBody>
      </p:sp>
    </p:spTree>
    <p:extLst>
      <p:ext uri="{BB962C8B-B14F-4D97-AF65-F5344CB8AC3E}">
        <p14:creationId xmlns:p14="http://schemas.microsoft.com/office/powerpoint/2010/main" val="3653527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rPr>
              <a:t>Adapted from: </a:t>
            </a:r>
            <a:r>
              <a:rPr lang="en-GB" sz="1200" dirty="0">
                <a:solidFill>
                  <a:srgbClr val="000000"/>
                </a:solidFill>
              </a:rPr>
              <a:t>Cell 144, </a:t>
            </a:r>
            <a:r>
              <a:rPr lang="en-GB" sz="1200" dirty="0" err="1">
                <a:solidFill>
                  <a:srgbClr val="000000"/>
                </a:solidFill>
              </a:rPr>
              <a:t>Hanahan</a:t>
            </a:r>
            <a:r>
              <a:rPr lang="en-GB" sz="1200" dirty="0">
                <a:solidFill>
                  <a:srgbClr val="000000"/>
                </a:solidFill>
              </a:rPr>
              <a:t> D and Weinberg RA, Hallmarks of cancer: the next generation, 646–74, Copyright (2011), with permission from Elsevier.</a:t>
            </a:r>
          </a:p>
          <a:p>
            <a:endParaRPr lang="en-GB" dirty="0"/>
          </a:p>
          <a:p>
            <a:r>
              <a:rPr lang="en-GB" dirty="0"/>
              <a:t>Despite the multitude of pathways through which genetic damage can lead to the development of cancer, almost all solid</a:t>
            </a:r>
            <a:r>
              <a:rPr lang="en-GB" baseline="0" dirty="0"/>
              <a:t> </a:t>
            </a:r>
            <a:r>
              <a:rPr lang="en-GB" dirty="0"/>
              <a:t>tumours can be characterised by a relatively small number of phenotypic functional abnormalities. These eight hallmarks of</a:t>
            </a:r>
            <a:r>
              <a:rPr lang="en-GB" baseline="0" dirty="0"/>
              <a:t> </a:t>
            </a:r>
            <a:r>
              <a:rPr lang="en-GB" dirty="0"/>
              <a:t>cancer are facilitated by two enabling characteristics, genome instability and mutation, and tumour-promoting inflammation.</a:t>
            </a:r>
          </a:p>
        </p:txBody>
      </p:sp>
      <p:sp>
        <p:nvSpPr>
          <p:cNvPr id="4" name="Slide Number Placeholder 3"/>
          <p:cNvSpPr>
            <a:spLocks noGrp="1"/>
          </p:cNvSpPr>
          <p:nvPr>
            <p:ph type="sldNum" sz="quarter" idx="10"/>
          </p:nvPr>
        </p:nvSpPr>
        <p:spPr/>
        <p:txBody>
          <a:bodyPr/>
          <a:lstStyle/>
          <a:p>
            <a:fld id="{5467B214-8946-0B4D-B887-7F8B37BED052}" type="slidenum">
              <a:rPr lang="en-GB" smtClean="0"/>
              <a:t>6</a:t>
            </a:fld>
            <a:endParaRPr lang="en-GB"/>
          </a:p>
        </p:txBody>
      </p:sp>
    </p:spTree>
    <p:extLst>
      <p:ext uri="{BB962C8B-B14F-4D97-AF65-F5344CB8AC3E}">
        <p14:creationId xmlns:p14="http://schemas.microsoft.com/office/powerpoint/2010/main" val="258418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From: </a:t>
            </a:r>
            <a:r>
              <a:rPr lang="en-GB" sz="1200" b="0" i="0" u="none" strike="noStrike" kern="1200" baseline="0" dirty="0">
                <a:solidFill>
                  <a:schemeClr val="tx1"/>
                </a:solidFill>
                <a:latin typeface="+mn-lt"/>
                <a:ea typeface="+mn-ea"/>
                <a:cs typeface="+mn-cs"/>
              </a:rPr>
              <a:t>Block KI, Gyllenhaal C, Lowe L, </a:t>
            </a:r>
            <a:r>
              <a:rPr lang="en-GB" sz="1200" b="0" i="1" u="none" strike="noStrike" kern="1200" baseline="0" dirty="0">
                <a:solidFill>
                  <a:schemeClr val="tx1"/>
                </a:solidFill>
                <a:latin typeface="+mn-lt"/>
                <a:ea typeface="+mn-ea"/>
                <a:cs typeface="+mn-cs"/>
              </a:rPr>
              <a:t>et al</a:t>
            </a:r>
            <a:r>
              <a:rPr lang="en-GB" sz="1200" b="0" i="0" u="none" strike="noStrike" kern="1200" baseline="0" dirty="0">
                <a:solidFill>
                  <a:schemeClr val="tx1"/>
                </a:solidFill>
                <a:latin typeface="+mn-lt"/>
                <a:ea typeface="+mn-ea"/>
                <a:cs typeface="+mn-cs"/>
              </a:rPr>
              <a:t>. Designing a broad-spectrum integrative approach for cancer prevention and treatment. </a:t>
            </a:r>
            <a:r>
              <a:rPr lang="en-GB" sz="1200" b="0" i="1" u="none" strike="noStrike" kern="1200" baseline="0" dirty="0" err="1">
                <a:solidFill>
                  <a:schemeClr val="tx1"/>
                </a:solidFill>
                <a:latin typeface="+mn-lt"/>
                <a:ea typeface="+mn-ea"/>
                <a:cs typeface="+mn-cs"/>
              </a:rPr>
              <a:t>Semin</a:t>
            </a:r>
            <a:r>
              <a:rPr lang="en-GB" sz="1200" b="0" i="1" u="none" strike="noStrike" kern="1200" baseline="0" dirty="0">
                <a:solidFill>
                  <a:schemeClr val="tx1"/>
                </a:solidFill>
                <a:latin typeface="+mn-lt"/>
                <a:ea typeface="+mn-ea"/>
                <a:cs typeface="+mn-cs"/>
              </a:rPr>
              <a:t> Cancer </a:t>
            </a:r>
            <a:r>
              <a:rPr lang="en-GB" sz="1200" b="0" i="1" u="none" strike="noStrike" kern="1200" baseline="0" dirty="0" err="1">
                <a:solidFill>
                  <a:schemeClr val="tx1"/>
                </a:solidFill>
                <a:latin typeface="+mn-lt"/>
                <a:ea typeface="+mn-ea"/>
                <a:cs typeface="+mn-cs"/>
              </a:rPr>
              <a:t>Biol</a:t>
            </a:r>
            <a:r>
              <a:rPr lang="en-GB" sz="1200" b="0" i="1" u="none" strike="noStrike" kern="1200" baseline="0" dirty="0">
                <a:solidFill>
                  <a:schemeClr val="tx1"/>
                </a:solidFill>
                <a:latin typeface="+mn-lt"/>
                <a:ea typeface="+mn-ea"/>
                <a:cs typeface="+mn-cs"/>
              </a:rPr>
              <a:t> </a:t>
            </a:r>
            <a:r>
              <a:rPr lang="en-GB" sz="1200" b="0" i="0" u="none" strike="noStrike" kern="1200" baseline="0" dirty="0">
                <a:solidFill>
                  <a:schemeClr val="tx1"/>
                </a:solidFill>
                <a:latin typeface="+mn-lt"/>
                <a:ea typeface="+mn-ea"/>
                <a:cs typeface="+mn-cs"/>
              </a:rPr>
              <a:t>2015; 35 </a:t>
            </a:r>
            <a:r>
              <a:rPr lang="en-GB" sz="1200" b="0" i="0" u="none" strike="noStrike" kern="1200" baseline="0" dirty="0" err="1">
                <a:solidFill>
                  <a:schemeClr val="tx1"/>
                </a:solidFill>
                <a:latin typeface="+mn-lt"/>
                <a:ea typeface="+mn-ea"/>
                <a:cs typeface="+mn-cs"/>
              </a:rPr>
              <a:t>Suppl</a:t>
            </a:r>
            <a:r>
              <a:rPr lang="en-GB" sz="1200" b="0" i="0" u="none" strike="noStrike" kern="1200" baseline="0" dirty="0">
                <a:solidFill>
                  <a:schemeClr val="tx1"/>
                </a:solidFill>
                <a:latin typeface="+mn-lt"/>
                <a:ea typeface="+mn-ea"/>
                <a:cs typeface="+mn-cs"/>
              </a:rPr>
              <a:t>: S276-s304. Licenced under CC BY 4.0.</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The hallmarks of cancer represented on the right are functional abnormalities characteristic of cancer cells, which can be related to the pathophysiological stages of cancer development, represented on the left.</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7</a:t>
            </a:fld>
            <a:endParaRPr lang="en-GB"/>
          </a:p>
        </p:txBody>
      </p:sp>
    </p:spTree>
    <p:extLst>
      <p:ext uri="{BB962C8B-B14F-4D97-AF65-F5344CB8AC3E}">
        <p14:creationId xmlns:p14="http://schemas.microsoft.com/office/powerpoint/2010/main" val="1660295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The process by which normal cells transform into invasive cancer cells and progress to clinically significant disease typically spans many years. The cancer process is the result of a complex interaction involving diet, nutrition and physical activity, and other lifestyle and environmental factors, with host factors that are related both to inheritance and to prior experience, possibly through epigenetic change. Such host factors influence susceptibility to cancer development, in particular related to the passage of time. This allows both opportunity to accumulate genetic damage, as well as impairment of function, for example, DNA repair processes with ageing. The interaction between the host metabolic state and dietary, nutritional, physical activity and other environmental exposures over the whole life course is critical to protection from or susceptibility to cancer development.</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8</a:t>
            </a:fld>
            <a:endParaRPr lang="en-GB"/>
          </a:p>
        </p:txBody>
      </p:sp>
    </p:spTree>
    <p:extLst>
      <p:ext uri="{BB962C8B-B14F-4D97-AF65-F5344CB8AC3E}">
        <p14:creationId xmlns:p14="http://schemas.microsoft.com/office/powerpoint/2010/main" val="933558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Adapted from: </a:t>
            </a:r>
            <a:r>
              <a:rPr lang="en-GB" sz="1200" b="0" i="0" u="none" strike="noStrike" kern="1200" baseline="0" dirty="0">
                <a:solidFill>
                  <a:schemeClr val="tx1"/>
                </a:solidFill>
                <a:latin typeface="+mn-lt"/>
                <a:ea typeface="+mn-ea"/>
                <a:cs typeface="+mn-cs"/>
              </a:rPr>
              <a:t>Cell 144, </a:t>
            </a:r>
            <a:r>
              <a:rPr lang="en-GB" sz="1200" b="0" i="0" u="none" strike="noStrike" kern="1200" baseline="0" dirty="0" err="1">
                <a:solidFill>
                  <a:schemeClr val="tx1"/>
                </a:solidFill>
                <a:latin typeface="+mn-lt"/>
                <a:ea typeface="+mn-ea"/>
                <a:cs typeface="+mn-cs"/>
              </a:rPr>
              <a:t>Hanahan</a:t>
            </a:r>
            <a:r>
              <a:rPr lang="en-GB" sz="1200" b="0" i="0" u="none" strike="noStrike" kern="1200" baseline="0" dirty="0">
                <a:solidFill>
                  <a:schemeClr val="tx1"/>
                </a:solidFill>
                <a:latin typeface="+mn-lt"/>
                <a:ea typeface="+mn-ea"/>
                <a:cs typeface="+mn-cs"/>
              </a:rPr>
              <a:t> D and Weinberg RA, Hallmarks of cancer: the next generation, 646–74, Copyright (2011), with permission from Elsevier.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Several of the cancer hallmarks, and both enabling characteristics, can be affected by factors relating to diet, nutrition and physical activity. Obesity illustrates the wide range of cellular and molecular processes that may be affected to promote cancer development and progression.</a:t>
            </a:r>
          </a:p>
          <a:p>
            <a:endParaRPr lang="en-GB"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Abbreviations: </a:t>
            </a:r>
            <a:r>
              <a:rPr lang="en-GB" sz="1200" b="0" i="0" u="none" strike="noStrike" kern="1200" baseline="0" dirty="0">
                <a:solidFill>
                  <a:schemeClr val="tx1"/>
                </a:solidFill>
                <a:latin typeface="+mn-lt"/>
                <a:ea typeface="+mn-ea"/>
                <a:cs typeface="+mn-cs"/>
              </a:rPr>
              <a:t>ERK, extracellular signal-regulated kinases; MAPK, mitogen-activated protein kinase; </a:t>
            </a:r>
            <a:r>
              <a:rPr lang="en-GB" sz="1200" b="0" i="0" u="none" strike="noStrike" kern="1200" baseline="0" dirty="0" err="1">
                <a:solidFill>
                  <a:schemeClr val="tx1"/>
                </a:solidFill>
                <a:latin typeface="+mn-lt"/>
                <a:ea typeface="+mn-ea"/>
                <a:cs typeface="+mn-cs"/>
              </a:rPr>
              <a:t>mTOR</a:t>
            </a:r>
            <a:r>
              <a:rPr lang="en-GB" sz="1200" b="0" i="0" u="none" strike="noStrike" kern="1200" baseline="0" dirty="0">
                <a:solidFill>
                  <a:schemeClr val="tx1"/>
                </a:solidFill>
                <a:latin typeface="+mn-lt"/>
                <a:ea typeface="+mn-ea"/>
                <a:cs typeface="+mn-cs"/>
              </a:rPr>
              <a:t>, mechanistic/mammalian target of rapamycin; PI3K, phosphoinositide 3-kinase; STAT, signal transducer and activator of transcription.</a:t>
            </a:r>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9</a:t>
            </a:fld>
            <a:endParaRPr lang="en-GB"/>
          </a:p>
        </p:txBody>
      </p:sp>
    </p:spTree>
    <p:extLst>
      <p:ext uri="{BB962C8B-B14F-4D97-AF65-F5344CB8AC3E}">
        <p14:creationId xmlns:p14="http://schemas.microsoft.com/office/powerpoint/2010/main" val="2196047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Adapted from:</a:t>
            </a:r>
            <a:r>
              <a:rPr lang="en-GB" sz="1200" b="0" i="0" u="none" strike="noStrike" kern="1200" baseline="0" dirty="0">
                <a:solidFill>
                  <a:schemeClr val="tx1"/>
                </a:solidFill>
                <a:latin typeface="+mn-lt"/>
                <a:ea typeface="+mn-ea"/>
                <a:cs typeface="+mn-cs"/>
              </a:rPr>
              <a:t> Cell 144, </a:t>
            </a:r>
            <a:r>
              <a:rPr lang="en-GB" sz="1200" b="0" i="0" u="none" strike="noStrike" kern="1200" baseline="0" dirty="0" err="1">
                <a:solidFill>
                  <a:schemeClr val="tx1"/>
                </a:solidFill>
                <a:latin typeface="+mn-lt"/>
                <a:ea typeface="+mn-ea"/>
                <a:cs typeface="+mn-cs"/>
              </a:rPr>
              <a:t>Hanahan</a:t>
            </a:r>
            <a:r>
              <a:rPr lang="en-GB" sz="1200" b="0" i="0" u="none" strike="noStrike" kern="1200" baseline="0" dirty="0">
                <a:solidFill>
                  <a:schemeClr val="tx1"/>
                </a:solidFill>
                <a:latin typeface="+mn-lt"/>
                <a:ea typeface="+mn-ea"/>
                <a:cs typeface="+mn-cs"/>
              </a:rPr>
              <a:t> D and Weinberg RA, Hallmarks of cancer: the next generation, 646–74, Copyright (2011), with permission from Elsevier.</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wide range of factors related to diet, nutrition and physical activity can influence the processes represented by the hallmarks of cancer.</a:t>
            </a:r>
          </a:p>
          <a:p>
            <a:endParaRPr lang="en-GB" sz="1200" b="0" i="0" u="none" strike="noStrike" kern="1200" baseline="0" dirty="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10</a:t>
            </a:fld>
            <a:endParaRPr lang="en-GB"/>
          </a:p>
        </p:txBody>
      </p:sp>
    </p:spTree>
    <p:extLst>
      <p:ext uri="{BB962C8B-B14F-4D97-AF65-F5344CB8AC3E}">
        <p14:creationId xmlns:p14="http://schemas.microsoft.com/office/powerpoint/2010/main" val="1328416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Abbreviations: </a:t>
            </a:r>
            <a:r>
              <a:rPr lang="en-GB" sz="1200" kern="1200" dirty="0">
                <a:solidFill>
                  <a:schemeClr val="tx1"/>
                </a:solidFill>
                <a:effectLst/>
                <a:latin typeface="+mn-lt"/>
                <a:ea typeface="+mn-ea"/>
                <a:cs typeface="+mn-cs"/>
              </a:rPr>
              <a:t>AKT, also known as protein kinase B; DNA, deoxyribonucleic acid; ER+, oestrogen receptor positive; ERK, extracellular signal-regulated kinases; IGF-I, insulin-like growth factor 1; KRAS, please see glossary; MAPK, mitogen-activated protein kinase; </a:t>
            </a:r>
            <a:r>
              <a:rPr lang="en-GB" sz="1200" kern="1200" dirty="0" err="1">
                <a:solidFill>
                  <a:schemeClr val="tx1"/>
                </a:solidFill>
                <a:effectLst/>
                <a:latin typeface="+mn-lt"/>
                <a:ea typeface="+mn-ea"/>
                <a:cs typeface="+mn-cs"/>
              </a:rPr>
              <a:t>mTOR</a:t>
            </a:r>
            <a:r>
              <a:rPr lang="en-GB" sz="1200" kern="1200" dirty="0">
                <a:solidFill>
                  <a:schemeClr val="tx1"/>
                </a:solidFill>
                <a:effectLst/>
                <a:latin typeface="+mn-lt"/>
                <a:ea typeface="+mn-ea"/>
                <a:cs typeface="+mn-cs"/>
              </a:rPr>
              <a:t>, mechanistic/mammalian target of rapamycin; NF-kB, nuclear factor kappa-light-chain-enhancer of activated B cells; P53, tumour protein p53; PI3K, phosphoinositide 3-kinase; STAT3, signal transducer and activator of transcription 3; WNT, Wingless-related integration site.</a:t>
            </a:r>
          </a:p>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11</a:t>
            </a:fld>
            <a:endParaRPr lang="en-GB"/>
          </a:p>
        </p:txBody>
      </p:sp>
    </p:spTree>
    <p:extLst>
      <p:ext uri="{BB962C8B-B14F-4D97-AF65-F5344CB8AC3E}">
        <p14:creationId xmlns:p14="http://schemas.microsoft.com/office/powerpoint/2010/main" val="40771292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 International">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sp>
        <p:nvSpPr>
          <p:cNvPr id="28" name="TextBox 27"/>
          <p:cNvSpPr txBox="1"/>
          <p:nvPr userDrawn="1"/>
        </p:nvSpPr>
        <p:spPr>
          <a:xfrm>
            <a:off x="529455" y="1899584"/>
            <a:ext cx="4811902" cy="1477328"/>
          </a:xfrm>
          <a:prstGeom prst="rect">
            <a:avLst/>
          </a:prstGeom>
          <a:noFill/>
        </p:spPr>
        <p:txBody>
          <a:bodyPr wrap="square" lIns="0" rtlCol="0" anchor="ctr">
            <a:spAutoFit/>
          </a:bodyPr>
          <a:lstStyle/>
          <a:p>
            <a:pPr>
              <a:lnSpc>
                <a:spcPts val="3600"/>
              </a:lnSpc>
            </a:pPr>
            <a:r>
              <a:rPr lang="en-GB" sz="3200" b="1" dirty="0">
                <a:solidFill>
                  <a:schemeClr val="tx2"/>
                </a:solidFill>
              </a:rPr>
              <a:t>Diet, Nutrition, Physical Activity and Cancer: </a:t>
            </a:r>
            <a:br>
              <a:rPr lang="en-GB" sz="3200" b="1" dirty="0">
                <a:solidFill>
                  <a:schemeClr val="tx2"/>
                </a:solidFill>
              </a:rPr>
            </a:br>
            <a:r>
              <a:rPr lang="en-GB" sz="3200" b="1" dirty="0">
                <a:solidFill>
                  <a:schemeClr val="tx2"/>
                </a:solidFill>
              </a:rPr>
              <a:t>a Global Perspective</a:t>
            </a:r>
          </a:p>
        </p:txBody>
      </p:sp>
      <p:cxnSp>
        <p:nvCxnSpPr>
          <p:cNvPr id="30" name="Straight Connector 29"/>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FDB9B09-79AB-1D45-BB7D-36E70855412D}"/>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17" name="Text Placeholder 11">
            <a:extLst>
              <a:ext uri="{FF2B5EF4-FFF2-40B4-BE49-F238E27FC236}">
                <a16:creationId xmlns:a16="http://schemas.microsoft.com/office/drawing/2014/main" id="{4DB6BF6B-54A6-3748-9882-3C7B2863A22C}"/>
              </a:ext>
            </a:extLst>
          </p:cNvPr>
          <p:cNvSpPr>
            <a:spLocks noGrp="1"/>
          </p:cNvSpPr>
          <p:nvPr>
            <p:ph type="body" sz="quarter" idx="11" hasCustomPrompt="1"/>
          </p:nvPr>
        </p:nvSpPr>
        <p:spPr>
          <a:xfrm>
            <a:off x="529455" y="3630113"/>
            <a:ext cx="4503865" cy="698301"/>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19" name="Text Placeholder 13">
            <a:extLst>
              <a:ext uri="{FF2B5EF4-FFF2-40B4-BE49-F238E27FC236}">
                <a16:creationId xmlns:a16="http://schemas.microsoft.com/office/drawing/2014/main" id="{402ED559-2B87-D44E-B9E4-96FE0F6A1954}"/>
              </a:ext>
            </a:extLst>
          </p:cNvPr>
          <p:cNvSpPr>
            <a:spLocks noGrp="1"/>
          </p:cNvSpPr>
          <p:nvPr>
            <p:ph type="body" sz="quarter" idx="12" hasCustomPrompt="1"/>
          </p:nvPr>
        </p:nvSpPr>
        <p:spPr>
          <a:xfrm>
            <a:off x="529455" y="4336130"/>
            <a:ext cx="4503865" cy="485775"/>
          </a:xfrm>
          <a:prstGeom prst="rect">
            <a:avLst/>
          </a:prstGeom>
        </p:spPr>
        <p:txBody>
          <a:bodyPr lIns="0" anchor="ctr" anchorCtr="0">
            <a:normAutofit/>
          </a:bodyPr>
          <a:lstStyle>
            <a:lvl1pPr>
              <a:defRPr sz="1350" b="0">
                <a:solidFill>
                  <a:srgbClr val="464646"/>
                </a:solidFill>
              </a:defRPr>
            </a:lvl1pPr>
          </a:lstStyle>
          <a:p>
            <a:pPr lvl="0"/>
            <a:r>
              <a:rPr lang="en-GB" dirty="0"/>
              <a:t>Click to add author/other info</a:t>
            </a:r>
            <a:r>
              <a:rPr lang="is-IS" dirty="0"/>
              <a:t>…</a:t>
            </a:r>
          </a:p>
        </p:txBody>
      </p:sp>
      <p:pic>
        <p:nvPicPr>
          <p:cNvPr id="12" name="Picture 11">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3" name="Picture 12">
            <a:extLst>
              <a:ext uri="{FF2B5EF4-FFF2-40B4-BE49-F238E27FC236}">
                <a16:creationId xmlns:a16="http://schemas.microsoft.com/office/drawing/2014/main" id="{2EA73379-01F0-684B-AEEB-42972759C8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ext uri="{BB962C8B-B14F-4D97-AF65-F5344CB8AC3E}">
        <p14:creationId xmlns:p14="http://schemas.microsoft.com/office/powerpoint/2010/main" val="4126259797"/>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maller title for large 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529456" y="886229"/>
            <a:ext cx="8020465" cy="4895005"/>
          </a:xfrm>
        </p:spPr>
        <p:txBody>
          <a:bodyPr/>
          <a:lstStyle/>
          <a:p>
            <a:endParaRPr lang="en-GB" dirty="0"/>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2400" b="1" spc="-30" baseline="0">
                <a:solidFill>
                  <a:schemeClr val="tx2"/>
                </a:solidFill>
              </a:defRPr>
            </a:lvl1pPr>
          </a:lstStyle>
          <a:p>
            <a:pPr lvl="0"/>
            <a:r>
              <a:rPr lang="en-US" dirty="0"/>
              <a:t>Click to add smaller heading...</a:t>
            </a:r>
            <a:endParaRPr lang="en-GB" dirty="0"/>
          </a:p>
        </p:txBody>
      </p:sp>
      <p:pic>
        <p:nvPicPr>
          <p:cNvPr id="8" name="Picture 7">
            <a:extLst>
              <a:ext uri="{FF2B5EF4-FFF2-40B4-BE49-F238E27FC236}">
                <a16:creationId xmlns:a16="http://schemas.microsoft.com/office/drawing/2014/main" id="{4AAD6E72-8321-094F-834C-8791815519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ext uri="{BB962C8B-B14F-4D97-AF65-F5344CB8AC3E}">
        <p14:creationId xmlns:p14="http://schemas.microsoft.com/office/powerpoint/2010/main" val="2363109787"/>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lose - For more information/thanks">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99902FD-7D51-8648-BD15-1DFF0A70D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pic>
        <p:nvPicPr>
          <p:cNvPr id="27" name="Picture 26">
            <a:extLst>
              <a:ext uri="{FF2B5EF4-FFF2-40B4-BE49-F238E27FC236}">
                <a16:creationId xmlns:a16="http://schemas.microsoft.com/office/drawing/2014/main" id="{8F9C187D-0343-2445-8473-E3A2919C82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cxnSp>
        <p:nvCxnSpPr>
          <p:cNvPr id="30" name="Straight Connector 29">
            <a:extLst>
              <a:ext uri="{FF2B5EF4-FFF2-40B4-BE49-F238E27FC236}">
                <a16:creationId xmlns:a16="http://schemas.microsoft.com/office/drawing/2014/main" id="{CD16E519-40B5-494F-8DF7-172F34926A2C}"/>
              </a:ext>
            </a:extLst>
          </p:cNvPr>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66460B-3785-9444-824B-3F2CC67EEE0F}"/>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35" name="Text Placeholder 11">
            <a:extLst>
              <a:ext uri="{FF2B5EF4-FFF2-40B4-BE49-F238E27FC236}">
                <a16:creationId xmlns:a16="http://schemas.microsoft.com/office/drawing/2014/main" id="{ABE0C183-269B-8544-867C-7C06B4834B26}"/>
              </a:ext>
            </a:extLst>
          </p:cNvPr>
          <p:cNvSpPr>
            <a:spLocks noGrp="1"/>
          </p:cNvSpPr>
          <p:nvPr>
            <p:ph type="body" sz="quarter" idx="11" hasCustomPrompt="1"/>
          </p:nvPr>
        </p:nvSpPr>
        <p:spPr>
          <a:xfrm>
            <a:off x="529455" y="3261345"/>
            <a:ext cx="4503865" cy="1022554"/>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38" name="Text Placeholder 13">
            <a:extLst>
              <a:ext uri="{FF2B5EF4-FFF2-40B4-BE49-F238E27FC236}">
                <a16:creationId xmlns:a16="http://schemas.microsoft.com/office/drawing/2014/main" id="{C2389106-3E28-F445-A6BB-1A52149EA8E8}"/>
              </a:ext>
            </a:extLst>
          </p:cNvPr>
          <p:cNvSpPr>
            <a:spLocks noGrp="1"/>
          </p:cNvSpPr>
          <p:nvPr>
            <p:ph type="body" sz="quarter" idx="10" hasCustomPrompt="1"/>
          </p:nvPr>
        </p:nvSpPr>
        <p:spPr>
          <a:xfrm>
            <a:off x="430954" y="2528119"/>
            <a:ext cx="4743212" cy="575717"/>
          </a:xfrm>
          <a:prstGeom prst="rect">
            <a:avLst/>
          </a:prstGeom>
        </p:spPr>
        <p:txBody>
          <a:bodyPr anchor="ctr" anchorCtr="0">
            <a:normAutofit/>
          </a:bodyPr>
          <a:lstStyle>
            <a:lvl1pPr>
              <a:defRPr sz="3200" b="1" spc="-30" baseline="0">
                <a:solidFill>
                  <a:schemeClr val="tx2"/>
                </a:solidFill>
              </a:defRPr>
            </a:lvl1pPr>
          </a:lstStyle>
          <a:p>
            <a:pPr lvl="0"/>
            <a:r>
              <a:rPr lang="en-US" dirty="0"/>
              <a:t>Thanks/for more info…</a:t>
            </a:r>
            <a:endParaRPr lang="en-GB" dirty="0"/>
          </a:p>
        </p:txBody>
      </p:sp>
      <p:sp>
        <p:nvSpPr>
          <p:cNvPr id="39" name="Content Placeholder 16">
            <a:extLst>
              <a:ext uri="{FF2B5EF4-FFF2-40B4-BE49-F238E27FC236}">
                <a16:creationId xmlns:a16="http://schemas.microsoft.com/office/drawing/2014/main" id="{FF237393-0AB6-9F49-9E49-B8DAF0E6D854}"/>
              </a:ext>
            </a:extLst>
          </p:cNvPr>
          <p:cNvSpPr txBox="1">
            <a:spLocks/>
          </p:cNvSpPr>
          <p:nvPr userDrawn="1"/>
        </p:nvSpPr>
        <p:spPr>
          <a:xfrm>
            <a:off x="450544" y="4357052"/>
            <a:ext cx="4582776" cy="966823"/>
          </a:xfrm>
          <a:prstGeom prst="rect">
            <a:avLst/>
          </a:prstGeom>
        </p:spPr>
        <p:txBody>
          <a:bodyPr vert="horz"/>
          <a:lstStyle>
            <a:lvl1pPr marL="0" indent="0" algn="l" defTabSz="457200" rtl="0" eaLnBrk="1" latinLnBrk="0" hangingPunct="1">
              <a:spcBef>
                <a:spcPct val="20000"/>
              </a:spcBef>
              <a:buFont typeface="Arial"/>
              <a:buNone/>
              <a:defRPr sz="1500" b="0" kern="1200" baseline="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err="1">
                <a:solidFill>
                  <a:srgbClr val="7030A0"/>
                </a:solidFill>
              </a:rPr>
              <a:t>twitter.com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facebook.com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wcrf.org</a:t>
            </a:r>
            <a:r>
              <a:rPr lang="en-US" b="1" dirty="0">
                <a:solidFill>
                  <a:srgbClr val="7030A0"/>
                </a:solidFill>
              </a:rPr>
              <a:t>/blog</a:t>
            </a:r>
          </a:p>
        </p:txBody>
      </p:sp>
      <p:pic>
        <p:nvPicPr>
          <p:cNvPr id="11" name="Picture 10">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2" name="Picture 11">
            <a:extLst>
              <a:ext uri="{FF2B5EF4-FFF2-40B4-BE49-F238E27FC236}">
                <a16:creationId xmlns:a16="http://schemas.microsoft.com/office/drawing/2014/main" id="{23567A2C-C632-9F4A-8205-E9E7D1D26A2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436602"/>
            <a:ext cx="8229600" cy="400110"/>
          </a:xfrm>
          <a:prstGeom prst="rect">
            <a:avLst/>
          </a:prstGeom>
        </p:spPr>
        <p:txBody>
          <a:bodyPr vert="horz" lIns="91440" tIns="45720" rIns="91440" bIns="45720" rtlCol="0" anchor="ctr">
            <a:noAutofit/>
          </a:bodyPr>
          <a:lstStyle/>
          <a:p>
            <a:endParaRPr lang="en-GB" dirty="0"/>
          </a:p>
        </p:txBody>
      </p:sp>
      <p:sp>
        <p:nvSpPr>
          <p:cNvPr id="3" name="Text Placeholder 2"/>
          <p:cNvSpPr>
            <a:spLocks noGrp="1"/>
          </p:cNvSpPr>
          <p:nvPr>
            <p:ph type="body" idx="1"/>
          </p:nvPr>
        </p:nvSpPr>
        <p:spPr>
          <a:xfrm>
            <a:off x="395536" y="1556794"/>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rgbClr val="464646"/>
                </a:solidFill>
                <a:latin typeface="+mn-lt"/>
              </a:defRPr>
            </a:lvl1pPr>
          </a:lstStyle>
          <a:p>
            <a:fld id="{485FAB63-0929-446E-B0E5-3735DFF4042D}" type="datetimeFigureOut">
              <a:rPr lang="en-GB" smtClean="0"/>
              <a:pPr/>
              <a:t>22/05/2018</a:t>
            </a:fld>
            <a:endParaRPr lang="en-GB"/>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rgbClr val="464646"/>
                </a:solidFill>
                <a:latin typeface="+mn-lt"/>
              </a:defRPr>
            </a:lvl1pPr>
          </a:lstStyle>
          <a:p>
            <a:endParaRPr lang="en-GB"/>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rgbClr val="464646"/>
                </a:solidFill>
                <a:latin typeface="+mn-lt"/>
              </a:defRPr>
            </a:lvl1pPr>
          </a:lstStyle>
          <a:p>
            <a:fld id="{811FA3AA-8985-4520-AAAF-6D21C979B869}" type="slidenum">
              <a:rPr lang="en-GB" smtClean="0"/>
              <a:pPr/>
              <a:t>‹#›</a:t>
            </a:fld>
            <a:endParaRPr lang="en-GB"/>
          </a:p>
        </p:txBody>
      </p:sp>
    </p:spTree>
    <p:extLst>
      <p:ext uri="{BB962C8B-B14F-4D97-AF65-F5344CB8AC3E}">
        <p14:creationId xmlns:p14="http://schemas.microsoft.com/office/powerpoint/2010/main" val="1218126583"/>
      </p:ext>
    </p:extLst>
  </p:cSld>
  <p:clrMap bg1="lt1" tx1="dk1" bg2="lt2" tx2="dk2" accent1="accent1" accent2="accent2" accent3="accent3" accent4="accent4" accent5="accent5" accent6="accent6" hlink="hlink" folHlink="folHlink"/>
  <p:sldLayoutIdLst>
    <p:sldLayoutId id="2147483696" r:id="rId1"/>
    <p:sldLayoutId id="2147483694" r:id="rId2"/>
    <p:sldLayoutId id="2147483677" r:id="rId3"/>
  </p:sldLayoutIdLst>
  <p:txStyles>
    <p:titleStyle>
      <a:lvl1pPr algn="l" defTabSz="685800" rtl="0" eaLnBrk="1" latinLnBrk="0" hangingPunct="1">
        <a:spcBef>
          <a:spcPct val="0"/>
        </a:spcBef>
        <a:buNone/>
        <a:defRPr sz="1800" kern="1200" spc="-30" baseline="0">
          <a:solidFill>
            <a:schemeClr val="tx2"/>
          </a:solidFill>
          <a:latin typeface="+mj-lt"/>
          <a:ea typeface="Segoe UI" panose="020B0502040204020203" pitchFamily="34" charset="0"/>
          <a:cs typeface="Segoe UI" panose="020B0502040204020203" pitchFamily="34" charset="0"/>
        </a:defRPr>
      </a:lvl1pPr>
    </p:titleStyle>
    <p:body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nul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creativecommons.org/licenses/by/4.0/" TargetMode="External"/><Relationship Id="rId4" Type="http://schemas.openxmlformats.org/officeDocument/2006/relationships/hyperlink" Target="https://www.ncbi.nlm.nih.gov/pubmed/26590477"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45D0F9-8769-D14A-BFE3-E4C4A4026565}"/>
              </a:ext>
            </a:extLst>
          </p:cNvPr>
          <p:cNvSpPr>
            <a:spLocks noGrp="1"/>
          </p:cNvSpPr>
          <p:nvPr>
            <p:ph type="body" sz="quarter" idx="11"/>
          </p:nvPr>
        </p:nvSpPr>
        <p:spPr>
          <a:xfrm>
            <a:off x="529455" y="3630113"/>
            <a:ext cx="4648026" cy="698301"/>
          </a:xfrm>
        </p:spPr>
        <p:txBody>
          <a:bodyPr/>
          <a:lstStyle/>
          <a:p>
            <a:r>
              <a:rPr lang="en-US" dirty="0"/>
              <a:t>Summary of the Third Expert Report: </a:t>
            </a:r>
          </a:p>
          <a:p>
            <a:r>
              <a:rPr lang="en-US" dirty="0"/>
              <a:t>figures and matrices</a:t>
            </a:r>
          </a:p>
        </p:txBody>
      </p:sp>
    </p:spTree>
    <p:extLst>
      <p:ext uri="{BB962C8B-B14F-4D97-AF65-F5344CB8AC3E}">
        <p14:creationId xmlns:p14="http://schemas.microsoft.com/office/powerpoint/2010/main" val="327317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GB" dirty="0"/>
              <a:t>Nutrition, physical activity and the hallmarks of cancer</a:t>
            </a:r>
          </a:p>
        </p:txBody>
      </p:sp>
      <p:pic>
        <p:nvPicPr>
          <p:cNvPr id="7170" name="Picture 2" descr="C:\Users\felicityr\Desktop\WCRF work\15 May - slides\Summary figures\5 Nutrition, physical activity and the hallmarks of canc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722" y="836345"/>
            <a:ext cx="6693128" cy="514376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030692" y="1135317"/>
            <a:ext cx="1817650" cy="2292935"/>
          </a:xfrm>
          <a:prstGeom prst="rect">
            <a:avLst/>
          </a:prstGeom>
          <a:solidFill>
            <a:schemeClr val="bg1">
              <a:lumMod val="95000"/>
            </a:schemeClr>
          </a:solidFill>
          <a:ln>
            <a:solidFill>
              <a:srgbClr val="B2B2B2"/>
            </a:solidFill>
          </a:ln>
        </p:spPr>
        <p:txBody>
          <a:bodyPr wrap="square">
            <a:spAutoFit/>
          </a:bodyPr>
          <a:lstStyle/>
          <a:p>
            <a:pPr lvl="0"/>
            <a:r>
              <a:rPr lang="en-GB" sz="1100" b="1" dirty="0">
                <a:solidFill>
                  <a:srgbClr val="000000"/>
                </a:solidFill>
              </a:rPr>
              <a:t>Adapted from: </a:t>
            </a:r>
            <a:r>
              <a:rPr lang="en-GB" sz="1100" dirty="0">
                <a:solidFill>
                  <a:srgbClr val="000000"/>
                </a:solidFill>
              </a:rPr>
              <a:t>Cell 144, </a:t>
            </a:r>
            <a:r>
              <a:rPr lang="en-GB" sz="1100" dirty="0" err="1">
                <a:solidFill>
                  <a:srgbClr val="000000"/>
                </a:solidFill>
              </a:rPr>
              <a:t>Hanahan</a:t>
            </a:r>
            <a:r>
              <a:rPr lang="en-GB" sz="1100" dirty="0">
                <a:solidFill>
                  <a:srgbClr val="000000"/>
                </a:solidFill>
              </a:rPr>
              <a:t> D and Weinberg RA, Hallmarks of cancer: the next generation, 646–74, Copyright (2011), with permission from Elsevier.</a:t>
            </a:r>
          </a:p>
          <a:p>
            <a:pPr lvl="0"/>
            <a:r>
              <a:rPr lang="en-GB" sz="1100" dirty="0">
                <a:solidFill>
                  <a:srgbClr val="000000"/>
                </a:solidFill>
              </a:rPr>
              <a:t> </a:t>
            </a:r>
          </a:p>
          <a:p>
            <a:pPr lvl="0"/>
            <a:r>
              <a:rPr lang="en-GB" sz="1100" dirty="0">
                <a:solidFill>
                  <a:srgbClr val="000000"/>
                </a:solidFill>
              </a:rPr>
              <a:t>CONTACT COPYRIGHT OWNER FOR PERMISSION TO REUSE FOR ANYTHING OTHER THAN TEACHING AND PERSONAL PURPOSES </a:t>
            </a:r>
          </a:p>
        </p:txBody>
      </p:sp>
    </p:spTree>
    <p:extLst>
      <p:ext uri="{BB962C8B-B14F-4D97-AF65-F5344CB8AC3E}">
        <p14:creationId xmlns:p14="http://schemas.microsoft.com/office/powerpoint/2010/main" val="2219685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D74803-3E2F-3547-906C-9CD7D628EAD0}"/>
              </a:ext>
            </a:extLst>
          </p:cNvPr>
          <p:cNvPicPr>
            <a:picLocks noChangeAspect="1"/>
          </p:cNvPicPr>
          <p:nvPr/>
        </p:nvPicPr>
        <p:blipFill>
          <a:blip r:embed="rId3"/>
          <a:stretch>
            <a:fillRect/>
          </a:stretch>
        </p:blipFill>
        <p:spPr>
          <a:xfrm>
            <a:off x="2090615" y="0"/>
            <a:ext cx="4920666" cy="6141983"/>
          </a:xfrm>
          <a:prstGeom prst="rect">
            <a:avLst/>
          </a:prstGeom>
        </p:spPr>
      </p:pic>
    </p:spTree>
    <p:extLst>
      <p:ext uri="{BB962C8B-B14F-4D97-AF65-F5344CB8AC3E}">
        <p14:creationId xmlns:p14="http://schemas.microsoft.com/office/powerpoint/2010/main" val="3668861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p:sp>
      <p:sp>
        <p:nvSpPr>
          <p:cNvPr id="4" name="Text Placeholder 3"/>
          <p:cNvSpPr>
            <a:spLocks noGrp="1"/>
          </p:cNvSpPr>
          <p:nvPr>
            <p:ph type="body" sz="quarter" idx="10"/>
          </p:nvPr>
        </p:nvSpPr>
        <p:spPr/>
        <p:txBody>
          <a:bodyPr/>
          <a:lstStyle/>
          <a:p>
            <a:r>
              <a:rPr lang="en-GB" dirty="0"/>
              <a:t>The evidence for cancer risk: a summary matrix</a:t>
            </a:r>
          </a:p>
        </p:txBody>
      </p:sp>
      <p:pic>
        <p:nvPicPr>
          <p:cNvPr id="1026" name="Picture 2" descr="C:\Users\felicityr\Desktop\WCRF work\11 May\Figures from Sum Rep\Figures and diagrams from TER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72" y="783792"/>
            <a:ext cx="9085541" cy="5007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074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fontScale="77500" lnSpcReduction="20000"/>
          </a:bodyPr>
          <a:lstStyle/>
          <a:p>
            <a:pPr>
              <a:lnSpc>
                <a:spcPct val="100000"/>
              </a:lnSpc>
            </a:pPr>
            <a:r>
              <a:rPr lang="en-GB" dirty="0"/>
              <a:t>Diet, nutrition, physical activity and cancer survival – all-cause mortality</a:t>
            </a:r>
          </a:p>
        </p:txBody>
      </p:sp>
      <p:pic>
        <p:nvPicPr>
          <p:cNvPr id="3074" name="Picture 2" descr="C:\Users\felicityr\Desktop\WCRF work\15 May - slides\Summary figures\Figures and diagrams from TER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5050" y="865188"/>
            <a:ext cx="7053263" cy="5114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0923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cityr\Desktop\WCRF work\11 May\Figures from Sum Rep\Figures and diagrams from TER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851" y="195944"/>
            <a:ext cx="5706071"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7025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felicityr\Desktop\WCRF work\15 May - slides\Summary figures\Recommendations panels from TER.jpg">
            <a:extLst>
              <a:ext uri="{FF2B5EF4-FFF2-40B4-BE49-F238E27FC236}">
                <a16:creationId xmlns:a16="http://schemas.microsoft.com/office/drawing/2014/main" id="{B31FAA7C-E7D2-F446-947E-33CC324BDA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575" y="250204"/>
            <a:ext cx="8158136" cy="5561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927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felicityr\Desktop\WCRF work\15 May - slides\Summary figures\Recommendations panels from TER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002" y="1151720"/>
            <a:ext cx="8252129" cy="4070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4173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felicityr\Desktop\WCRF work\15 May - slides\Summary figures\Recommendations panels from TER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338" y="137756"/>
            <a:ext cx="7522609" cy="5784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367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felicityr\Desktop\WCRF work\15 May - slides\Summary figures\Recommendations panels from TER4.jpg">
            <a:extLst>
              <a:ext uri="{FF2B5EF4-FFF2-40B4-BE49-F238E27FC236}">
                <a16:creationId xmlns:a16="http://schemas.microsoft.com/office/drawing/2014/main" id="{E2BAC4D5-018A-6449-8D96-9437E6C38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846" y="626736"/>
            <a:ext cx="8288063" cy="5001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4200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felicityr\Desktop\WCRF work\15 May - slides\Summary figures\Recommendations panels from TER5.jpg">
            <a:extLst>
              <a:ext uri="{FF2B5EF4-FFF2-40B4-BE49-F238E27FC236}">
                <a16:creationId xmlns:a16="http://schemas.microsoft.com/office/drawing/2014/main" id="{E7330DAF-C4B2-9A44-9438-C22300A993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252" y="346287"/>
            <a:ext cx="8165495" cy="5472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183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C:\Users\felicityr\Desktop\WCRF work\15 May - slides\Summary figures\3 covers - 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588" y="465959"/>
            <a:ext cx="8888412" cy="5078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630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felicityr\Desktop\WCRF work\15 May - slides\Summary figures\Recommendations panels from TER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659" y="924950"/>
            <a:ext cx="8628930" cy="4494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880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felicityr\Desktop\WCRF work\15 May - slides\Summary figures\Recommendations panels from TER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52" y="1620413"/>
            <a:ext cx="8640895" cy="3172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5846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felicityr\Desktop\WCRF work\15 May - slides\Summary figures\Recommendations panels from TER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67" y="928596"/>
            <a:ext cx="8659065" cy="4333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509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felicityr\Desktop\WCRF work\15 May - slides\Summary figures\Recommendations panels from TER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89" y="729350"/>
            <a:ext cx="8656969" cy="4755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231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felicityr\Desktop\WCRF work\15 May - slides\Summary figures\Recommendations panels from TER10.jpg">
            <a:extLst>
              <a:ext uri="{FF2B5EF4-FFF2-40B4-BE49-F238E27FC236}">
                <a16:creationId xmlns:a16="http://schemas.microsoft.com/office/drawing/2014/main" id="{AD3D2DFE-B610-7549-B844-1B48BA2104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34" y="602024"/>
            <a:ext cx="8669888" cy="5055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695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GB" dirty="0"/>
              <a:t>The NOURISHING framework</a:t>
            </a:r>
          </a:p>
        </p:txBody>
      </p:sp>
      <p:pic>
        <p:nvPicPr>
          <p:cNvPr id="5" name="Picture 4">
            <a:extLst>
              <a:ext uri="{FF2B5EF4-FFF2-40B4-BE49-F238E27FC236}">
                <a16:creationId xmlns:a16="http://schemas.microsoft.com/office/drawing/2014/main" id="{2DB72EC6-3557-A545-AF36-3092E88E575C}"/>
              </a:ext>
            </a:extLst>
          </p:cNvPr>
          <p:cNvPicPr>
            <a:picLocks noChangeAspect="1"/>
          </p:cNvPicPr>
          <p:nvPr/>
        </p:nvPicPr>
        <p:blipFill>
          <a:blip r:embed="rId3"/>
          <a:stretch>
            <a:fillRect/>
          </a:stretch>
        </p:blipFill>
        <p:spPr>
          <a:xfrm>
            <a:off x="1681348" y="780593"/>
            <a:ext cx="5787236" cy="5229846"/>
          </a:xfrm>
          <a:prstGeom prst="rect">
            <a:avLst/>
          </a:prstGeom>
        </p:spPr>
      </p:pic>
    </p:spTree>
    <p:extLst>
      <p:ext uri="{BB962C8B-B14F-4D97-AF65-F5344CB8AC3E}">
        <p14:creationId xmlns:p14="http://schemas.microsoft.com/office/powerpoint/2010/main" val="32360225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felicityr\Desktop\WCRF work\15 May - slides\Summary figures\Figures and diagrams from TER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5054" y="89465"/>
            <a:ext cx="6322741" cy="5847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5286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felicityr\Desktop\WCRF work\15 May - slides\Summary figures\Figures and diagrams from TER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017" y="209345"/>
            <a:ext cx="7927350" cy="5758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06000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pPr>
              <a:lnSpc>
                <a:spcPts val="1800"/>
              </a:lnSpc>
            </a:pPr>
            <a:r>
              <a:rPr lang="en-GB" dirty="0"/>
              <a:t>For more information contact ri@wcrf.org</a:t>
            </a:r>
          </a:p>
        </p:txBody>
      </p:sp>
    </p:spTree>
    <p:extLst>
      <p:ext uri="{BB962C8B-B14F-4D97-AF65-F5344CB8AC3E}">
        <p14:creationId xmlns:p14="http://schemas.microsoft.com/office/powerpoint/2010/main" val="228000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864" r="864"/>
          <a:stretch>
            <a:fillRect/>
          </a:stretch>
        </p:blipFill>
        <p:spPr/>
      </p:pic>
      <p:sp>
        <p:nvSpPr>
          <p:cNvPr id="4" name="Text Placeholder 3">
            <a:extLst>
              <a:ext uri="{FF2B5EF4-FFF2-40B4-BE49-F238E27FC236}">
                <a16:creationId xmlns:a16="http://schemas.microsoft.com/office/drawing/2014/main" id="{C2B45706-8D80-CC46-8391-027EFCA4AA97}"/>
              </a:ext>
            </a:extLst>
          </p:cNvPr>
          <p:cNvSpPr>
            <a:spLocks noGrp="1"/>
          </p:cNvSpPr>
          <p:nvPr>
            <p:ph type="body" sz="quarter" idx="10"/>
          </p:nvPr>
        </p:nvSpPr>
        <p:spPr/>
        <p:txBody>
          <a:bodyPr/>
          <a:lstStyle/>
          <a:p>
            <a:r>
              <a:rPr lang="en-US" dirty="0"/>
              <a:t>The Continuous Update Project (CUP)</a:t>
            </a:r>
          </a:p>
        </p:txBody>
      </p:sp>
    </p:spTree>
    <p:extLst>
      <p:ext uri="{BB962C8B-B14F-4D97-AF65-F5344CB8AC3E}">
        <p14:creationId xmlns:p14="http://schemas.microsoft.com/office/powerpoint/2010/main" val="1329666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GB" dirty="0"/>
              <a:t>Genetic damage and cancer</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218" y="1057275"/>
            <a:ext cx="6353175"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1"/>
          <p:cNvSpPr/>
          <p:nvPr/>
        </p:nvSpPr>
        <p:spPr>
          <a:xfrm>
            <a:off x="6931064" y="876393"/>
            <a:ext cx="1817650" cy="2292935"/>
          </a:xfrm>
          <a:prstGeom prst="rect">
            <a:avLst/>
          </a:prstGeom>
          <a:solidFill>
            <a:schemeClr val="bg1">
              <a:lumMod val="95000"/>
            </a:schemeClr>
          </a:solidFill>
          <a:ln>
            <a:solidFill>
              <a:srgbClr val="B2B2B2"/>
            </a:solidFill>
          </a:ln>
        </p:spPr>
        <p:txBody>
          <a:bodyPr wrap="square">
            <a:spAutoFit/>
          </a:bodyPr>
          <a:lstStyle/>
          <a:p>
            <a:pPr lvl="0"/>
            <a:r>
              <a:rPr lang="en-GB" sz="1100" b="1" dirty="0">
                <a:solidFill>
                  <a:srgbClr val="000000"/>
                </a:solidFill>
              </a:rPr>
              <a:t>From: </a:t>
            </a:r>
            <a:r>
              <a:rPr lang="en-GB" sz="1100" dirty="0">
                <a:solidFill>
                  <a:srgbClr val="000000"/>
                </a:solidFill>
              </a:rPr>
              <a:t>Cell 144, </a:t>
            </a:r>
            <a:r>
              <a:rPr lang="en-GB" sz="1100" dirty="0" err="1">
                <a:solidFill>
                  <a:srgbClr val="000000"/>
                </a:solidFill>
              </a:rPr>
              <a:t>Hanahan</a:t>
            </a:r>
            <a:r>
              <a:rPr lang="en-GB" sz="1100" dirty="0">
                <a:solidFill>
                  <a:srgbClr val="000000"/>
                </a:solidFill>
              </a:rPr>
              <a:t> D and Weinberg RA, Hallmarks of cancer: the next generation, 646–74, Copyright (2011), with permission from Elsevier.</a:t>
            </a:r>
          </a:p>
          <a:p>
            <a:pPr lvl="0"/>
            <a:r>
              <a:rPr lang="en-GB" sz="1100" dirty="0">
                <a:solidFill>
                  <a:srgbClr val="000000"/>
                </a:solidFill>
              </a:rPr>
              <a:t> </a:t>
            </a:r>
          </a:p>
          <a:p>
            <a:pPr lvl="0"/>
            <a:r>
              <a:rPr lang="en-GB" sz="1100" dirty="0">
                <a:solidFill>
                  <a:srgbClr val="000000"/>
                </a:solidFill>
              </a:rPr>
              <a:t>CONTACT COPYRIGHT OWNER FOR PERMISSION TO REUSE FOR ANYTHING OTHER THAN TEACHING AND PERSONAL PURPOSES </a:t>
            </a:r>
          </a:p>
        </p:txBody>
      </p:sp>
    </p:spTree>
    <p:extLst>
      <p:ext uri="{BB962C8B-B14F-4D97-AF65-F5344CB8AC3E}">
        <p14:creationId xmlns:p14="http://schemas.microsoft.com/office/powerpoint/2010/main" val="1391105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GB" dirty="0"/>
              <a:t>Cells of the tumour microenvironment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1019051"/>
            <a:ext cx="5041900" cy="451685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7"/>
          <p:cNvSpPr/>
          <p:nvPr/>
        </p:nvSpPr>
        <p:spPr>
          <a:xfrm>
            <a:off x="7203687" y="968271"/>
            <a:ext cx="1817650" cy="2292935"/>
          </a:xfrm>
          <a:prstGeom prst="rect">
            <a:avLst/>
          </a:prstGeom>
          <a:solidFill>
            <a:schemeClr val="bg1">
              <a:lumMod val="95000"/>
            </a:schemeClr>
          </a:solidFill>
          <a:ln>
            <a:solidFill>
              <a:srgbClr val="B2B2B2"/>
            </a:solidFill>
          </a:ln>
        </p:spPr>
        <p:txBody>
          <a:bodyPr wrap="square">
            <a:spAutoFit/>
          </a:bodyPr>
          <a:lstStyle/>
          <a:p>
            <a:pPr lvl="0"/>
            <a:r>
              <a:rPr lang="en-GB" sz="1100" b="1" dirty="0">
                <a:solidFill>
                  <a:srgbClr val="000000"/>
                </a:solidFill>
              </a:rPr>
              <a:t>From: </a:t>
            </a:r>
            <a:r>
              <a:rPr lang="en-GB" sz="1100" dirty="0">
                <a:solidFill>
                  <a:srgbClr val="000000"/>
                </a:solidFill>
              </a:rPr>
              <a:t>Cell 144, </a:t>
            </a:r>
            <a:r>
              <a:rPr lang="en-GB" sz="1100" dirty="0" err="1">
                <a:solidFill>
                  <a:srgbClr val="000000"/>
                </a:solidFill>
              </a:rPr>
              <a:t>Hanahan</a:t>
            </a:r>
            <a:r>
              <a:rPr lang="en-GB" sz="1100" dirty="0">
                <a:solidFill>
                  <a:srgbClr val="000000"/>
                </a:solidFill>
              </a:rPr>
              <a:t> D and Weinberg RA, Hallmarks of cancer: the next generation, 646–74, Copyright (2011), with permission from Elsevier.</a:t>
            </a:r>
          </a:p>
          <a:p>
            <a:pPr lvl="0"/>
            <a:r>
              <a:rPr lang="en-GB" sz="1100" dirty="0">
                <a:solidFill>
                  <a:srgbClr val="000000"/>
                </a:solidFill>
              </a:rPr>
              <a:t> </a:t>
            </a:r>
          </a:p>
          <a:p>
            <a:pPr lvl="0"/>
            <a:r>
              <a:rPr lang="en-GB" sz="1100" dirty="0">
                <a:solidFill>
                  <a:srgbClr val="000000"/>
                </a:solidFill>
              </a:rPr>
              <a:t>CONTACT COPYRIGHT OWNER FOR PERMISSION TO REUSE FOR ANYTHING OTHER THAN TEACHING AND PERSONAL PURPOSES </a:t>
            </a:r>
          </a:p>
        </p:txBody>
      </p:sp>
    </p:spTree>
    <p:extLst>
      <p:ext uri="{BB962C8B-B14F-4D97-AF65-F5344CB8AC3E}">
        <p14:creationId xmlns:p14="http://schemas.microsoft.com/office/powerpoint/2010/main" val="1719574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GB" dirty="0"/>
              <a:t>Hallmarks of cancer and two enabling characteristics</a:t>
            </a:r>
          </a:p>
        </p:txBody>
      </p:sp>
      <p:pic>
        <p:nvPicPr>
          <p:cNvPr id="3074" name="Picture 2" descr="C:\Users\felicityr\Desktop\WCRF work\15 May - slides\Summary figures\Figures and diagrams from TE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1463" y="735981"/>
            <a:ext cx="5241073" cy="524107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7203687" y="1014154"/>
            <a:ext cx="1817650" cy="2292935"/>
          </a:xfrm>
          <a:prstGeom prst="rect">
            <a:avLst/>
          </a:prstGeom>
          <a:solidFill>
            <a:schemeClr val="bg1">
              <a:lumMod val="95000"/>
            </a:schemeClr>
          </a:solidFill>
          <a:ln>
            <a:solidFill>
              <a:srgbClr val="B2B2B2"/>
            </a:solidFill>
          </a:ln>
        </p:spPr>
        <p:txBody>
          <a:bodyPr wrap="square">
            <a:spAutoFit/>
          </a:bodyPr>
          <a:lstStyle/>
          <a:p>
            <a:pPr lvl="0"/>
            <a:r>
              <a:rPr lang="en-GB" sz="1100" b="1" dirty="0">
                <a:solidFill>
                  <a:srgbClr val="000000"/>
                </a:solidFill>
              </a:rPr>
              <a:t>Adapted from: </a:t>
            </a:r>
            <a:r>
              <a:rPr lang="en-GB" sz="1100" dirty="0">
                <a:solidFill>
                  <a:srgbClr val="000000"/>
                </a:solidFill>
              </a:rPr>
              <a:t>Cell 144, </a:t>
            </a:r>
            <a:r>
              <a:rPr lang="en-GB" sz="1100" dirty="0" err="1">
                <a:solidFill>
                  <a:srgbClr val="000000"/>
                </a:solidFill>
              </a:rPr>
              <a:t>Hanahan</a:t>
            </a:r>
            <a:r>
              <a:rPr lang="en-GB" sz="1100" dirty="0">
                <a:solidFill>
                  <a:srgbClr val="000000"/>
                </a:solidFill>
              </a:rPr>
              <a:t> D and Weinberg RA, Hallmarks of cancer: the next generation, 646–74, Copyright (2011), with permission from Elsevier.</a:t>
            </a:r>
          </a:p>
          <a:p>
            <a:pPr lvl="0"/>
            <a:r>
              <a:rPr lang="en-GB" sz="1100" dirty="0">
                <a:solidFill>
                  <a:srgbClr val="000000"/>
                </a:solidFill>
              </a:rPr>
              <a:t> </a:t>
            </a:r>
          </a:p>
          <a:p>
            <a:pPr lvl="0"/>
            <a:r>
              <a:rPr lang="en-GB" sz="1100" dirty="0">
                <a:solidFill>
                  <a:srgbClr val="000000"/>
                </a:solidFill>
              </a:rPr>
              <a:t>CONTACT COPYRIGHT OWNER FOR PERMISSION TO REUSE FOR ANYTHING OTHER THAN TEACHING AND PERSONAL PURPOSES </a:t>
            </a:r>
          </a:p>
        </p:txBody>
      </p:sp>
    </p:spTree>
    <p:extLst>
      <p:ext uri="{BB962C8B-B14F-4D97-AF65-F5344CB8AC3E}">
        <p14:creationId xmlns:p14="http://schemas.microsoft.com/office/powerpoint/2010/main" val="2787347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GB" sz="2200" dirty="0"/>
              <a:t>Stages of cancer development and the hallmarks of cancer</a:t>
            </a:r>
          </a:p>
        </p:txBody>
      </p:sp>
      <p:pic>
        <p:nvPicPr>
          <p:cNvPr id="4098" name="Picture 2" descr="C:\Users\felicityr\Desktop\WCRF work\15 May - slides\Summary figures\Block et 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1132" y="876393"/>
            <a:ext cx="4115040" cy="507706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055406" y="912527"/>
            <a:ext cx="1817650" cy="2970044"/>
          </a:xfrm>
          <a:prstGeom prst="rect">
            <a:avLst/>
          </a:prstGeom>
          <a:solidFill>
            <a:schemeClr val="bg1">
              <a:lumMod val="95000"/>
            </a:schemeClr>
          </a:solidFill>
          <a:ln>
            <a:solidFill>
              <a:srgbClr val="B2B2B2"/>
            </a:solidFill>
          </a:ln>
        </p:spPr>
        <p:txBody>
          <a:bodyPr wrap="square">
            <a:spAutoFit/>
          </a:bodyPr>
          <a:lstStyle/>
          <a:p>
            <a:r>
              <a:rPr lang="en-GB" sz="1100" b="1" dirty="0"/>
              <a:t>From: </a:t>
            </a:r>
            <a:r>
              <a:rPr lang="en-GB" sz="1100" dirty="0"/>
              <a:t>Block KI, Gyllenhaal C, Lowe L, </a:t>
            </a:r>
            <a:r>
              <a:rPr lang="en-GB" sz="1100" i="1" dirty="0"/>
              <a:t>et al</a:t>
            </a:r>
            <a:r>
              <a:rPr lang="en-GB" sz="1100" dirty="0"/>
              <a:t>. </a:t>
            </a:r>
            <a:r>
              <a:rPr lang="en-GB" sz="1100" dirty="0">
                <a:hlinkClick r:id="rId4"/>
              </a:rPr>
              <a:t>Designing a broad-spectrum integrative approach for cancer prevention and treatment. </a:t>
            </a:r>
            <a:r>
              <a:rPr lang="en-GB" sz="1100" i="1" dirty="0" err="1"/>
              <a:t>Semin</a:t>
            </a:r>
            <a:r>
              <a:rPr lang="en-GB" sz="1100" i="1" dirty="0"/>
              <a:t> Cancer </a:t>
            </a:r>
            <a:r>
              <a:rPr lang="en-GB" sz="1100" i="1" dirty="0" err="1"/>
              <a:t>Biol</a:t>
            </a:r>
            <a:r>
              <a:rPr lang="en-GB" sz="1100" i="1" dirty="0"/>
              <a:t> </a:t>
            </a:r>
            <a:r>
              <a:rPr lang="en-GB" sz="1100" dirty="0"/>
              <a:t>2015; 35 </a:t>
            </a:r>
            <a:r>
              <a:rPr lang="en-GB" sz="1100" dirty="0" err="1"/>
              <a:t>Suppl</a:t>
            </a:r>
            <a:r>
              <a:rPr lang="en-GB" sz="1100" dirty="0"/>
              <a:t>: S276-s304. Licenced under </a:t>
            </a:r>
            <a:r>
              <a:rPr lang="en-GB" sz="1100" dirty="0">
                <a:hlinkClick r:id="rId5"/>
              </a:rPr>
              <a:t>CC BY 4.0.</a:t>
            </a:r>
            <a:endParaRPr lang="en-GB" sz="1100" dirty="0"/>
          </a:p>
          <a:p>
            <a:pPr lvl="0"/>
            <a:endParaRPr lang="en-GB" sz="1100" dirty="0">
              <a:solidFill>
                <a:srgbClr val="000000"/>
              </a:solidFill>
            </a:endParaRPr>
          </a:p>
          <a:p>
            <a:pPr lvl="0"/>
            <a:r>
              <a:rPr lang="en-GB" sz="1100" dirty="0">
                <a:solidFill>
                  <a:srgbClr val="000000"/>
                </a:solidFill>
              </a:rPr>
              <a:t>CONTACT COPYRIGHT OWNER FOR PERMISSION TO REUSE FOR ANYTHING OTHER THAN TEACHING AND PERSONAL PURPOSES </a:t>
            </a:r>
          </a:p>
        </p:txBody>
      </p:sp>
    </p:spTree>
    <p:extLst>
      <p:ext uri="{BB962C8B-B14F-4D97-AF65-F5344CB8AC3E}">
        <p14:creationId xmlns:p14="http://schemas.microsoft.com/office/powerpoint/2010/main" val="3884457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1218" y="300676"/>
            <a:ext cx="2832636" cy="2074534"/>
          </a:xfrm>
        </p:spPr>
        <p:txBody>
          <a:bodyPr>
            <a:normAutofit/>
          </a:bodyPr>
          <a:lstStyle/>
          <a:p>
            <a:pPr>
              <a:lnSpc>
                <a:spcPct val="100000"/>
              </a:lnSpc>
            </a:pPr>
            <a:r>
              <a:rPr lang="en-GB" sz="1800" dirty="0"/>
              <a:t>Diet, nutrition and physical activity, other environmental exposures and host factors interact to affect the cancer process</a:t>
            </a:r>
          </a:p>
        </p:txBody>
      </p:sp>
      <p:pic>
        <p:nvPicPr>
          <p:cNvPr id="5122" name="Picture 2" descr="C:\Users\felicityr\Desktop\WCRF work\15 May - slides\Summary figures\Figures and diagrams from TER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5434" y="40321"/>
            <a:ext cx="6088566" cy="5951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50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1218" y="300676"/>
            <a:ext cx="3579767" cy="1282797"/>
          </a:xfrm>
        </p:spPr>
        <p:txBody>
          <a:bodyPr/>
          <a:lstStyle/>
          <a:p>
            <a:pPr>
              <a:lnSpc>
                <a:spcPct val="100000"/>
              </a:lnSpc>
            </a:pPr>
            <a:r>
              <a:rPr lang="en-GB" dirty="0"/>
              <a:t>Obesity and the hallmarks of cancer</a:t>
            </a:r>
          </a:p>
        </p:txBody>
      </p:sp>
      <p:pic>
        <p:nvPicPr>
          <p:cNvPr id="6146" name="Picture 2" descr="C:\Users\felicityr\Desktop\WCRF work\15 May - slides\Summary figures\4 Obesity and the hallmarks of canc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5887" y="37072"/>
            <a:ext cx="4790161" cy="59436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73451" y="3441357"/>
            <a:ext cx="1817650" cy="2292935"/>
          </a:xfrm>
          <a:prstGeom prst="rect">
            <a:avLst/>
          </a:prstGeom>
          <a:solidFill>
            <a:schemeClr val="bg1">
              <a:lumMod val="95000"/>
            </a:schemeClr>
          </a:solidFill>
          <a:ln>
            <a:solidFill>
              <a:srgbClr val="B2B2B2"/>
            </a:solidFill>
          </a:ln>
        </p:spPr>
        <p:txBody>
          <a:bodyPr wrap="square">
            <a:spAutoFit/>
          </a:bodyPr>
          <a:lstStyle/>
          <a:p>
            <a:pPr lvl="0"/>
            <a:r>
              <a:rPr lang="en-GB" sz="1100" b="1" dirty="0">
                <a:solidFill>
                  <a:srgbClr val="000000"/>
                </a:solidFill>
              </a:rPr>
              <a:t>Adapted from: </a:t>
            </a:r>
            <a:r>
              <a:rPr lang="en-GB" sz="1100" dirty="0">
                <a:solidFill>
                  <a:srgbClr val="000000"/>
                </a:solidFill>
              </a:rPr>
              <a:t>Cell 144, </a:t>
            </a:r>
            <a:r>
              <a:rPr lang="en-GB" sz="1100" dirty="0" err="1">
                <a:solidFill>
                  <a:srgbClr val="000000"/>
                </a:solidFill>
              </a:rPr>
              <a:t>Hanahan</a:t>
            </a:r>
            <a:r>
              <a:rPr lang="en-GB" sz="1100" dirty="0">
                <a:solidFill>
                  <a:srgbClr val="000000"/>
                </a:solidFill>
              </a:rPr>
              <a:t> D and Weinberg RA, Hallmarks of cancer: the next generation, 646–74, Copyright (2011), with permission from Elsevier.</a:t>
            </a:r>
          </a:p>
          <a:p>
            <a:pPr lvl="0"/>
            <a:r>
              <a:rPr lang="en-GB" sz="1100" dirty="0">
                <a:solidFill>
                  <a:srgbClr val="000000"/>
                </a:solidFill>
              </a:rPr>
              <a:t> </a:t>
            </a:r>
          </a:p>
          <a:p>
            <a:pPr lvl="0"/>
            <a:r>
              <a:rPr lang="en-GB" sz="1100" dirty="0">
                <a:solidFill>
                  <a:srgbClr val="000000"/>
                </a:solidFill>
              </a:rPr>
              <a:t>CONTACT COPYRIGHT OWNER FOR PERMISSION TO REUSE FOR ANYTHING OTHER THAN TEACHING AND PERSONAL PURPOSES </a:t>
            </a:r>
          </a:p>
        </p:txBody>
      </p:sp>
    </p:spTree>
    <p:extLst>
      <p:ext uri="{BB962C8B-B14F-4D97-AF65-F5344CB8AC3E}">
        <p14:creationId xmlns:p14="http://schemas.microsoft.com/office/powerpoint/2010/main" val="2219547354"/>
      </p:ext>
    </p:extLst>
  </p:cSld>
  <p:clrMapOvr>
    <a:masterClrMapping/>
  </p:clrMapOvr>
</p:sld>
</file>

<file path=ppt/theme/theme1.xml><?xml version="1.0" encoding="utf-8"?>
<a:theme xmlns:a="http://schemas.openxmlformats.org/drawingml/2006/main" name="MASTER TEMPLATE_museo and seg NEW">
  <a:themeElements>
    <a:clrScheme name="Custom 4">
      <a:dk1>
        <a:srgbClr val="000000"/>
      </a:dk1>
      <a:lt1>
        <a:srgbClr val="FFFFFF"/>
      </a:lt1>
      <a:dk2>
        <a:srgbClr val="722EA5"/>
      </a:dk2>
      <a:lt2>
        <a:srgbClr val="B8A6D0"/>
      </a:lt2>
      <a:accent1>
        <a:srgbClr val="FFA02F"/>
      </a:accent1>
      <a:accent2>
        <a:srgbClr val="BED600"/>
      </a:accent2>
      <a:accent3>
        <a:srgbClr val="3CB7E3"/>
      </a:accent3>
      <a:accent4>
        <a:srgbClr val="F5CB00"/>
      </a:accent4>
      <a:accent5>
        <a:srgbClr val="D3BF96"/>
      </a:accent5>
      <a:accent6>
        <a:srgbClr val="C3262E"/>
      </a:accent6>
      <a:hlink>
        <a:srgbClr val="722EA5"/>
      </a:hlink>
      <a:folHlink>
        <a:srgbClr val="722E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oAutofit/>
      </a:bodyPr>
      <a:lstStyle>
        <a:defPPr>
          <a:spcAft>
            <a:spcPts val="600"/>
          </a:spcAft>
          <a:defRPr sz="3200" spc="-40" dirty="0" smtClean="0">
            <a:solidFill>
              <a:srgbClr val="005A8C"/>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654</TotalTime>
  <Words>2179</Words>
  <Application>Microsoft Macintosh PowerPoint</Application>
  <PresentationFormat>On-screen Show (4:3)</PresentationFormat>
  <Paragraphs>132</Paragraphs>
  <Slides>28</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Segoe UI</vt:lpstr>
      <vt:lpstr>MASTER TEMPLATE_museo and seg NEW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www.dietandcancerreport.org</HyperlinkBase>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WCRF International</dc:creator>
  <cp:keywords/>
  <dc:description>© 2018 World Cancer Research Fund International
dietandcancerreport.org</dc:description>
  <cp:lastModifiedBy>Microsoft Office User</cp:lastModifiedBy>
  <cp:revision>109</cp:revision>
  <cp:lastPrinted>2018-05-02T14:42:14Z</cp:lastPrinted>
  <dcterms:created xsi:type="dcterms:W3CDTF">2018-04-11T08:56:50Z</dcterms:created>
  <dcterms:modified xsi:type="dcterms:W3CDTF">2018-05-22T11:13:35Z</dcterms:modified>
  <cp:category/>
</cp:coreProperties>
</file>