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7"/>
  </p:notesMasterIdLst>
  <p:handoutMasterIdLst>
    <p:handoutMasterId r:id="rId48"/>
  </p:handoutMasterIdLst>
  <p:sldIdLst>
    <p:sldId id="388" r:id="rId2"/>
    <p:sldId id="400" r:id="rId3"/>
    <p:sldId id="267" r:id="rId4"/>
    <p:sldId id="368" r:id="rId5"/>
    <p:sldId id="257" r:id="rId6"/>
    <p:sldId id="258" r:id="rId7"/>
    <p:sldId id="259" r:id="rId8"/>
    <p:sldId id="260" r:id="rId9"/>
    <p:sldId id="261" r:id="rId10"/>
    <p:sldId id="268" r:id="rId11"/>
    <p:sldId id="263" r:id="rId12"/>
    <p:sldId id="264" r:id="rId13"/>
    <p:sldId id="373" r:id="rId14"/>
    <p:sldId id="265" r:id="rId15"/>
    <p:sldId id="269" r:id="rId16"/>
    <p:sldId id="387" r:id="rId17"/>
    <p:sldId id="375" r:id="rId18"/>
    <p:sldId id="328" r:id="rId19"/>
    <p:sldId id="298" r:id="rId20"/>
    <p:sldId id="374" r:id="rId21"/>
    <p:sldId id="390" r:id="rId22"/>
    <p:sldId id="389" r:id="rId23"/>
    <p:sldId id="392" r:id="rId24"/>
    <p:sldId id="391" r:id="rId25"/>
    <p:sldId id="385" r:id="rId26"/>
    <p:sldId id="393" r:id="rId27"/>
    <p:sldId id="394" r:id="rId28"/>
    <p:sldId id="395" r:id="rId29"/>
    <p:sldId id="273" r:id="rId30"/>
    <p:sldId id="272" r:id="rId31"/>
    <p:sldId id="284" r:id="rId32"/>
    <p:sldId id="396" r:id="rId33"/>
    <p:sldId id="300" r:id="rId34"/>
    <p:sldId id="397" r:id="rId35"/>
    <p:sldId id="398" r:id="rId36"/>
    <p:sldId id="285" r:id="rId37"/>
    <p:sldId id="282" r:id="rId38"/>
    <p:sldId id="296" r:id="rId39"/>
    <p:sldId id="297" r:id="rId40"/>
    <p:sldId id="399" r:id="rId41"/>
    <p:sldId id="299" r:id="rId42"/>
    <p:sldId id="274" r:id="rId43"/>
    <p:sldId id="283" r:id="rId44"/>
    <p:sldId id="270" r:id="rId45"/>
    <p:sldId id="286"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yony Sinclair" initials="BS" lastIdx="2" clrIdx="0">
    <p:extLst>
      <p:ext uri="{19B8F6BF-5375-455C-9EA6-DF929625EA0E}">
        <p15:presenceInfo xmlns:p15="http://schemas.microsoft.com/office/powerpoint/2012/main" userId="Bryony Sinclai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64646"/>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977"/>
    <p:restoredTop sz="84307"/>
  </p:normalViewPr>
  <p:slideViewPr>
    <p:cSldViewPr snapToGrid="0" snapToObjects="1" showGuides="1">
      <p:cViewPr varScale="1">
        <p:scale>
          <a:sx n="108" d="100"/>
          <a:sy n="108" d="100"/>
        </p:scale>
        <p:origin x="208" y="45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eph-fs1\home\drbosch\WCRF_score\WCRFconf_london\descr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Dora\Desktop\NAVARRA_WCRF.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Sheet5!$B$40</c:f>
              <c:strCache>
                <c:ptCount val="1"/>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1.4707524091387718E-2"/>
                  <c:y val="-2.855972411756261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DCC-964E-A1E2-6496BF7D0EA4}"/>
                </c:ext>
              </c:extLst>
            </c:dLbl>
            <c:dLbl>
              <c:idx val="1"/>
              <c:layout>
                <c:manualLayout>
                  <c:x val="-5.8830096365550767E-3"/>
                  <c:y val="-2.855972411756261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DCC-964E-A1E2-6496BF7D0EA4}"/>
                </c:ext>
              </c:extLst>
            </c:dLbl>
            <c:dLbl>
              <c:idx val="2"/>
              <c:layout>
                <c:manualLayout>
                  <c:x val="-2.9415048182775383E-3"/>
                  <c:y val="-3.3319678137156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DCC-964E-A1E2-6496BF7D0EA4}"/>
                </c:ext>
              </c:extLst>
            </c:dLbl>
            <c:dLbl>
              <c:idx val="3"/>
              <c:layout>
                <c:manualLayout>
                  <c:x val="-1.0785393073236504E-16"/>
                  <c:y val="-1.427986205878135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DCC-964E-A1E2-6496BF7D0EA4}"/>
                </c:ext>
              </c:extLst>
            </c:dLbl>
            <c:dLbl>
              <c:idx val="4"/>
              <c:layout>
                <c:manualLayout>
                  <c:x val="-8.8245144548327221E-3"/>
                  <c:y val="4.7599540195937696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DCC-964E-A1E2-6496BF7D0EA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Dir val="y"/>
            <c:errBarType val="both"/>
            <c:errValType val="cust"/>
            <c:noEndCap val="0"/>
            <c:plus>
              <c:numRef>
                <c:f>Sheet5!$B$61:$B$65</c:f>
                <c:numCache>
                  <c:formatCode>General</c:formatCode>
                  <c:ptCount val="5"/>
                  <c:pt idx="0">
                    <c:v>0</c:v>
                  </c:pt>
                  <c:pt idx="1">
                    <c:v>0.03</c:v>
                  </c:pt>
                  <c:pt idx="2">
                    <c:v>2.9999999999999898E-2</c:v>
                  </c:pt>
                  <c:pt idx="3">
                    <c:v>4.0000000000000098E-2</c:v>
                  </c:pt>
                  <c:pt idx="4">
                    <c:v>0.1</c:v>
                  </c:pt>
                </c:numCache>
              </c:numRef>
            </c:plus>
            <c:minus>
              <c:numRef>
                <c:f>Sheet5!$B$56:$B$60</c:f>
                <c:numCache>
                  <c:formatCode>General</c:formatCode>
                  <c:ptCount val="5"/>
                  <c:pt idx="0">
                    <c:v>0</c:v>
                  </c:pt>
                  <c:pt idx="1">
                    <c:v>2.9999999999999898E-2</c:v>
                  </c:pt>
                  <c:pt idx="2">
                    <c:v>0.03</c:v>
                  </c:pt>
                  <c:pt idx="3">
                    <c:v>4.0000000000000098E-2</c:v>
                  </c:pt>
                  <c:pt idx="4">
                    <c:v>9.0000000000000205E-2</c:v>
                  </c:pt>
                </c:numCache>
              </c:numRef>
            </c:minus>
            <c:spPr>
              <a:noFill/>
              <a:ln w="9525" cap="flat" cmpd="sng" algn="ctr">
                <a:solidFill>
                  <a:schemeClr val="tx1">
                    <a:lumMod val="65000"/>
                    <a:lumOff val="35000"/>
                  </a:schemeClr>
                </a:solidFill>
                <a:round/>
              </a:ln>
              <a:effectLst/>
            </c:spPr>
          </c:errBars>
          <c:cat>
            <c:strRef>
              <c:f>Sheet5!$A$41:$A$45</c:f>
              <c:strCache>
                <c:ptCount val="5"/>
                <c:pt idx="0">
                  <c:v>≤3</c:v>
                </c:pt>
                <c:pt idx="1">
                  <c:v>&gt;3-&lt;4</c:v>
                </c:pt>
                <c:pt idx="2">
                  <c:v>≥4-&lt;5</c:v>
                </c:pt>
                <c:pt idx="3">
                  <c:v>≥5-&lt;6</c:v>
                </c:pt>
                <c:pt idx="4">
                  <c:v>≥6</c:v>
                </c:pt>
              </c:strCache>
            </c:strRef>
          </c:cat>
          <c:val>
            <c:numRef>
              <c:f>Sheet5!$B$41:$B$45</c:f>
              <c:numCache>
                <c:formatCode>0.00</c:formatCode>
                <c:ptCount val="5"/>
                <c:pt idx="0">
                  <c:v>1</c:v>
                </c:pt>
                <c:pt idx="1">
                  <c:v>0.95000000000000195</c:v>
                </c:pt>
                <c:pt idx="2">
                  <c:v>0.91</c:v>
                </c:pt>
                <c:pt idx="3">
                  <c:v>0.89</c:v>
                </c:pt>
                <c:pt idx="4">
                  <c:v>0.81</c:v>
                </c:pt>
              </c:numCache>
            </c:numRef>
          </c:val>
          <c:smooth val="0"/>
          <c:extLst>
            <c:ext xmlns:c16="http://schemas.microsoft.com/office/drawing/2014/chart" uri="{C3380CC4-5D6E-409C-BE32-E72D297353CC}">
              <c16:uniqueId val="{00000000-DDCC-964E-A1E2-6496BF7D0EA4}"/>
            </c:ext>
          </c:extLst>
        </c:ser>
        <c:ser>
          <c:idx val="1"/>
          <c:order val="1"/>
          <c:tx>
            <c:strRef>
              <c:f>Sheet5!$C$40</c:f>
              <c:strCache>
                <c:ptCount val="1"/>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DCC-964E-A1E2-6496BF7D0EA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errBars>
            <c:errDir val="y"/>
            <c:errBarType val="both"/>
            <c:errValType val="cust"/>
            <c:noEndCap val="0"/>
            <c:plus>
              <c:numRef>
                <c:f>Sheet5!$C$61:$C$65</c:f>
                <c:numCache>
                  <c:formatCode>General</c:formatCode>
                  <c:ptCount val="5"/>
                </c:numCache>
              </c:numRef>
            </c:plus>
            <c:minus>
              <c:numRef>
                <c:f>Sheet5!$C$56:$C$60</c:f>
                <c:numCache>
                  <c:formatCode>General</c:formatCode>
                  <c:ptCount val="5"/>
                </c:numCache>
              </c:numRef>
            </c:minus>
            <c:spPr>
              <a:noFill/>
              <a:ln w="9525" cap="flat" cmpd="sng" algn="ctr">
                <a:solidFill>
                  <a:schemeClr val="tx1">
                    <a:lumMod val="65000"/>
                    <a:lumOff val="35000"/>
                  </a:schemeClr>
                </a:solidFill>
                <a:round/>
              </a:ln>
              <a:effectLst/>
            </c:spPr>
          </c:errBars>
          <c:cat>
            <c:strRef>
              <c:f>Sheet5!$A$41:$A$45</c:f>
              <c:strCache>
                <c:ptCount val="5"/>
                <c:pt idx="0">
                  <c:v>≤3</c:v>
                </c:pt>
                <c:pt idx="1">
                  <c:v>&gt;3-&lt;4</c:v>
                </c:pt>
                <c:pt idx="2">
                  <c:v>≥4-&lt;5</c:v>
                </c:pt>
                <c:pt idx="3">
                  <c:v>≥5-&lt;6</c:v>
                </c:pt>
                <c:pt idx="4">
                  <c:v>≥6</c:v>
                </c:pt>
              </c:strCache>
            </c:strRef>
          </c:cat>
          <c:val>
            <c:numRef>
              <c:f>Sheet5!$C$41:$C$45</c:f>
              <c:numCache>
                <c:formatCode>General</c:formatCode>
                <c:ptCount val="5"/>
              </c:numCache>
            </c:numRef>
          </c:val>
          <c:smooth val="0"/>
          <c:extLst>
            <c:ext xmlns:c16="http://schemas.microsoft.com/office/drawing/2014/chart" uri="{C3380CC4-5D6E-409C-BE32-E72D297353CC}">
              <c16:uniqueId val="{00000002-DDCC-964E-A1E2-6496BF7D0EA4}"/>
            </c:ext>
          </c:extLst>
        </c:ser>
        <c:dLbls>
          <c:showLegendKey val="0"/>
          <c:showVal val="0"/>
          <c:showCatName val="0"/>
          <c:showSerName val="0"/>
          <c:showPercent val="0"/>
          <c:showBubbleSize val="0"/>
        </c:dLbls>
        <c:marker val="1"/>
        <c:smooth val="0"/>
        <c:axId val="-2139242856"/>
        <c:axId val="-2139239576"/>
      </c:lineChart>
      <c:catAx>
        <c:axId val="-213924285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39239576"/>
        <c:crosses val="autoZero"/>
        <c:auto val="1"/>
        <c:lblAlgn val="ctr"/>
        <c:lblOffset val="100"/>
        <c:noMultiLvlLbl val="0"/>
      </c:catAx>
      <c:valAx>
        <c:axId val="-2139239576"/>
        <c:scaling>
          <c:orientation val="minMax"/>
          <c:max val="1.1000000000000001"/>
          <c:min val="0.60000000000000198"/>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39242856"/>
        <c:crosses val="autoZero"/>
        <c:crossBetween val="between"/>
        <c:majorUnit val="0.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3.0691392490227367E-3"/>
                  <c:y val="-2.4744807000247449E-2"/>
                </c:manualLayout>
              </c:layout>
              <c:tx>
                <c:rich>
                  <a:bodyPr/>
                  <a:lstStyle/>
                  <a:p>
                    <a:fld id="{D1850F09-0FAE-9A41-9B95-1863802AAE05}" type="VALUE">
                      <a:rPr lang="en-US" smtClean="0"/>
                      <a:pPr/>
                      <a:t>[VALUE]</a:t>
                    </a:fld>
                    <a:r>
                      <a:rPr lang="en-US" dirty="0"/>
                      <a:t>.00</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EB58-EE46-9A03-31DAF7BFC76B}"/>
                </c:ext>
              </c:extLst>
            </c:dLbl>
            <c:dLbl>
              <c:idx val="1"/>
              <c:layout>
                <c:manualLayout>
                  <c:x val="0"/>
                  <c:y val="-1.48468842001485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B58-EE46-9A03-31DAF7BFC76B}"/>
                </c:ext>
              </c:extLst>
            </c:dLbl>
            <c:dLbl>
              <c:idx val="2"/>
              <c:layout>
                <c:manualLayout>
                  <c:x val="0"/>
                  <c:y val="-2.96937684002969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B58-EE46-9A03-31DAF7BFC76B}"/>
                </c:ext>
              </c:extLst>
            </c:dLbl>
            <c:dLbl>
              <c:idx val="3"/>
              <c:layout>
                <c:manualLayout>
                  <c:x val="3.0691392490227089E-3"/>
                  <c:y val="-3.9591691200395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B58-EE46-9A03-31DAF7BFC76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Dir val="y"/>
            <c:errBarType val="both"/>
            <c:errValType val="cust"/>
            <c:noEndCap val="0"/>
            <c:plus>
              <c:numRef>
                <c:f>Sheet1!$F$9:$F$13</c:f>
                <c:numCache>
                  <c:formatCode>General</c:formatCode>
                  <c:ptCount val="5"/>
                  <c:pt idx="0">
                    <c:v>0</c:v>
                  </c:pt>
                  <c:pt idx="1">
                    <c:v>4.0000000000000098E-2</c:v>
                  </c:pt>
                  <c:pt idx="2">
                    <c:v>0.03</c:v>
                  </c:pt>
                  <c:pt idx="3">
                    <c:v>5.00000000000001E-2</c:v>
                  </c:pt>
                  <c:pt idx="4">
                    <c:v>0.11</c:v>
                  </c:pt>
                </c:numCache>
              </c:numRef>
            </c:plus>
            <c:minus>
              <c:numRef>
                <c:f>Sheet1!$E$9:$E$13</c:f>
                <c:numCache>
                  <c:formatCode>General</c:formatCode>
                  <c:ptCount val="5"/>
                  <c:pt idx="0">
                    <c:v>0</c:v>
                  </c:pt>
                  <c:pt idx="1">
                    <c:v>3.9999999999999897E-2</c:v>
                  </c:pt>
                  <c:pt idx="2">
                    <c:v>4.0000000000000098E-2</c:v>
                  </c:pt>
                  <c:pt idx="3">
                    <c:v>3.9999999999999897E-2</c:v>
                  </c:pt>
                  <c:pt idx="4">
                    <c:v>0.1</c:v>
                  </c:pt>
                </c:numCache>
              </c:numRef>
            </c:minus>
            <c:spPr>
              <a:noFill/>
              <a:ln w="9525" cap="flat" cmpd="sng" algn="ctr">
                <a:solidFill>
                  <a:schemeClr val="tx1">
                    <a:lumMod val="65000"/>
                    <a:lumOff val="35000"/>
                  </a:schemeClr>
                </a:solidFill>
                <a:round/>
              </a:ln>
              <a:effectLst/>
            </c:spPr>
          </c:errBars>
          <c:cat>
            <c:strRef>
              <c:f>Sheet1!$A$9:$A$13</c:f>
              <c:strCache>
                <c:ptCount val="5"/>
                <c:pt idx="0">
                  <c:v>≤3</c:v>
                </c:pt>
                <c:pt idx="1">
                  <c:v>&gt;3-&lt;4</c:v>
                </c:pt>
                <c:pt idx="2">
                  <c:v>≥4-&lt;5</c:v>
                </c:pt>
                <c:pt idx="3">
                  <c:v>≥5-&lt;6</c:v>
                </c:pt>
                <c:pt idx="4">
                  <c:v>≥6</c:v>
                </c:pt>
              </c:strCache>
            </c:strRef>
          </c:cat>
          <c:val>
            <c:numRef>
              <c:f>Sheet1!$B$9:$B$13</c:f>
              <c:numCache>
                <c:formatCode>General</c:formatCode>
                <c:ptCount val="5"/>
                <c:pt idx="0">
                  <c:v>1</c:v>
                </c:pt>
                <c:pt idx="1">
                  <c:v>0.85000000000000198</c:v>
                </c:pt>
                <c:pt idx="2">
                  <c:v>0.76000000000000201</c:v>
                </c:pt>
                <c:pt idx="3">
                  <c:v>0.69000000000000195</c:v>
                </c:pt>
                <c:pt idx="4">
                  <c:v>0.62000000000000199</c:v>
                </c:pt>
              </c:numCache>
            </c:numRef>
          </c:val>
          <c:smooth val="0"/>
          <c:extLst>
            <c:ext xmlns:c16="http://schemas.microsoft.com/office/drawing/2014/chart" uri="{C3380CC4-5D6E-409C-BE32-E72D297353CC}">
              <c16:uniqueId val="{00000000-EB58-EE46-9A03-31DAF7BFC76B}"/>
            </c:ext>
          </c:extLst>
        </c:ser>
        <c:dLbls>
          <c:showLegendKey val="0"/>
          <c:showVal val="0"/>
          <c:showCatName val="0"/>
          <c:showSerName val="0"/>
          <c:showPercent val="0"/>
          <c:showBubbleSize val="0"/>
        </c:dLbls>
        <c:marker val="1"/>
        <c:smooth val="0"/>
        <c:axId val="2067721656"/>
        <c:axId val="-2142040792"/>
      </c:lineChart>
      <c:catAx>
        <c:axId val="206772165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2040792"/>
        <c:crosses val="autoZero"/>
        <c:auto val="1"/>
        <c:lblAlgn val="ctr"/>
        <c:lblOffset val="100"/>
        <c:noMultiLvlLbl val="0"/>
      </c:catAx>
      <c:valAx>
        <c:axId val="-2142040792"/>
        <c:scaling>
          <c:orientation val="minMax"/>
          <c:min val="0.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67721656"/>
        <c:crosses val="autoZero"/>
        <c:crossBetween val="between"/>
        <c:majorUnit val="0.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B0CA63-9F49-E544-B2E4-39D4ECA2297E}" type="doc">
      <dgm:prSet loTypeId="urn:microsoft.com/office/officeart/2005/8/layout/venn3" loCatId="" qsTypeId="urn:microsoft.com/office/officeart/2005/8/quickstyle/simple1" qsCatId="simple" csTypeId="urn:microsoft.com/office/officeart/2005/8/colors/accent1_4" csCatId="accent1" phldr="1"/>
      <dgm:spPr/>
      <dgm:t>
        <a:bodyPr/>
        <a:lstStyle/>
        <a:p>
          <a:endParaRPr lang="en-US"/>
        </a:p>
      </dgm:t>
    </dgm:pt>
    <dgm:pt modelId="{7E9D0509-2AB2-094E-A810-79768E1ED871}">
      <dgm:prSet phldrT="[Text]"/>
      <dgm:spPr>
        <a:solidFill>
          <a:schemeClr val="accent3">
            <a:lumMod val="60000"/>
            <a:lumOff val="40000"/>
            <a:alpha val="50000"/>
          </a:schemeClr>
        </a:solidFill>
      </dgm:spPr>
      <dgm:t>
        <a:bodyPr/>
        <a:lstStyle/>
        <a:p>
          <a:r>
            <a:rPr lang="en-US" dirty="0">
              <a:solidFill>
                <a:schemeClr val="accent3">
                  <a:lumMod val="50000"/>
                </a:schemeClr>
              </a:solidFill>
            </a:rPr>
            <a:t>Public health significance</a:t>
          </a:r>
        </a:p>
      </dgm:t>
    </dgm:pt>
    <dgm:pt modelId="{195A4B98-6098-F34A-9DAC-3FEE06ABA88E}" type="parTrans" cxnId="{1A87AFB5-29CE-4A45-8BF4-32EE4D17810E}">
      <dgm:prSet/>
      <dgm:spPr/>
      <dgm:t>
        <a:bodyPr/>
        <a:lstStyle/>
        <a:p>
          <a:endParaRPr lang="en-US"/>
        </a:p>
      </dgm:t>
    </dgm:pt>
    <dgm:pt modelId="{76BE901B-6FB7-A740-A521-ABF0FEDDFFF9}" type="sibTrans" cxnId="{1A87AFB5-29CE-4A45-8BF4-32EE4D17810E}">
      <dgm:prSet/>
      <dgm:spPr/>
      <dgm:t>
        <a:bodyPr/>
        <a:lstStyle/>
        <a:p>
          <a:endParaRPr lang="en-US"/>
        </a:p>
      </dgm:t>
    </dgm:pt>
    <dgm:pt modelId="{2B1BD31A-0ACE-F048-9888-F9D16BF1E603}">
      <dgm:prSet phldrT="[Text]"/>
      <dgm:spPr/>
      <dgm:t>
        <a:bodyPr/>
        <a:lstStyle/>
        <a:p>
          <a:r>
            <a:rPr lang="en-US" dirty="0">
              <a:solidFill>
                <a:schemeClr val="accent1">
                  <a:lumMod val="50000"/>
                </a:schemeClr>
              </a:solidFill>
            </a:rPr>
            <a:t>Relevant to specific regions</a:t>
          </a:r>
        </a:p>
      </dgm:t>
    </dgm:pt>
    <dgm:pt modelId="{26E4081D-3429-8746-9B7D-4CB21ECA18FB}" type="parTrans" cxnId="{3F572BCD-6295-A349-9C73-81E65988EE13}">
      <dgm:prSet/>
      <dgm:spPr/>
      <dgm:t>
        <a:bodyPr/>
        <a:lstStyle/>
        <a:p>
          <a:endParaRPr lang="en-US"/>
        </a:p>
      </dgm:t>
    </dgm:pt>
    <dgm:pt modelId="{E29AEF3B-D432-B24F-B61F-035C370C8151}" type="sibTrans" cxnId="{3F572BCD-6295-A349-9C73-81E65988EE13}">
      <dgm:prSet/>
      <dgm:spPr/>
      <dgm:t>
        <a:bodyPr/>
        <a:lstStyle/>
        <a:p>
          <a:endParaRPr lang="en-US"/>
        </a:p>
      </dgm:t>
    </dgm:pt>
    <dgm:pt modelId="{8C855F58-A5D4-2D4D-AFAB-7B99A36C3204}">
      <dgm:prSet phldrT="[Text]"/>
      <dgm:spPr>
        <a:solidFill>
          <a:schemeClr val="accent2">
            <a:lumMod val="60000"/>
            <a:lumOff val="40000"/>
            <a:alpha val="50000"/>
          </a:schemeClr>
        </a:solidFill>
      </dgm:spPr>
      <dgm:t>
        <a:bodyPr/>
        <a:lstStyle/>
        <a:p>
          <a:r>
            <a:rPr lang="en-US" dirty="0">
              <a:solidFill>
                <a:schemeClr val="accent2">
                  <a:lumMod val="50000"/>
                </a:schemeClr>
              </a:solidFill>
            </a:rPr>
            <a:t>Inadequate information</a:t>
          </a:r>
        </a:p>
      </dgm:t>
    </dgm:pt>
    <dgm:pt modelId="{CDB010C9-CEB8-CB45-AE2D-67AE07F4F6BD}" type="parTrans" cxnId="{EE7B9A0B-6E92-B349-A989-7C530F3FD134}">
      <dgm:prSet/>
      <dgm:spPr/>
      <dgm:t>
        <a:bodyPr/>
        <a:lstStyle/>
        <a:p>
          <a:endParaRPr lang="en-US"/>
        </a:p>
      </dgm:t>
    </dgm:pt>
    <dgm:pt modelId="{9CBB5849-F95A-E24F-9D24-D9BBE9053E26}" type="sibTrans" cxnId="{EE7B9A0B-6E92-B349-A989-7C530F3FD134}">
      <dgm:prSet/>
      <dgm:spPr/>
      <dgm:t>
        <a:bodyPr/>
        <a:lstStyle/>
        <a:p>
          <a:endParaRPr lang="en-US"/>
        </a:p>
      </dgm:t>
    </dgm:pt>
    <dgm:pt modelId="{F3B4E1EB-BDD6-BB42-91BC-A0D0948F43AE}">
      <dgm:prSet phldrT="[Text]"/>
      <dgm:spPr>
        <a:solidFill>
          <a:schemeClr val="tx2">
            <a:lumMod val="60000"/>
            <a:lumOff val="40000"/>
            <a:alpha val="50000"/>
          </a:schemeClr>
        </a:solidFill>
      </dgm:spPr>
      <dgm:t>
        <a:bodyPr/>
        <a:lstStyle/>
        <a:p>
          <a:r>
            <a:rPr lang="en-US" dirty="0">
              <a:solidFill>
                <a:schemeClr val="tx2">
                  <a:lumMod val="50000"/>
                </a:schemeClr>
              </a:solidFill>
            </a:rPr>
            <a:t>Divergent evidence between sites</a:t>
          </a:r>
        </a:p>
      </dgm:t>
    </dgm:pt>
    <dgm:pt modelId="{D09164E8-D9DC-CB48-851E-65314625251B}" type="parTrans" cxnId="{C7B0FF12-CB46-DE4D-9291-AC1DADF22BE9}">
      <dgm:prSet/>
      <dgm:spPr/>
      <dgm:t>
        <a:bodyPr/>
        <a:lstStyle/>
        <a:p>
          <a:endParaRPr lang="en-US"/>
        </a:p>
      </dgm:t>
    </dgm:pt>
    <dgm:pt modelId="{244B1F07-F185-684D-AA17-176BA6106B11}" type="sibTrans" cxnId="{C7B0FF12-CB46-DE4D-9291-AC1DADF22BE9}">
      <dgm:prSet/>
      <dgm:spPr/>
      <dgm:t>
        <a:bodyPr/>
        <a:lstStyle/>
        <a:p>
          <a:endParaRPr lang="en-US"/>
        </a:p>
      </dgm:t>
    </dgm:pt>
    <dgm:pt modelId="{A42EB72F-0B88-BE47-AD64-0833B74D7A10}" type="pres">
      <dgm:prSet presAssocID="{DFB0CA63-9F49-E544-B2E4-39D4ECA2297E}" presName="Name0" presStyleCnt="0">
        <dgm:presLayoutVars>
          <dgm:dir/>
          <dgm:resizeHandles val="exact"/>
        </dgm:presLayoutVars>
      </dgm:prSet>
      <dgm:spPr/>
    </dgm:pt>
    <dgm:pt modelId="{41ED9F32-55DE-2E42-8D42-B7FC4182CF06}" type="pres">
      <dgm:prSet presAssocID="{7E9D0509-2AB2-094E-A810-79768E1ED871}" presName="Name5" presStyleLbl="vennNode1" presStyleIdx="0" presStyleCnt="4">
        <dgm:presLayoutVars>
          <dgm:bulletEnabled val="1"/>
        </dgm:presLayoutVars>
      </dgm:prSet>
      <dgm:spPr/>
    </dgm:pt>
    <dgm:pt modelId="{490ACFD6-D9DA-F64D-8311-E9C831A4E720}" type="pres">
      <dgm:prSet presAssocID="{76BE901B-6FB7-A740-A521-ABF0FEDDFFF9}" presName="space" presStyleCnt="0"/>
      <dgm:spPr/>
    </dgm:pt>
    <dgm:pt modelId="{7B65FEFE-43D3-A044-AE48-94ABA34BEC73}" type="pres">
      <dgm:prSet presAssocID="{2B1BD31A-0ACE-F048-9888-F9D16BF1E603}" presName="Name5" presStyleLbl="vennNode1" presStyleIdx="1" presStyleCnt="4">
        <dgm:presLayoutVars>
          <dgm:bulletEnabled val="1"/>
        </dgm:presLayoutVars>
      </dgm:prSet>
      <dgm:spPr/>
    </dgm:pt>
    <dgm:pt modelId="{C3C66628-78A2-024E-B316-3AD37831B592}" type="pres">
      <dgm:prSet presAssocID="{E29AEF3B-D432-B24F-B61F-035C370C8151}" presName="space" presStyleCnt="0"/>
      <dgm:spPr/>
    </dgm:pt>
    <dgm:pt modelId="{65CAC33A-C8CF-E84C-9D53-40A1EEEA1231}" type="pres">
      <dgm:prSet presAssocID="{8C855F58-A5D4-2D4D-AFAB-7B99A36C3204}" presName="Name5" presStyleLbl="vennNode1" presStyleIdx="2" presStyleCnt="4">
        <dgm:presLayoutVars>
          <dgm:bulletEnabled val="1"/>
        </dgm:presLayoutVars>
      </dgm:prSet>
      <dgm:spPr/>
    </dgm:pt>
    <dgm:pt modelId="{E0CEFC6B-168D-A24A-B658-49886C0660FD}" type="pres">
      <dgm:prSet presAssocID="{9CBB5849-F95A-E24F-9D24-D9BBE9053E26}" presName="space" presStyleCnt="0"/>
      <dgm:spPr/>
    </dgm:pt>
    <dgm:pt modelId="{18F2DFC7-6AEC-CF4A-854C-2C30D6AFB19C}" type="pres">
      <dgm:prSet presAssocID="{F3B4E1EB-BDD6-BB42-91BC-A0D0948F43AE}" presName="Name5" presStyleLbl="vennNode1" presStyleIdx="3" presStyleCnt="4">
        <dgm:presLayoutVars>
          <dgm:bulletEnabled val="1"/>
        </dgm:presLayoutVars>
      </dgm:prSet>
      <dgm:spPr/>
    </dgm:pt>
  </dgm:ptLst>
  <dgm:cxnLst>
    <dgm:cxn modelId="{EE7B9A0B-6E92-B349-A989-7C530F3FD134}" srcId="{DFB0CA63-9F49-E544-B2E4-39D4ECA2297E}" destId="{8C855F58-A5D4-2D4D-AFAB-7B99A36C3204}" srcOrd="2" destOrd="0" parTransId="{CDB010C9-CEB8-CB45-AE2D-67AE07F4F6BD}" sibTransId="{9CBB5849-F95A-E24F-9D24-D9BBE9053E26}"/>
    <dgm:cxn modelId="{C7B0FF12-CB46-DE4D-9291-AC1DADF22BE9}" srcId="{DFB0CA63-9F49-E544-B2E4-39D4ECA2297E}" destId="{F3B4E1EB-BDD6-BB42-91BC-A0D0948F43AE}" srcOrd="3" destOrd="0" parTransId="{D09164E8-D9DC-CB48-851E-65314625251B}" sibTransId="{244B1F07-F185-684D-AA17-176BA6106B11}"/>
    <dgm:cxn modelId="{A3D77E53-CD69-FD4F-8830-1DDD2D176354}" type="presOf" srcId="{2B1BD31A-0ACE-F048-9888-F9D16BF1E603}" destId="{7B65FEFE-43D3-A044-AE48-94ABA34BEC73}" srcOrd="0" destOrd="0" presId="urn:microsoft.com/office/officeart/2005/8/layout/venn3"/>
    <dgm:cxn modelId="{522FDB56-924B-944E-90ED-4E2242960FE2}" type="presOf" srcId="{DFB0CA63-9F49-E544-B2E4-39D4ECA2297E}" destId="{A42EB72F-0B88-BE47-AD64-0833B74D7A10}" srcOrd="0" destOrd="0" presId="urn:microsoft.com/office/officeart/2005/8/layout/venn3"/>
    <dgm:cxn modelId="{6CB4FB64-DA11-6C46-B273-14C2F5769D87}" type="presOf" srcId="{F3B4E1EB-BDD6-BB42-91BC-A0D0948F43AE}" destId="{18F2DFC7-6AEC-CF4A-854C-2C30D6AFB19C}" srcOrd="0" destOrd="0" presId="urn:microsoft.com/office/officeart/2005/8/layout/venn3"/>
    <dgm:cxn modelId="{B53D2E6F-AEF3-914E-B0CA-FFC05FCA81F5}" type="presOf" srcId="{7E9D0509-2AB2-094E-A810-79768E1ED871}" destId="{41ED9F32-55DE-2E42-8D42-B7FC4182CF06}" srcOrd="0" destOrd="0" presId="urn:microsoft.com/office/officeart/2005/8/layout/venn3"/>
    <dgm:cxn modelId="{88F81E89-9275-8742-9C79-DA748DD2CD7D}" type="presOf" srcId="{8C855F58-A5D4-2D4D-AFAB-7B99A36C3204}" destId="{65CAC33A-C8CF-E84C-9D53-40A1EEEA1231}" srcOrd="0" destOrd="0" presId="urn:microsoft.com/office/officeart/2005/8/layout/venn3"/>
    <dgm:cxn modelId="{1A87AFB5-29CE-4A45-8BF4-32EE4D17810E}" srcId="{DFB0CA63-9F49-E544-B2E4-39D4ECA2297E}" destId="{7E9D0509-2AB2-094E-A810-79768E1ED871}" srcOrd="0" destOrd="0" parTransId="{195A4B98-6098-F34A-9DAC-3FEE06ABA88E}" sibTransId="{76BE901B-6FB7-A740-A521-ABF0FEDDFFF9}"/>
    <dgm:cxn modelId="{3F572BCD-6295-A349-9C73-81E65988EE13}" srcId="{DFB0CA63-9F49-E544-B2E4-39D4ECA2297E}" destId="{2B1BD31A-0ACE-F048-9888-F9D16BF1E603}" srcOrd="1" destOrd="0" parTransId="{26E4081D-3429-8746-9B7D-4CB21ECA18FB}" sibTransId="{E29AEF3B-D432-B24F-B61F-035C370C8151}"/>
    <dgm:cxn modelId="{E9C69497-B1A4-3E48-9000-565F5474EA2F}" type="presParOf" srcId="{A42EB72F-0B88-BE47-AD64-0833B74D7A10}" destId="{41ED9F32-55DE-2E42-8D42-B7FC4182CF06}" srcOrd="0" destOrd="0" presId="urn:microsoft.com/office/officeart/2005/8/layout/venn3"/>
    <dgm:cxn modelId="{5A960546-19E9-6D47-82E6-F185AC848E91}" type="presParOf" srcId="{A42EB72F-0B88-BE47-AD64-0833B74D7A10}" destId="{490ACFD6-D9DA-F64D-8311-E9C831A4E720}" srcOrd="1" destOrd="0" presId="urn:microsoft.com/office/officeart/2005/8/layout/venn3"/>
    <dgm:cxn modelId="{6791DE29-A457-9345-93E2-5D3817FA3A4A}" type="presParOf" srcId="{A42EB72F-0B88-BE47-AD64-0833B74D7A10}" destId="{7B65FEFE-43D3-A044-AE48-94ABA34BEC73}" srcOrd="2" destOrd="0" presId="urn:microsoft.com/office/officeart/2005/8/layout/venn3"/>
    <dgm:cxn modelId="{978B7BEB-7D7F-4D49-845C-7DB7BEF80E12}" type="presParOf" srcId="{A42EB72F-0B88-BE47-AD64-0833B74D7A10}" destId="{C3C66628-78A2-024E-B316-3AD37831B592}" srcOrd="3" destOrd="0" presId="urn:microsoft.com/office/officeart/2005/8/layout/venn3"/>
    <dgm:cxn modelId="{848EDB2F-4A45-9041-8BD4-F4690976A243}" type="presParOf" srcId="{A42EB72F-0B88-BE47-AD64-0833B74D7A10}" destId="{65CAC33A-C8CF-E84C-9D53-40A1EEEA1231}" srcOrd="4" destOrd="0" presId="urn:microsoft.com/office/officeart/2005/8/layout/venn3"/>
    <dgm:cxn modelId="{82FBF626-5A95-C842-B588-5BAE1381E16C}" type="presParOf" srcId="{A42EB72F-0B88-BE47-AD64-0833B74D7A10}" destId="{E0CEFC6B-168D-A24A-B658-49886C0660FD}" srcOrd="5" destOrd="0" presId="urn:microsoft.com/office/officeart/2005/8/layout/venn3"/>
    <dgm:cxn modelId="{6B425EBE-B747-D641-AAE5-85BF383E6F96}" type="presParOf" srcId="{A42EB72F-0B88-BE47-AD64-0833B74D7A10}" destId="{18F2DFC7-6AEC-CF4A-854C-2C30D6AFB19C}" srcOrd="6"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ED9F32-55DE-2E42-8D42-B7FC4182CF06}">
      <dsp:nvSpPr>
        <dsp:cNvPr id="0" name=""/>
        <dsp:cNvSpPr/>
      </dsp:nvSpPr>
      <dsp:spPr>
        <a:xfrm>
          <a:off x="2445" y="59021"/>
          <a:ext cx="2453707" cy="2453707"/>
        </a:xfrm>
        <a:prstGeom prst="ellipse">
          <a:avLst/>
        </a:prstGeom>
        <a:solidFill>
          <a:schemeClr val="accent3">
            <a:lumMod val="60000"/>
            <a:lumOff val="4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5036" tIns="27940" rIns="135036"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accent3">
                  <a:lumMod val="50000"/>
                </a:schemeClr>
              </a:solidFill>
            </a:rPr>
            <a:t>Public health significance</a:t>
          </a:r>
        </a:p>
      </dsp:txBody>
      <dsp:txXfrm>
        <a:off x="361782" y="418358"/>
        <a:ext cx="1735033" cy="1735033"/>
      </dsp:txXfrm>
    </dsp:sp>
    <dsp:sp modelId="{7B65FEFE-43D3-A044-AE48-94ABA34BEC73}">
      <dsp:nvSpPr>
        <dsp:cNvPr id="0" name=""/>
        <dsp:cNvSpPr/>
      </dsp:nvSpPr>
      <dsp:spPr>
        <a:xfrm>
          <a:off x="1965411" y="59021"/>
          <a:ext cx="2453707" cy="2453707"/>
        </a:xfrm>
        <a:prstGeom prst="ellipse">
          <a:avLst/>
        </a:prstGeom>
        <a:solidFill>
          <a:schemeClr val="accent1">
            <a:shade val="80000"/>
            <a:alpha val="50000"/>
            <a:hueOff val="-298286"/>
            <a:satOff val="10065"/>
            <a:lumOff val="1688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5036" tIns="27940" rIns="135036"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accent1">
                  <a:lumMod val="50000"/>
                </a:schemeClr>
              </a:solidFill>
            </a:rPr>
            <a:t>Relevant to specific regions</a:t>
          </a:r>
        </a:p>
      </dsp:txBody>
      <dsp:txXfrm>
        <a:off x="2324748" y="418358"/>
        <a:ext cx="1735033" cy="1735033"/>
      </dsp:txXfrm>
    </dsp:sp>
    <dsp:sp modelId="{65CAC33A-C8CF-E84C-9D53-40A1EEEA1231}">
      <dsp:nvSpPr>
        <dsp:cNvPr id="0" name=""/>
        <dsp:cNvSpPr/>
      </dsp:nvSpPr>
      <dsp:spPr>
        <a:xfrm>
          <a:off x="3928377" y="59021"/>
          <a:ext cx="2453707" cy="2453707"/>
        </a:xfrm>
        <a:prstGeom prst="ellipse">
          <a:avLst/>
        </a:prstGeom>
        <a:solidFill>
          <a:schemeClr val="accent2">
            <a:lumMod val="60000"/>
            <a:lumOff val="4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5036" tIns="27940" rIns="135036"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accent2">
                  <a:lumMod val="50000"/>
                </a:schemeClr>
              </a:solidFill>
            </a:rPr>
            <a:t>Inadequate information</a:t>
          </a:r>
        </a:p>
      </dsp:txBody>
      <dsp:txXfrm>
        <a:off x="4287714" y="418358"/>
        <a:ext cx="1735033" cy="1735033"/>
      </dsp:txXfrm>
    </dsp:sp>
    <dsp:sp modelId="{18F2DFC7-6AEC-CF4A-854C-2C30D6AFB19C}">
      <dsp:nvSpPr>
        <dsp:cNvPr id="0" name=""/>
        <dsp:cNvSpPr/>
      </dsp:nvSpPr>
      <dsp:spPr>
        <a:xfrm>
          <a:off x="5891343" y="59021"/>
          <a:ext cx="2453707" cy="2453707"/>
        </a:xfrm>
        <a:prstGeom prst="ellipse">
          <a:avLst/>
        </a:prstGeom>
        <a:solidFill>
          <a:schemeClr val="tx2">
            <a:lumMod val="60000"/>
            <a:lumOff val="4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5036" tIns="27940" rIns="135036"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2">
                  <a:lumMod val="50000"/>
                </a:schemeClr>
              </a:solidFill>
            </a:rPr>
            <a:t>Divergent evidence between sites</a:t>
          </a:r>
        </a:p>
      </dsp:txBody>
      <dsp:txXfrm>
        <a:off x="6250680" y="418358"/>
        <a:ext cx="1735033" cy="1735033"/>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1DCBCD1-3226-D44B-9471-65E4284CC43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5862649D-3ABD-3644-9C66-F6CB7C98BE7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FABF92-9307-6E4B-B140-926B96E6C599}" type="datetimeFigureOut">
              <a:rPr lang="en-GB" smtClean="0"/>
              <a:t>24/07/2019</a:t>
            </a:fld>
            <a:endParaRPr lang="en-GB"/>
          </a:p>
        </p:txBody>
      </p:sp>
      <p:sp>
        <p:nvSpPr>
          <p:cNvPr id="4" name="Footer Placeholder 3">
            <a:extLst>
              <a:ext uri="{FF2B5EF4-FFF2-40B4-BE49-F238E27FC236}">
                <a16:creationId xmlns:a16="http://schemas.microsoft.com/office/drawing/2014/main" id="{45C9C1B4-B26F-EA4F-9348-334B18EDB3D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8CC701C8-E06F-9B42-BE25-BCDE3BA59C9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D063FA-71DA-0145-8C19-1D74839D5E90}" type="slidenum">
              <a:rPr lang="en-GB" smtClean="0"/>
              <a:t>‹#›</a:t>
            </a:fld>
            <a:endParaRPr lang="en-GB"/>
          </a:p>
        </p:txBody>
      </p:sp>
    </p:spTree>
    <p:extLst>
      <p:ext uri="{BB962C8B-B14F-4D97-AF65-F5344CB8AC3E}">
        <p14:creationId xmlns:p14="http://schemas.microsoft.com/office/powerpoint/2010/main" val="34451230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751307-226A-B04F-B2F4-F6DAC0D078BB}" type="datetimeFigureOut">
              <a:rPr lang="en-GB" smtClean="0"/>
              <a:t>24/07/2019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67B214-8946-0B4D-B887-7F8B37BED052}" type="slidenum">
              <a:rPr lang="en-GB" smtClean="0"/>
              <a:t>‹#›</a:t>
            </a:fld>
            <a:endParaRPr lang="en-GB"/>
          </a:p>
        </p:txBody>
      </p:sp>
    </p:spTree>
    <p:extLst>
      <p:ext uri="{BB962C8B-B14F-4D97-AF65-F5344CB8AC3E}">
        <p14:creationId xmlns:p14="http://schemas.microsoft.com/office/powerpoint/2010/main" val="1576323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100" dirty="0"/>
          </a:p>
        </p:txBody>
      </p:sp>
      <p:sp>
        <p:nvSpPr>
          <p:cNvPr id="4" name="Slide Number Placeholder 3"/>
          <p:cNvSpPr>
            <a:spLocks noGrp="1"/>
          </p:cNvSpPr>
          <p:nvPr>
            <p:ph type="sldNum" sz="quarter" idx="10"/>
          </p:nvPr>
        </p:nvSpPr>
        <p:spPr/>
        <p:txBody>
          <a:bodyPr/>
          <a:lstStyle/>
          <a:p>
            <a:fld id="{5467B214-8946-0B4D-B887-7F8B37BED052}" type="slidenum">
              <a:rPr lang="en-GB" smtClean="0"/>
              <a:t>4</a:t>
            </a:fld>
            <a:endParaRPr lang="en-GB"/>
          </a:p>
        </p:txBody>
      </p:sp>
    </p:spTree>
    <p:extLst>
      <p:ext uri="{BB962C8B-B14F-4D97-AF65-F5344CB8AC3E}">
        <p14:creationId xmlns:p14="http://schemas.microsoft.com/office/powerpoint/2010/main" val="633350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spc="-40" dirty="0">
                <a:solidFill>
                  <a:srgbClr val="FF0000"/>
                </a:solidFill>
                <a:latin typeface="Arial" panose="020B0604020202020204" pitchFamily="34" charset="0"/>
                <a:ea typeface="Segoe UI" panose="020B0502040204020203" pitchFamily="34" charset="0"/>
                <a:cs typeface="Arial" panose="020B0604020202020204" pitchFamily="34" charset="0"/>
              </a:rPr>
              <a:t>Please note: This slide has animated features in presentation mode</a:t>
            </a:r>
          </a:p>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5467B214-8946-0B4D-B887-7F8B37BED052}" type="slidenum">
              <a:rPr lang="en-GB" smtClean="0"/>
              <a:t>22</a:t>
            </a:fld>
            <a:endParaRPr lang="en-GB"/>
          </a:p>
        </p:txBody>
      </p:sp>
    </p:spTree>
    <p:extLst>
      <p:ext uri="{BB962C8B-B14F-4D97-AF65-F5344CB8AC3E}">
        <p14:creationId xmlns:p14="http://schemas.microsoft.com/office/powerpoint/2010/main" val="3665606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spc="-40" dirty="0">
                <a:solidFill>
                  <a:srgbClr val="FF0000"/>
                </a:solidFill>
                <a:latin typeface="Arial" panose="020B0604020202020204" pitchFamily="34" charset="0"/>
                <a:ea typeface="Segoe UI" panose="020B0502040204020203" pitchFamily="34" charset="0"/>
                <a:cs typeface="Arial" panose="020B0604020202020204" pitchFamily="34" charset="0"/>
              </a:rPr>
              <a:t>Please note: This slide has animated features in presentation mode</a:t>
            </a:r>
          </a:p>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5467B214-8946-0B4D-B887-7F8B37BED052}" type="slidenum">
              <a:rPr lang="en-GB" smtClean="0"/>
              <a:t>23</a:t>
            </a:fld>
            <a:endParaRPr lang="en-GB"/>
          </a:p>
        </p:txBody>
      </p:sp>
    </p:spTree>
    <p:extLst>
      <p:ext uri="{BB962C8B-B14F-4D97-AF65-F5344CB8AC3E}">
        <p14:creationId xmlns:p14="http://schemas.microsoft.com/office/powerpoint/2010/main" val="2716146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spc="-40" dirty="0">
                <a:solidFill>
                  <a:srgbClr val="FF0000"/>
                </a:solidFill>
                <a:latin typeface="Arial" panose="020B0604020202020204" pitchFamily="34" charset="0"/>
                <a:ea typeface="Segoe UI" panose="020B0502040204020203" pitchFamily="34" charset="0"/>
                <a:cs typeface="Arial" panose="020B0604020202020204" pitchFamily="34" charset="0"/>
              </a:rPr>
              <a:t>Please note: This slide has animated features in presentation mode</a:t>
            </a:r>
          </a:p>
          <a:p>
            <a:pPr marL="0" lv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5467B214-8946-0B4D-B887-7F8B37BED052}" type="slidenum">
              <a:rPr lang="en-GB" smtClean="0"/>
              <a:t>24</a:t>
            </a:fld>
            <a:endParaRPr lang="en-GB"/>
          </a:p>
        </p:txBody>
      </p:sp>
    </p:spTree>
    <p:extLst>
      <p:ext uri="{BB962C8B-B14F-4D97-AF65-F5344CB8AC3E}">
        <p14:creationId xmlns:p14="http://schemas.microsoft.com/office/powerpoint/2010/main" val="3016809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5467B214-8946-0B4D-B887-7F8B37BED052}" type="slidenum">
              <a:rPr lang="en-GB" smtClean="0"/>
              <a:t>25</a:t>
            </a:fld>
            <a:endParaRPr lang="en-GB"/>
          </a:p>
        </p:txBody>
      </p:sp>
    </p:spTree>
    <p:extLst>
      <p:ext uri="{BB962C8B-B14F-4D97-AF65-F5344CB8AC3E}">
        <p14:creationId xmlns:p14="http://schemas.microsoft.com/office/powerpoint/2010/main" val="3619215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5467B214-8946-0B4D-B887-7F8B37BED052}" type="slidenum">
              <a:rPr lang="en-GB" smtClean="0"/>
              <a:t>26</a:t>
            </a:fld>
            <a:endParaRPr lang="en-GB"/>
          </a:p>
        </p:txBody>
      </p:sp>
    </p:spTree>
    <p:extLst>
      <p:ext uri="{BB962C8B-B14F-4D97-AF65-F5344CB8AC3E}">
        <p14:creationId xmlns:p14="http://schemas.microsoft.com/office/powerpoint/2010/main" val="33225615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5467B214-8946-0B4D-B887-7F8B37BED052}" type="slidenum">
              <a:rPr lang="en-GB" smtClean="0"/>
              <a:t>27</a:t>
            </a:fld>
            <a:endParaRPr lang="en-GB"/>
          </a:p>
        </p:txBody>
      </p:sp>
    </p:spTree>
    <p:extLst>
      <p:ext uri="{BB962C8B-B14F-4D97-AF65-F5344CB8AC3E}">
        <p14:creationId xmlns:p14="http://schemas.microsoft.com/office/powerpoint/2010/main" val="2856600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67B214-8946-0B4D-B887-7F8B37BED052}" type="slidenum">
              <a:rPr lang="en-GB" smtClean="0"/>
              <a:t>28</a:t>
            </a:fld>
            <a:endParaRPr lang="en-GB"/>
          </a:p>
        </p:txBody>
      </p:sp>
    </p:spTree>
    <p:extLst>
      <p:ext uri="{BB962C8B-B14F-4D97-AF65-F5344CB8AC3E}">
        <p14:creationId xmlns:p14="http://schemas.microsoft.com/office/powerpoint/2010/main" val="2967947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67B214-8946-0B4D-B887-7F8B37BED052}" type="slidenum">
              <a:rPr lang="en-GB" smtClean="0"/>
              <a:t>29</a:t>
            </a:fld>
            <a:endParaRPr lang="en-GB"/>
          </a:p>
        </p:txBody>
      </p:sp>
    </p:spTree>
    <p:extLst>
      <p:ext uri="{BB962C8B-B14F-4D97-AF65-F5344CB8AC3E}">
        <p14:creationId xmlns:p14="http://schemas.microsoft.com/office/powerpoint/2010/main" val="33828946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67B214-8946-0B4D-B887-7F8B37BED052}" type="slidenum">
              <a:rPr lang="en-GB" smtClean="0"/>
              <a:t>30</a:t>
            </a:fld>
            <a:endParaRPr lang="en-GB"/>
          </a:p>
        </p:txBody>
      </p:sp>
    </p:spTree>
    <p:extLst>
      <p:ext uri="{BB962C8B-B14F-4D97-AF65-F5344CB8AC3E}">
        <p14:creationId xmlns:p14="http://schemas.microsoft.com/office/powerpoint/2010/main" val="3602080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solidFill>
                <a:srgbClr val="464646"/>
              </a:solidFill>
            </a:endParaRPr>
          </a:p>
        </p:txBody>
      </p:sp>
      <p:sp>
        <p:nvSpPr>
          <p:cNvPr id="4" name="Slide Number Placeholder 3"/>
          <p:cNvSpPr>
            <a:spLocks noGrp="1"/>
          </p:cNvSpPr>
          <p:nvPr>
            <p:ph type="sldNum" sz="quarter" idx="10"/>
          </p:nvPr>
        </p:nvSpPr>
        <p:spPr/>
        <p:txBody>
          <a:bodyPr/>
          <a:lstStyle/>
          <a:p>
            <a:fld id="{5467B214-8946-0B4D-B887-7F8B37BED052}" type="slidenum">
              <a:rPr lang="en-GB" smtClean="0"/>
              <a:t>31</a:t>
            </a:fld>
            <a:endParaRPr lang="en-GB"/>
          </a:p>
        </p:txBody>
      </p:sp>
    </p:spTree>
    <p:extLst>
      <p:ext uri="{BB962C8B-B14F-4D97-AF65-F5344CB8AC3E}">
        <p14:creationId xmlns:p14="http://schemas.microsoft.com/office/powerpoint/2010/main" val="2150523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ea typeface="ＭＳ Ｐゴシック" charset="0"/>
              <a:cs typeface="Arial" charset="0"/>
            </a:endParaRPr>
          </a:p>
        </p:txBody>
      </p:sp>
      <p:sp>
        <p:nvSpPr>
          <p:cNvPr id="4" name="Slide Number Placeholder 3"/>
          <p:cNvSpPr>
            <a:spLocks noGrp="1"/>
          </p:cNvSpPr>
          <p:nvPr>
            <p:ph type="sldNum" sz="quarter" idx="10"/>
          </p:nvPr>
        </p:nvSpPr>
        <p:spPr/>
        <p:txBody>
          <a:bodyPr/>
          <a:lstStyle/>
          <a:p>
            <a:fld id="{5467B214-8946-0B4D-B887-7F8B37BED052}" type="slidenum">
              <a:rPr lang="en-GB" smtClean="0"/>
              <a:t>5</a:t>
            </a:fld>
            <a:endParaRPr lang="en-GB"/>
          </a:p>
        </p:txBody>
      </p:sp>
    </p:spTree>
    <p:extLst>
      <p:ext uri="{BB962C8B-B14F-4D97-AF65-F5344CB8AC3E}">
        <p14:creationId xmlns:p14="http://schemas.microsoft.com/office/powerpoint/2010/main" val="2061932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67B214-8946-0B4D-B887-7F8B37BED052}" type="slidenum">
              <a:rPr lang="en-GB" smtClean="0"/>
              <a:t>32</a:t>
            </a:fld>
            <a:endParaRPr lang="en-GB"/>
          </a:p>
        </p:txBody>
      </p:sp>
    </p:spTree>
    <p:extLst>
      <p:ext uri="{BB962C8B-B14F-4D97-AF65-F5344CB8AC3E}">
        <p14:creationId xmlns:p14="http://schemas.microsoft.com/office/powerpoint/2010/main" val="15151048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67B214-8946-0B4D-B887-7F8B37BED052}" type="slidenum">
              <a:rPr lang="en-GB" smtClean="0"/>
              <a:t>33</a:t>
            </a:fld>
            <a:endParaRPr lang="en-GB"/>
          </a:p>
        </p:txBody>
      </p:sp>
    </p:spTree>
    <p:extLst>
      <p:ext uri="{BB962C8B-B14F-4D97-AF65-F5344CB8AC3E}">
        <p14:creationId xmlns:p14="http://schemas.microsoft.com/office/powerpoint/2010/main" val="32049926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nSpc>
                <a:spcPct val="115000"/>
              </a:lnSpc>
              <a:spcAft>
                <a:spcPts val="1200"/>
              </a:spcAft>
              <a:buFont typeface="Wingdings" charset="2"/>
              <a:buNone/>
            </a:pPr>
            <a:endParaRPr lang="en-US" dirty="0"/>
          </a:p>
        </p:txBody>
      </p:sp>
      <p:sp>
        <p:nvSpPr>
          <p:cNvPr id="4" name="Slide Number Placeholder 3"/>
          <p:cNvSpPr>
            <a:spLocks noGrp="1"/>
          </p:cNvSpPr>
          <p:nvPr>
            <p:ph type="sldNum" sz="quarter" idx="10"/>
          </p:nvPr>
        </p:nvSpPr>
        <p:spPr/>
        <p:txBody>
          <a:bodyPr/>
          <a:lstStyle/>
          <a:p>
            <a:fld id="{5467B214-8946-0B4D-B887-7F8B37BED052}" type="slidenum">
              <a:rPr lang="en-GB" smtClean="0"/>
              <a:t>34</a:t>
            </a:fld>
            <a:endParaRPr lang="en-GB"/>
          </a:p>
        </p:txBody>
      </p:sp>
    </p:spTree>
    <p:extLst>
      <p:ext uri="{BB962C8B-B14F-4D97-AF65-F5344CB8AC3E}">
        <p14:creationId xmlns:p14="http://schemas.microsoft.com/office/powerpoint/2010/main" val="611269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67B214-8946-0B4D-B887-7F8B37BED052}" type="slidenum">
              <a:rPr lang="en-GB" smtClean="0"/>
              <a:t>35</a:t>
            </a:fld>
            <a:endParaRPr lang="en-GB"/>
          </a:p>
        </p:txBody>
      </p:sp>
    </p:spTree>
    <p:extLst>
      <p:ext uri="{BB962C8B-B14F-4D97-AF65-F5344CB8AC3E}">
        <p14:creationId xmlns:p14="http://schemas.microsoft.com/office/powerpoint/2010/main" val="30379704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solidFill>
                <a:srgbClr val="464646"/>
              </a:solidFill>
            </a:endParaRPr>
          </a:p>
        </p:txBody>
      </p:sp>
      <p:sp>
        <p:nvSpPr>
          <p:cNvPr id="4" name="Slide Number Placeholder 3"/>
          <p:cNvSpPr>
            <a:spLocks noGrp="1"/>
          </p:cNvSpPr>
          <p:nvPr>
            <p:ph type="sldNum" sz="quarter" idx="10"/>
          </p:nvPr>
        </p:nvSpPr>
        <p:spPr/>
        <p:txBody>
          <a:bodyPr/>
          <a:lstStyle/>
          <a:p>
            <a:fld id="{5467B214-8946-0B4D-B887-7F8B37BED052}" type="slidenum">
              <a:rPr lang="en-GB" smtClean="0"/>
              <a:t>36</a:t>
            </a:fld>
            <a:endParaRPr lang="en-GB"/>
          </a:p>
        </p:txBody>
      </p:sp>
    </p:spTree>
    <p:extLst>
      <p:ext uri="{BB962C8B-B14F-4D97-AF65-F5344CB8AC3E}">
        <p14:creationId xmlns:p14="http://schemas.microsoft.com/office/powerpoint/2010/main" val="22794406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67B214-8946-0B4D-B887-7F8B37BED052}" type="slidenum">
              <a:rPr lang="en-GB" smtClean="0"/>
              <a:t>37</a:t>
            </a:fld>
            <a:endParaRPr lang="en-GB"/>
          </a:p>
        </p:txBody>
      </p:sp>
    </p:spTree>
    <p:extLst>
      <p:ext uri="{BB962C8B-B14F-4D97-AF65-F5344CB8AC3E}">
        <p14:creationId xmlns:p14="http://schemas.microsoft.com/office/powerpoint/2010/main" val="11581152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67B214-8946-0B4D-B887-7F8B37BED052}" type="slidenum">
              <a:rPr lang="en-GB" smtClean="0"/>
              <a:t>38</a:t>
            </a:fld>
            <a:endParaRPr lang="en-GB"/>
          </a:p>
        </p:txBody>
      </p:sp>
    </p:spTree>
    <p:extLst>
      <p:ext uri="{BB962C8B-B14F-4D97-AF65-F5344CB8AC3E}">
        <p14:creationId xmlns:p14="http://schemas.microsoft.com/office/powerpoint/2010/main" val="29829437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67B214-8946-0B4D-B887-7F8B37BED052}" type="slidenum">
              <a:rPr lang="en-GB" smtClean="0"/>
              <a:t>39</a:t>
            </a:fld>
            <a:endParaRPr lang="en-GB"/>
          </a:p>
        </p:txBody>
      </p:sp>
    </p:spTree>
    <p:extLst>
      <p:ext uri="{BB962C8B-B14F-4D97-AF65-F5344CB8AC3E}">
        <p14:creationId xmlns:p14="http://schemas.microsoft.com/office/powerpoint/2010/main" val="8139841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67B214-8946-0B4D-B887-7F8B37BED052}" type="slidenum">
              <a:rPr lang="en-GB" smtClean="0"/>
              <a:t>40</a:t>
            </a:fld>
            <a:endParaRPr lang="en-GB"/>
          </a:p>
        </p:txBody>
      </p:sp>
    </p:spTree>
    <p:extLst>
      <p:ext uri="{BB962C8B-B14F-4D97-AF65-F5344CB8AC3E}">
        <p14:creationId xmlns:p14="http://schemas.microsoft.com/office/powerpoint/2010/main" val="14755801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67B214-8946-0B4D-B887-7F8B37BED052}" type="slidenum">
              <a:rPr lang="en-GB" smtClean="0"/>
              <a:t>41</a:t>
            </a:fld>
            <a:endParaRPr lang="en-GB"/>
          </a:p>
        </p:txBody>
      </p:sp>
    </p:spTree>
    <p:extLst>
      <p:ext uri="{BB962C8B-B14F-4D97-AF65-F5344CB8AC3E}">
        <p14:creationId xmlns:p14="http://schemas.microsoft.com/office/powerpoint/2010/main" val="3020831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67B214-8946-0B4D-B887-7F8B37BED052}" type="slidenum">
              <a:rPr lang="en-GB" smtClean="0"/>
              <a:t>6</a:t>
            </a:fld>
            <a:endParaRPr lang="en-GB"/>
          </a:p>
        </p:txBody>
      </p:sp>
    </p:spTree>
    <p:extLst>
      <p:ext uri="{BB962C8B-B14F-4D97-AF65-F5344CB8AC3E}">
        <p14:creationId xmlns:p14="http://schemas.microsoft.com/office/powerpoint/2010/main" val="20469866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67B214-8946-0B4D-B887-7F8B37BED052}" type="slidenum">
              <a:rPr lang="en-GB" smtClean="0"/>
              <a:t>42</a:t>
            </a:fld>
            <a:endParaRPr lang="en-GB"/>
          </a:p>
        </p:txBody>
      </p:sp>
    </p:spTree>
    <p:extLst>
      <p:ext uri="{BB962C8B-B14F-4D97-AF65-F5344CB8AC3E}">
        <p14:creationId xmlns:p14="http://schemas.microsoft.com/office/powerpoint/2010/main" val="12066768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67B214-8946-0B4D-B887-7F8B37BED052}" type="slidenum">
              <a:rPr lang="en-GB" smtClean="0"/>
              <a:t>43</a:t>
            </a:fld>
            <a:endParaRPr lang="en-GB"/>
          </a:p>
        </p:txBody>
      </p:sp>
    </p:spTree>
    <p:extLst>
      <p:ext uri="{BB962C8B-B14F-4D97-AF65-F5344CB8AC3E}">
        <p14:creationId xmlns:p14="http://schemas.microsoft.com/office/powerpoint/2010/main" val="13095748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67B214-8946-0B4D-B887-7F8B37BED052}" type="slidenum">
              <a:rPr lang="en-GB" smtClean="0"/>
              <a:t>44</a:t>
            </a:fld>
            <a:endParaRPr lang="en-GB"/>
          </a:p>
        </p:txBody>
      </p:sp>
    </p:spTree>
    <p:extLst>
      <p:ext uri="{BB962C8B-B14F-4D97-AF65-F5344CB8AC3E}">
        <p14:creationId xmlns:p14="http://schemas.microsoft.com/office/powerpoint/2010/main" val="31685861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67B214-8946-0B4D-B887-7F8B37BED052}" type="slidenum">
              <a:rPr lang="en-GB" smtClean="0"/>
              <a:t>45</a:t>
            </a:fld>
            <a:endParaRPr lang="en-GB"/>
          </a:p>
        </p:txBody>
      </p:sp>
    </p:spTree>
    <p:extLst>
      <p:ext uri="{BB962C8B-B14F-4D97-AF65-F5344CB8AC3E}">
        <p14:creationId xmlns:p14="http://schemas.microsoft.com/office/powerpoint/2010/main" val="1507466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304800"/>
            <a:ext cx="4114800" cy="3086100"/>
          </a:xfrm>
        </p:spPr>
      </p:sp>
      <p:sp>
        <p:nvSpPr>
          <p:cNvPr id="3" name="Notes Placeholder 2"/>
          <p:cNvSpPr>
            <a:spLocks noGrp="1"/>
          </p:cNvSpPr>
          <p:nvPr>
            <p:ph type="body" idx="1"/>
          </p:nvPr>
        </p:nvSpPr>
        <p:spPr>
          <a:xfrm>
            <a:off x="192503" y="3390900"/>
            <a:ext cx="6472993" cy="5753100"/>
          </a:xfrm>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b="0" dirty="0"/>
          </a:p>
        </p:txBody>
      </p:sp>
      <p:sp>
        <p:nvSpPr>
          <p:cNvPr id="4" name="Slide Number Placeholder 3"/>
          <p:cNvSpPr>
            <a:spLocks noGrp="1"/>
          </p:cNvSpPr>
          <p:nvPr>
            <p:ph type="sldNum" sz="quarter" idx="10"/>
          </p:nvPr>
        </p:nvSpPr>
        <p:spPr/>
        <p:txBody>
          <a:bodyPr/>
          <a:lstStyle/>
          <a:p>
            <a:fld id="{5467B214-8946-0B4D-B887-7F8B37BED052}" type="slidenum">
              <a:rPr lang="en-GB" smtClean="0"/>
              <a:t>13</a:t>
            </a:fld>
            <a:endParaRPr lang="en-GB" dirty="0"/>
          </a:p>
        </p:txBody>
      </p:sp>
    </p:spTree>
    <p:extLst>
      <p:ext uri="{BB962C8B-B14F-4D97-AF65-F5344CB8AC3E}">
        <p14:creationId xmlns:p14="http://schemas.microsoft.com/office/powerpoint/2010/main" val="194806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5467B214-8946-0B4D-B887-7F8B37BED052}" type="slidenum">
              <a:rPr lang="en-GB" smtClean="0"/>
              <a:t>17</a:t>
            </a:fld>
            <a:endParaRPr lang="en-GB"/>
          </a:p>
        </p:txBody>
      </p:sp>
    </p:spTree>
    <p:extLst>
      <p:ext uri="{BB962C8B-B14F-4D97-AF65-F5344CB8AC3E}">
        <p14:creationId xmlns:p14="http://schemas.microsoft.com/office/powerpoint/2010/main" val="1204305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0" dirty="0"/>
          </a:p>
        </p:txBody>
      </p:sp>
      <p:sp>
        <p:nvSpPr>
          <p:cNvPr id="4" name="Slide Number Placeholder 3"/>
          <p:cNvSpPr>
            <a:spLocks noGrp="1"/>
          </p:cNvSpPr>
          <p:nvPr>
            <p:ph type="sldNum" sz="quarter" idx="10"/>
          </p:nvPr>
        </p:nvSpPr>
        <p:spPr/>
        <p:txBody>
          <a:bodyPr/>
          <a:lstStyle/>
          <a:p>
            <a:fld id="{5467B214-8946-0B4D-B887-7F8B37BED052}" type="slidenum">
              <a:rPr lang="en-GB" smtClean="0"/>
              <a:t>18</a:t>
            </a:fld>
            <a:endParaRPr lang="en-GB"/>
          </a:p>
        </p:txBody>
      </p:sp>
    </p:spTree>
    <p:extLst>
      <p:ext uri="{BB962C8B-B14F-4D97-AF65-F5344CB8AC3E}">
        <p14:creationId xmlns:p14="http://schemas.microsoft.com/office/powerpoint/2010/main" val="1199431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467B214-8946-0B4D-B887-7F8B37BED052}" type="slidenum">
              <a:rPr lang="en-GB" smtClean="0"/>
              <a:t>19</a:t>
            </a:fld>
            <a:endParaRPr lang="en-GB"/>
          </a:p>
        </p:txBody>
      </p:sp>
    </p:spTree>
    <p:extLst>
      <p:ext uri="{BB962C8B-B14F-4D97-AF65-F5344CB8AC3E}">
        <p14:creationId xmlns:p14="http://schemas.microsoft.com/office/powerpoint/2010/main" val="1731653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5467B214-8946-0B4D-B887-7F8B37BED052}" type="slidenum">
              <a:rPr lang="en-GB" smtClean="0"/>
              <a:t>20</a:t>
            </a:fld>
            <a:endParaRPr lang="en-GB"/>
          </a:p>
        </p:txBody>
      </p:sp>
    </p:spTree>
    <p:extLst>
      <p:ext uri="{BB962C8B-B14F-4D97-AF65-F5344CB8AC3E}">
        <p14:creationId xmlns:p14="http://schemas.microsoft.com/office/powerpoint/2010/main" val="3378715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spc="-40" dirty="0">
                <a:solidFill>
                  <a:srgbClr val="FF0000"/>
                </a:solidFill>
                <a:latin typeface="Arial" panose="020B0604020202020204" pitchFamily="34" charset="0"/>
                <a:ea typeface="Segoe UI" panose="020B0502040204020203" pitchFamily="34" charset="0"/>
                <a:cs typeface="Arial" panose="020B0604020202020204" pitchFamily="34" charset="0"/>
              </a:rPr>
              <a:t>Please note: This slide has animated features in presentation mode</a:t>
            </a:r>
          </a:p>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5467B214-8946-0B4D-B887-7F8B37BED052}" type="slidenum">
              <a:rPr lang="en-GB" smtClean="0"/>
              <a:t>21</a:t>
            </a:fld>
            <a:endParaRPr lang="en-GB"/>
          </a:p>
        </p:txBody>
      </p:sp>
    </p:spTree>
    <p:extLst>
      <p:ext uri="{BB962C8B-B14F-4D97-AF65-F5344CB8AC3E}">
        <p14:creationId xmlns:p14="http://schemas.microsoft.com/office/powerpoint/2010/main" val="22323745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7.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Slide - International">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screen">
            <a:extLst>
              <a:ext uri="{28A0092B-C50C-407E-A947-70E740481C1C}">
                <a14:useLocalDpi xmlns:a14="http://schemas.microsoft.com/office/drawing/2010/main"/>
              </a:ext>
            </a:extLst>
          </a:blip>
          <a:srcRect l="4706" t="9129" r="5025" b="10297"/>
          <a:stretch/>
        </p:blipFill>
        <p:spPr>
          <a:xfrm>
            <a:off x="6640172" y="297765"/>
            <a:ext cx="1909750" cy="937450"/>
          </a:xfrm>
          <a:prstGeom prst="rect">
            <a:avLst/>
          </a:prstGeom>
        </p:spPr>
      </p:pic>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9455" y="297764"/>
            <a:ext cx="2358406" cy="702091"/>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l="-3453"/>
          <a:stretch/>
        </p:blipFill>
        <p:spPr>
          <a:xfrm>
            <a:off x="4938726" y="2415278"/>
            <a:ext cx="4205274" cy="3764408"/>
          </a:xfrm>
          <a:prstGeom prst="rect">
            <a:avLst/>
          </a:prstGeom>
        </p:spPr>
      </p:pic>
      <p:sp>
        <p:nvSpPr>
          <p:cNvPr id="28" name="TextBox 27"/>
          <p:cNvSpPr txBox="1"/>
          <p:nvPr userDrawn="1"/>
        </p:nvSpPr>
        <p:spPr>
          <a:xfrm>
            <a:off x="529455" y="1899584"/>
            <a:ext cx="4811902" cy="1477328"/>
          </a:xfrm>
          <a:prstGeom prst="rect">
            <a:avLst/>
          </a:prstGeom>
          <a:noFill/>
        </p:spPr>
        <p:txBody>
          <a:bodyPr wrap="square" lIns="0" rtlCol="0" anchor="ctr">
            <a:spAutoFit/>
          </a:bodyPr>
          <a:lstStyle/>
          <a:p>
            <a:pPr>
              <a:lnSpc>
                <a:spcPts val="3600"/>
              </a:lnSpc>
            </a:pPr>
            <a:r>
              <a:rPr lang="en-GB" sz="3200" b="1" dirty="0">
                <a:solidFill>
                  <a:schemeClr val="tx2"/>
                </a:solidFill>
              </a:rPr>
              <a:t>Diet, Nutrition, Physical Activity and Cancer: </a:t>
            </a:r>
            <a:br>
              <a:rPr lang="en-GB" sz="3200" b="1" dirty="0">
                <a:solidFill>
                  <a:schemeClr val="tx2"/>
                </a:solidFill>
              </a:rPr>
            </a:br>
            <a:r>
              <a:rPr lang="en-GB" sz="3200" b="1" dirty="0">
                <a:solidFill>
                  <a:schemeClr val="tx2"/>
                </a:solidFill>
              </a:rPr>
              <a:t>a Global Perspective</a:t>
            </a:r>
          </a:p>
        </p:txBody>
      </p:sp>
      <p:cxnSp>
        <p:nvCxnSpPr>
          <p:cNvPr id="30" name="Straight Connector 29"/>
          <p:cNvCxnSpPr>
            <a:cxnSpLocks/>
          </p:cNvCxnSpPr>
          <p:nvPr userDrawn="1"/>
        </p:nvCxnSpPr>
        <p:spPr>
          <a:xfrm>
            <a:off x="1378039" y="6179685"/>
            <a:ext cx="776596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FDB9B09-79AB-1D45-BB7D-36E70855412D}"/>
              </a:ext>
            </a:extLst>
          </p:cNvPr>
          <p:cNvSpPr txBox="1"/>
          <p:nvPr userDrawn="1"/>
        </p:nvSpPr>
        <p:spPr>
          <a:xfrm>
            <a:off x="5990342" y="6363533"/>
            <a:ext cx="2559580" cy="307777"/>
          </a:xfrm>
          <a:prstGeom prst="rect">
            <a:avLst/>
          </a:prstGeom>
          <a:noFill/>
        </p:spPr>
        <p:txBody>
          <a:bodyPr wrap="square" rIns="0" rtlCol="0">
            <a:spAutoFit/>
          </a:bodyPr>
          <a:lstStyle/>
          <a:p>
            <a:pPr algn="r"/>
            <a:r>
              <a:rPr lang="en-GB" sz="1400" b="1" dirty="0" err="1">
                <a:solidFill>
                  <a:schemeClr val="accent1"/>
                </a:solidFill>
              </a:rPr>
              <a:t>dietandcancerreport.org</a:t>
            </a:r>
            <a:endParaRPr lang="en-GB" sz="1400" b="1" dirty="0">
              <a:solidFill>
                <a:schemeClr val="accent1"/>
              </a:solidFill>
            </a:endParaRPr>
          </a:p>
        </p:txBody>
      </p:sp>
      <p:sp>
        <p:nvSpPr>
          <p:cNvPr id="17" name="Text Placeholder 11">
            <a:extLst>
              <a:ext uri="{FF2B5EF4-FFF2-40B4-BE49-F238E27FC236}">
                <a16:creationId xmlns:a16="http://schemas.microsoft.com/office/drawing/2014/main" id="{4DB6BF6B-54A6-3748-9882-3C7B2863A22C}"/>
              </a:ext>
            </a:extLst>
          </p:cNvPr>
          <p:cNvSpPr>
            <a:spLocks noGrp="1"/>
          </p:cNvSpPr>
          <p:nvPr>
            <p:ph type="body" sz="quarter" idx="11" hasCustomPrompt="1"/>
          </p:nvPr>
        </p:nvSpPr>
        <p:spPr>
          <a:xfrm>
            <a:off x="529455" y="3630113"/>
            <a:ext cx="4503865" cy="698301"/>
          </a:xfrm>
          <a:prstGeom prst="rect">
            <a:avLst/>
          </a:prstGeom>
        </p:spPr>
        <p:txBody>
          <a:bodyPr lIns="0" anchor="ctr" anchorCtr="0">
            <a:normAutofit/>
          </a:bodyPr>
          <a:lstStyle>
            <a:lvl1pPr>
              <a:defRPr sz="2000" b="1">
                <a:solidFill>
                  <a:schemeClr val="accent1"/>
                </a:solidFill>
              </a:defRPr>
            </a:lvl1pPr>
          </a:lstStyle>
          <a:p>
            <a:pPr lvl="0"/>
            <a:r>
              <a:rPr lang="en-US" dirty="0"/>
              <a:t>Click to add text</a:t>
            </a:r>
            <a:r>
              <a:rPr lang="is-IS" dirty="0"/>
              <a:t>…</a:t>
            </a:r>
          </a:p>
        </p:txBody>
      </p:sp>
      <p:sp>
        <p:nvSpPr>
          <p:cNvPr id="19" name="Text Placeholder 13">
            <a:extLst>
              <a:ext uri="{FF2B5EF4-FFF2-40B4-BE49-F238E27FC236}">
                <a16:creationId xmlns:a16="http://schemas.microsoft.com/office/drawing/2014/main" id="{402ED559-2B87-D44E-B9E4-96FE0F6A1954}"/>
              </a:ext>
            </a:extLst>
          </p:cNvPr>
          <p:cNvSpPr>
            <a:spLocks noGrp="1"/>
          </p:cNvSpPr>
          <p:nvPr>
            <p:ph type="body" sz="quarter" idx="12" hasCustomPrompt="1"/>
          </p:nvPr>
        </p:nvSpPr>
        <p:spPr>
          <a:xfrm>
            <a:off x="529455" y="4336130"/>
            <a:ext cx="4503865" cy="485775"/>
          </a:xfrm>
          <a:prstGeom prst="rect">
            <a:avLst/>
          </a:prstGeom>
        </p:spPr>
        <p:txBody>
          <a:bodyPr lIns="0" anchor="ctr" anchorCtr="0">
            <a:normAutofit/>
          </a:bodyPr>
          <a:lstStyle>
            <a:lvl1pPr>
              <a:defRPr sz="1350" b="0">
                <a:solidFill>
                  <a:srgbClr val="464646"/>
                </a:solidFill>
              </a:defRPr>
            </a:lvl1pPr>
          </a:lstStyle>
          <a:p>
            <a:pPr lvl="0"/>
            <a:r>
              <a:rPr lang="en-GB" dirty="0"/>
              <a:t>Click to add author/other info</a:t>
            </a:r>
            <a:r>
              <a:rPr lang="is-IS" dirty="0"/>
              <a:t>…</a:t>
            </a:r>
          </a:p>
        </p:txBody>
      </p:sp>
      <p:pic>
        <p:nvPicPr>
          <p:cNvPr id="12" name="Picture 11">
            <a:extLst>
              <a:ext uri="{FF2B5EF4-FFF2-40B4-BE49-F238E27FC236}">
                <a16:creationId xmlns:a16="http://schemas.microsoft.com/office/drawing/2014/main" id="{B5F2A389-5114-F74C-B363-1EA175442F2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762" y="5273898"/>
            <a:ext cx="1594027" cy="1594027"/>
          </a:xfrm>
          <a:prstGeom prst="rect">
            <a:avLst/>
          </a:prstGeom>
        </p:spPr>
      </p:pic>
    </p:spTree>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 Physical activity">
    <p:spTree>
      <p:nvGrpSpPr>
        <p:cNvPr id="1" name=""/>
        <p:cNvGrpSpPr/>
        <p:nvPr/>
      </p:nvGrpSpPr>
      <p:grpSpPr>
        <a:xfrm>
          <a:off x="0" y="0"/>
          <a:ext cx="0" cy="0"/>
          <a:chOff x="0" y="0"/>
          <a:chExt cx="0" cy="0"/>
        </a:xfrm>
      </p:grpSpPr>
      <p:cxnSp>
        <p:nvCxnSpPr>
          <p:cNvPr id="6" name="Straight Connector 5"/>
          <p:cNvCxnSpPr/>
          <p:nvPr userDrawn="1"/>
        </p:nvCxnSpPr>
        <p:spPr>
          <a:xfrm>
            <a:off x="0" y="4420478"/>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3" hasCustomPrompt="1"/>
          </p:nvPr>
        </p:nvSpPr>
        <p:spPr>
          <a:xfrm>
            <a:off x="529455" y="4622297"/>
            <a:ext cx="8020467" cy="1015452"/>
          </a:xfrm>
        </p:spPr>
        <p:txBody>
          <a:bodyPr lIns="0" anchor="t" anchorCtr="0">
            <a:noAutofit/>
          </a:bodyPr>
          <a:lstStyle>
            <a:lvl1pPr>
              <a:lnSpc>
                <a:spcPts val="2600"/>
              </a:lnSpc>
              <a:defRPr sz="2800" b="0" baseline="0">
                <a:solidFill>
                  <a:schemeClr val="tx2"/>
                </a:solidFill>
                <a:latin typeface="+mj-lt"/>
              </a:defRPr>
            </a:lvl1pPr>
            <a:lvl2pPr>
              <a:defRPr sz="2700" b="1">
                <a:solidFill>
                  <a:schemeClr val="tx2"/>
                </a:solidFill>
                <a:latin typeface="+mj-lt"/>
              </a:defRPr>
            </a:lvl2pPr>
            <a:lvl3pPr>
              <a:defRPr sz="2700" b="1">
                <a:solidFill>
                  <a:schemeClr val="tx2"/>
                </a:solidFill>
                <a:latin typeface="+mj-lt"/>
              </a:defRPr>
            </a:lvl3pPr>
            <a:lvl4pPr>
              <a:defRPr sz="2700" b="1">
                <a:solidFill>
                  <a:schemeClr val="tx2"/>
                </a:solidFill>
                <a:latin typeface="+mj-lt"/>
              </a:defRPr>
            </a:lvl4pPr>
            <a:lvl5pPr>
              <a:defRPr sz="2700" b="1">
                <a:solidFill>
                  <a:schemeClr val="tx2"/>
                </a:solidFill>
                <a:latin typeface="+mj-lt"/>
              </a:defRPr>
            </a:lvl5pPr>
          </a:lstStyle>
          <a:p>
            <a:pPr lvl="0"/>
            <a:r>
              <a:rPr lang="en-GB" dirty="0"/>
              <a:t>Click here to add text</a:t>
            </a:r>
            <a:r>
              <a:rPr lang="is-IS" dirty="0"/>
              <a:t>...</a:t>
            </a:r>
          </a:p>
        </p:txBody>
      </p:sp>
      <p:pic>
        <p:nvPicPr>
          <p:cNvPr id="8" name="Picture Placeholder 12">
            <a:extLst>
              <a:ext uri="{FF2B5EF4-FFF2-40B4-BE49-F238E27FC236}">
                <a16:creationId xmlns:a16="http://schemas.microsoft.com/office/drawing/2014/main" id="{2A30CF9C-EE44-504B-AD5C-22ED2F4AD6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9820" r="-13160"/>
          <a:stretch/>
        </p:blipFill>
        <p:spPr>
          <a:xfrm>
            <a:off x="0" y="0"/>
            <a:ext cx="9143999" cy="4404530"/>
          </a:xfrm>
          <a:prstGeom prst="rect">
            <a:avLst/>
          </a:prstGeom>
        </p:spPr>
      </p:pic>
      <p:pic>
        <p:nvPicPr>
          <p:cNvPr id="9" name="Picture 8">
            <a:extLst>
              <a:ext uri="{FF2B5EF4-FFF2-40B4-BE49-F238E27FC236}">
                <a16:creationId xmlns:a16="http://schemas.microsoft.com/office/drawing/2014/main" id="{B48BEAC9-2C62-CD43-9DBE-8B1CDA49445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105537" y="5987376"/>
            <a:ext cx="1444385" cy="709014"/>
          </a:xfrm>
          <a:prstGeom prst="rect">
            <a:avLst/>
          </a:prstGeom>
        </p:spPr>
      </p:pic>
      <p:pic>
        <p:nvPicPr>
          <p:cNvPr id="12" name="Picture 11">
            <a:extLst>
              <a:ext uri="{FF2B5EF4-FFF2-40B4-BE49-F238E27FC236}">
                <a16:creationId xmlns:a16="http://schemas.microsoft.com/office/drawing/2014/main" id="{034ABCFA-A9E9-B64A-8EAB-DD8B2B63D47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9455" y="6076380"/>
            <a:ext cx="1783713" cy="531006"/>
          </a:xfrm>
          <a:prstGeom prst="rect">
            <a:avLst/>
          </a:prstGeom>
        </p:spPr>
      </p:pic>
      <p:sp>
        <p:nvSpPr>
          <p:cNvPr id="13" name="TextBox 12">
            <a:extLst>
              <a:ext uri="{FF2B5EF4-FFF2-40B4-BE49-F238E27FC236}">
                <a16:creationId xmlns:a16="http://schemas.microsoft.com/office/drawing/2014/main" id="{3347354D-C7BC-6448-8F7B-904F71493A51}"/>
              </a:ext>
            </a:extLst>
          </p:cNvPr>
          <p:cNvSpPr txBox="1"/>
          <p:nvPr userDrawn="1"/>
        </p:nvSpPr>
        <p:spPr>
          <a:xfrm>
            <a:off x="3259898" y="6419391"/>
            <a:ext cx="2559580" cy="276999"/>
          </a:xfrm>
          <a:prstGeom prst="rect">
            <a:avLst/>
          </a:prstGeom>
          <a:noFill/>
        </p:spPr>
        <p:txBody>
          <a:bodyPr wrap="square" rIns="0" rtlCol="0">
            <a:spAutoFit/>
          </a:bodyPr>
          <a:lstStyle/>
          <a:p>
            <a:pPr algn="ctr"/>
            <a:r>
              <a:rPr lang="en-GB" sz="1200" b="1" dirty="0" err="1">
                <a:solidFill>
                  <a:schemeClr val="accent1"/>
                </a:solidFill>
              </a:rPr>
              <a:t>dietandcancerreport.org</a:t>
            </a:r>
            <a:endParaRPr lang="en-GB" sz="1200" b="1" dirty="0">
              <a:solidFill>
                <a:schemeClr val="accent1"/>
              </a:solidFill>
            </a:endParaRPr>
          </a:p>
        </p:txBody>
      </p:sp>
    </p:spTree>
    <p:extLst>
      <p:ext uri="{BB962C8B-B14F-4D97-AF65-F5344CB8AC3E}">
        <p14:creationId xmlns:p14="http://schemas.microsoft.com/office/powerpoint/2010/main" val="2975734535"/>
      </p:ext>
    </p:extLst>
  </p:cSld>
  <p:clrMapOvr>
    <a:masterClrMapping/>
  </p:clrMapOvr>
  <p:extLst mod="1">
    <p:ext uri="{DCECCB84-F9BA-43D5-87BE-67443E8EF086}">
      <p15:sldGuideLst xmlns:p15="http://schemas.microsoft.com/office/powerpoint/2012/main">
        <p15:guide id="1" orient="horz" pos="4110">
          <p15:clr>
            <a:srgbClr val="FBAE40"/>
          </p15:clr>
        </p15:guide>
        <p15:guide id="2" orient="horz" pos="3543">
          <p15:clr>
            <a:srgbClr val="FBAE40"/>
          </p15:clr>
        </p15:guide>
        <p15:guide id="3" pos="555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 Diet">
    <p:spTree>
      <p:nvGrpSpPr>
        <p:cNvPr id="1" name=""/>
        <p:cNvGrpSpPr/>
        <p:nvPr/>
      </p:nvGrpSpPr>
      <p:grpSpPr>
        <a:xfrm>
          <a:off x="0" y="0"/>
          <a:ext cx="0" cy="0"/>
          <a:chOff x="0" y="0"/>
          <a:chExt cx="0" cy="0"/>
        </a:xfrm>
      </p:grpSpPr>
      <p:cxnSp>
        <p:nvCxnSpPr>
          <p:cNvPr id="6" name="Straight Connector 5"/>
          <p:cNvCxnSpPr/>
          <p:nvPr userDrawn="1"/>
        </p:nvCxnSpPr>
        <p:spPr>
          <a:xfrm>
            <a:off x="0" y="4420478"/>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3" hasCustomPrompt="1"/>
          </p:nvPr>
        </p:nvSpPr>
        <p:spPr>
          <a:xfrm>
            <a:off x="529455" y="4622297"/>
            <a:ext cx="8020467" cy="1015452"/>
          </a:xfrm>
        </p:spPr>
        <p:txBody>
          <a:bodyPr lIns="0" anchor="t" anchorCtr="0">
            <a:noAutofit/>
          </a:bodyPr>
          <a:lstStyle>
            <a:lvl1pPr>
              <a:lnSpc>
                <a:spcPts val="2600"/>
              </a:lnSpc>
              <a:defRPr sz="2800" b="0" baseline="0">
                <a:solidFill>
                  <a:schemeClr val="tx2"/>
                </a:solidFill>
                <a:latin typeface="+mj-lt"/>
              </a:defRPr>
            </a:lvl1pPr>
            <a:lvl2pPr>
              <a:defRPr sz="2700" b="1">
                <a:solidFill>
                  <a:schemeClr val="tx2"/>
                </a:solidFill>
                <a:latin typeface="+mj-lt"/>
              </a:defRPr>
            </a:lvl2pPr>
            <a:lvl3pPr>
              <a:defRPr sz="2700" b="1">
                <a:solidFill>
                  <a:schemeClr val="tx2"/>
                </a:solidFill>
                <a:latin typeface="+mj-lt"/>
              </a:defRPr>
            </a:lvl3pPr>
            <a:lvl4pPr>
              <a:defRPr sz="2700" b="1">
                <a:solidFill>
                  <a:schemeClr val="tx2"/>
                </a:solidFill>
                <a:latin typeface="+mj-lt"/>
              </a:defRPr>
            </a:lvl4pPr>
            <a:lvl5pPr>
              <a:defRPr sz="2700" b="1">
                <a:solidFill>
                  <a:schemeClr val="tx2"/>
                </a:solidFill>
                <a:latin typeface="+mj-lt"/>
              </a:defRPr>
            </a:lvl5pPr>
          </a:lstStyle>
          <a:p>
            <a:pPr lvl="0"/>
            <a:r>
              <a:rPr lang="en-GB" dirty="0"/>
              <a:t>Click here to add text</a:t>
            </a:r>
            <a:r>
              <a:rPr lang="is-IS" dirty="0"/>
              <a:t>...</a:t>
            </a:r>
          </a:p>
        </p:txBody>
      </p:sp>
      <p:pic>
        <p:nvPicPr>
          <p:cNvPr id="8" name="Picture Placeholder 12">
            <a:extLst>
              <a:ext uri="{FF2B5EF4-FFF2-40B4-BE49-F238E27FC236}">
                <a16:creationId xmlns:a16="http://schemas.microsoft.com/office/drawing/2014/main" id="{2A30CF9C-EE44-504B-AD5C-22ED2F4AD6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9709" r="-2255"/>
          <a:stretch/>
        </p:blipFill>
        <p:spPr>
          <a:xfrm>
            <a:off x="0" y="0"/>
            <a:ext cx="9144000" cy="4404530"/>
          </a:xfrm>
          <a:prstGeom prst="rect">
            <a:avLst/>
          </a:prstGeom>
        </p:spPr>
      </p:pic>
      <p:pic>
        <p:nvPicPr>
          <p:cNvPr id="9" name="Picture 8">
            <a:extLst>
              <a:ext uri="{FF2B5EF4-FFF2-40B4-BE49-F238E27FC236}">
                <a16:creationId xmlns:a16="http://schemas.microsoft.com/office/drawing/2014/main" id="{1DEA8309-310C-A042-ADFB-40191AE013E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105537" y="5987376"/>
            <a:ext cx="1444385" cy="709014"/>
          </a:xfrm>
          <a:prstGeom prst="rect">
            <a:avLst/>
          </a:prstGeom>
        </p:spPr>
      </p:pic>
      <p:pic>
        <p:nvPicPr>
          <p:cNvPr id="12" name="Picture 11">
            <a:extLst>
              <a:ext uri="{FF2B5EF4-FFF2-40B4-BE49-F238E27FC236}">
                <a16:creationId xmlns:a16="http://schemas.microsoft.com/office/drawing/2014/main" id="{AADC5397-6268-F547-8698-B317FB1795A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9455" y="6076380"/>
            <a:ext cx="1783713" cy="531006"/>
          </a:xfrm>
          <a:prstGeom prst="rect">
            <a:avLst/>
          </a:prstGeom>
        </p:spPr>
      </p:pic>
      <p:sp>
        <p:nvSpPr>
          <p:cNvPr id="13" name="TextBox 12">
            <a:extLst>
              <a:ext uri="{FF2B5EF4-FFF2-40B4-BE49-F238E27FC236}">
                <a16:creationId xmlns:a16="http://schemas.microsoft.com/office/drawing/2014/main" id="{D5219381-8ECE-7C4C-A6BA-7E64520AC468}"/>
              </a:ext>
            </a:extLst>
          </p:cNvPr>
          <p:cNvSpPr txBox="1"/>
          <p:nvPr userDrawn="1"/>
        </p:nvSpPr>
        <p:spPr>
          <a:xfrm>
            <a:off x="3259898" y="6419391"/>
            <a:ext cx="2559580" cy="276999"/>
          </a:xfrm>
          <a:prstGeom prst="rect">
            <a:avLst/>
          </a:prstGeom>
          <a:noFill/>
        </p:spPr>
        <p:txBody>
          <a:bodyPr wrap="square" rIns="0" rtlCol="0">
            <a:spAutoFit/>
          </a:bodyPr>
          <a:lstStyle/>
          <a:p>
            <a:pPr algn="ctr"/>
            <a:r>
              <a:rPr lang="en-GB" sz="1200" b="1" dirty="0" err="1">
                <a:solidFill>
                  <a:schemeClr val="accent1"/>
                </a:solidFill>
              </a:rPr>
              <a:t>dietandcancerreport.org</a:t>
            </a:r>
            <a:endParaRPr lang="en-GB" sz="1200" b="1" dirty="0">
              <a:solidFill>
                <a:schemeClr val="accent1"/>
              </a:solidFill>
            </a:endParaRPr>
          </a:p>
        </p:txBody>
      </p:sp>
    </p:spTree>
    <p:extLst>
      <p:ext uri="{BB962C8B-B14F-4D97-AF65-F5344CB8AC3E}">
        <p14:creationId xmlns:p14="http://schemas.microsoft.com/office/powerpoint/2010/main" val="429929909"/>
      </p:ext>
    </p:extLst>
  </p:cSld>
  <p:clrMapOvr>
    <a:masterClrMapping/>
  </p:clrMapOvr>
  <p:extLst mod="1">
    <p:ext uri="{DCECCB84-F9BA-43D5-87BE-67443E8EF086}">
      <p15:sldGuideLst xmlns:p15="http://schemas.microsoft.com/office/powerpoint/2012/main">
        <p15:guide id="1" orient="horz" pos="4110">
          <p15:clr>
            <a:srgbClr val="FBAE40"/>
          </p15:clr>
        </p15:guide>
        <p15:guide id="2" orient="horz" pos="3543">
          <p15:clr>
            <a:srgbClr val="FBAE40"/>
          </p15:clr>
        </p15:guide>
        <p15:guide id="3" pos="55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Diet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862C0B-1410-1046-95D1-577F06CAB4C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46679" r="-10191"/>
          <a:stretch/>
        </p:blipFill>
        <p:spPr>
          <a:xfrm>
            <a:off x="0" y="0"/>
            <a:ext cx="9144000" cy="4420478"/>
          </a:xfrm>
          <a:prstGeom prst="rect">
            <a:avLst/>
          </a:prstGeom>
        </p:spPr>
      </p:pic>
      <p:cxnSp>
        <p:nvCxnSpPr>
          <p:cNvPr id="6" name="Straight Connector 5"/>
          <p:cNvCxnSpPr/>
          <p:nvPr userDrawn="1"/>
        </p:nvCxnSpPr>
        <p:spPr>
          <a:xfrm>
            <a:off x="0" y="4420478"/>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3" hasCustomPrompt="1"/>
          </p:nvPr>
        </p:nvSpPr>
        <p:spPr>
          <a:xfrm>
            <a:off x="529455" y="4622297"/>
            <a:ext cx="8020467" cy="1015452"/>
          </a:xfrm>
        </p:spPr>
        <p:txBody>
          <a:bodyPr lIns="0" anchor="t" anchorCtr="0">
            <a:noAutofit/>
          </a:bodyPr>
          <a:lstStyle>
            <a:lvl1pPr>
              <a:lnSpc>
                <a:spcPts val="2600"/>
              </a:lnSpc>
              <a:defRPr sz="2800" b="0" baseline="0">
                <a:solidFill>
                  <a:schemeClr val="tx2"/>
                </a:solidFill>
                <a:latin typeface="+mj-lt"/>
              </a:defRPr>
            </a:lvl1pPr>
            <a:lvl2pPr>
              <a:defRPr sz="2700" b="1">
                <a:solidFill>
                  <a:schemeClr val="tx2"/>
                </a:solidFill>
                <a:latin typeface="+mj-lt"/>
              </a:defRPr>
            </a:lvl2pPr>
            <a:lvl3pPr>
              <a:defRPr sz="2700" b="1">
                <a:solidFill>
                  <a:schemeClr val="tx2"/>
                </a:solidFill>
                <a:latin typeface="+mj-lt"/>
              </a:defRPr>
            </a:lvl3pPr>
            <a:lvl4pPr>
              <a:defRPr sz="2700" b="1">
                <a:solidFill>
                  <a:schemeClr val="tx2"/>
                </a:solidFill>
                <a:latin typeface="+mj-lt"/>
              </a:defRPr>
            </a:lvl4pPr>
            <a:lvl5pPr>
              <a:defRPr sz="2700" b="1">
                <a:solidFill>
                  <a:schemeClr val="tx2"/>
                </a:solidFill>
                <a:latin typeface="+mj-lt"/>
              </a:defRPr>
            </a:lvl5pPr>
          </a:lstStyle>
          <a:p>
            <a:pPr lvl="0"/>
            <a:r>
              <a:rPr lang="en-GB" dirty="0"/>
              <a:t>Click here to add text</a:t>
            </a:r>
            <a:r>
              <a:rPr lang="is-IS" dirty="0"/>
              <a:t>...</a:t>
            </a:r>
          </a:p>
        </p:txBody>
      </p:sp>
      <p:pic>
        <p:nvPicPr>
          <p:cNvPr id="9" name="Picture 8">
            <a:extLst>
              <a:ext uri="{FF2B5EF4-FFF2-40B4-BE49-F238E27FC236}">
                <a16:creationId xmlns:a16="http://schemas.microsoft.com/office/drawing/2014/main" id="{1DEA8309-310C-A042-ADFB-40191AE013E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105537" y="5987376"/>
            <a:ext cx="1444385" cy="709014"/>
          </a:xfrm>
          <a:prstGeom prst="rect">
            <a:avLst/>
          </a:prstGeom>
        </p:spPr>
      </p:pic>
      <p:pic>
        <p:nvPicPr>
          <p:cNvPr id="12" name="Picture 11">
            <a:extLst>
              <a:ext uri="{FF2B5EF4-FFF2-40B4-BE49-F238E27FC236}">
                <a16:creationId xmlns:a16="http://schemas.microsoft.com/office/drawing/2014/main" id="{AADC5397-6268-F547-8698-B317FB1795A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9455" y="6076380"/>
            <a:ext cx="1783713" cy="531006"/>
          </a:xfrm>
          <a:prstGeom prst="rect">
            <a:avLst/>
          </a:prstGeom>
        </p:spPr>
      </p:pic>
      <p:sp>
        <p:nvSpPr>
          <p:cNvPr id="13" name="TextBox 12">
            <a:extLst>
              <a:ext uri="{FF2B5EF4-FFF2-40B4-BE49-F238E27FC236}">
                <a16:creationId xmlns:a16="http://schemas.microsoft.com/office/drawing/2014/main" id="{D5219381-8ECE-7C4C-A6BA-7E64520AC468}"/>
              </a:ext>
            </a:extLst>
          </p:cNvPr>
          <p:cNvSpPr txBox="1"/>
          <p:nvPr userDrawn="1"/>
        </p:nvSpPr>
        <p:spPr>
          <a:xfrm>
            <a:off x="3259898" y="6419391"/>
            <a:ext cx="2559580" cy="276999"/>
          </a:xfrm>
          <a:prstGeom prst="rect">
            <a:avLst/>
          </a:prstGeom>
          <a:noFill/>
        </p:spPr>
        <p:txBody>
          <a:bodyPr wrap="square" rIns="0" rtlCol="0">
            <a:spAutoFit/>
          </a:bodyPr>
          <a:lstStyle/>
          <a:p>
            <a:pPr algn="ctr"/>
            <a:r>
              <a:rPr lang="en-GB" sz="1200" b="1" dirty="0" err="1">
                <a:solidFill>
                  <a:schemeClr val="accent1"/>
                </a:solidFill>
              </a:rPr>
              <a:t>dietandcancerreport.org</a:t>
            </a:r>
            <a:endParaRPr lang="en-GB" sz="1200" b="1" dirty="0">
              <a:solidFill>
                <a:schemeClr val="accent1"/>
              </a:solidFill>
            </a:endParaRPr>
          </a:p>
        </p:txBody>
      </p:sp>
    </p:spTree>
    <p:extLst>
      <p:ext uri="{BB962C8B-B14F-4D97-AF65-F5344CB8AC3E}">
        <p14:creationId xmlns:p14="http://schemas.microsoft.com/office/powerpoint/2010/main" val="222203916"/>
      </p:ext>
    </p:extLst>
  </p:cSld>
  <p:clrMapOvr>
    <a:masterClrMapping/>
  </p:clrMapOvr>
  <p:extLst mod="1">
    <p:ext uri="{DCECCB84-F9BA-43D5-87BE-67443E8EF086}">
      <p15:sldGuideLst xmlns:p15="http://schemas.microsoft.com/office/powerpoint/2012/main">
        <p15:guide id="1" orient="horz" pos="4110">
          <p15:clr>
            <a:srgbClr val="FBAE40"/>
          </p15:clr>
        </p15:guide>
        <p15:guide id="2" orient="horz" pos="3543">
          <p15:clr>
            <a:srgbClr val="FBAE40"/>
          </p15:clr>
        </p15:guide>
        <p15:guide id="3" pos="555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Recommendations and Policy">
    <p:spTree>
      <p:nvGrpSpPr>
        <p:cNvPr id="1" name=""/>
        <p:cNvGrpSpPr/>
        <p:nvPr/>
      </p:nvGrpSpPr>
      <p:grpSpPr>
        <a:xfrm>
          <a:off x="0" y="0"/>
          <a:ext cx="0" cy="0"/>
          <a:chOff x="0" y="0"/>
          <a:chExt cx="0" cy="0"/>
        </a:xfrm>
      </p:grpSpPr>
      <p:cxnSp>
        <p:nvCxnSpPr>
          <p:cNvPr id="6" name="Straight Connector 5"/>
          <p:cNvCxnSpPr/>
          <p:nvPr userDrawn="1"/>
        </p:nvCxnSpPr>
        <p:spPr>
          <a:xfrm>
            <a:off x="0" y="4420478"/>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3" hasCustomPrompt="1"/>
          </p:nvPr>
        </p:nvSpPr>
        <p:spPr>
          <a:xfrm>
            <a:off x="529455" y="4622297"/>
            <a:ext cx="8020467" cy="1015452"/>
          </a:xfrm>
        </p:spPr>
        <p:txBody>
          <a:bodyPr lIns="0" anchor="t" anchorCtr="0">
            <a:noAutofit/>
          </a:bodyPr>
          <a:lstStyle>
            <a:lvl1pPr>
              <a:lnSpc>
                <a:spcPts val="2600"/>
              </a:lnSpc>
              <a:defRPr sz="2800" b="0" baseline="0">
                <a:solidFill>
                  <a:schemeClr val="tx2"/>
                </a:solidFill>
                <a:latin typeface="+mj-lt"/>
              </a:defRPr>
            </a:lvl1pPr>
            <a:lvl2pPr>
              <a:defRPr sz="2700" b="1">
                <a:solidFill>
                  <a:schemeClr val="tx2"/>
                </a:solidFill>
                <a:latin typeface="+mj-lt"/>
              </a:defRPr>
            </a:lvl2pPr>
            <a:lvl3pPr>
              <a:defRPr sz="2700" b="1">
                <a:solidFill>
                  <a:schemeClr val="tx2"/>
                </a:solidFill>
                <a:latin typeface="+mj-lt"/>
              </a:defRPr>
            </a:lvl3pPr>
            <a:lvl4pPr>
              <a:defRPr sz="2700" b="1">
                <a:solidFill>
                  <a:schemeClr val="tx2"/>
                </a:solidFill>
                <a:latin typeface="+mj-lt"/>
              </a:defRPr>
            </a:lvl4pPr>
            <a:lvl5pPr>
              <a:defRPr sz="2700" b="1">
                <a:solidFill>
                  <a:schemeClr val="tx2"/>
                </a:solidFill>
                <a:latin typeface="+mj-lt"/>
              </a:defRPr>
            </a:lvl5pPr>
          </a:lstStyle>
          <a:p>
            <a:pPr lvl="0"/>
            <a:r>
              <a:rPr lang="en-GB" dirty="0"/>
              <a:t>Click here to add text</a:t>
            </a:r>
            <a:r>
              <a:rPr lang="is-IS" dirty="0"/>
              <a:t>...</a:t>
            </a:r>
          </a:p>
        </p:txBody>
      </p:sp>
      <p:pic>
        <p:nvPicPr>
          <p:cNvPr id="10" name="Picture 9">
            <a:extLst>
              <a:ext uri="{FF2B5EF4-FFF2-40B4-BE49-F238E27FC236}">
                <a16:creationId xmlns:a16="http://schemas.microsoft.com/office/drawing/2014/main" id="{C955A289-5A8F-8941-9B45-9B4827C090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105537" y="5987376"/>
            <a:ext cx="1444385" cy="709014"/>
          </a:xfrm>
          <a:prstGeom prst="rect">
            <a:avLst/>
          </a:prstGeom>
        </p:spPr>
      </p:pic>
      <p:pic>
        <p:nvPicPr>
          <p:cNvPr id="11" name="Picture 10">
            <a:extLst>
              <a:ext uri="{FF2B5EF4-FFF2-40B4-BE49-F238E27FC236}">
                <a16:creationId xmlns:a16="http://schemas.microsoft.com/office/drawing/2014/main" id="{A6016755-EE1B-4144-83CC-A462722E266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9455" y="6076380"/>
            <a:ext cx="1783713" cy="531006"/>
          </a:xfrm>
          <a:prstGeom prst="rect">
            <a:avLst/>
          </a:prstGeom>
        </p:spPr>
      </p:pic>
      <p:sp>
        <p:nvSpPr>
          <p:cNvPr id="15" name="TextBox 14">
            <a:extLst>
              <a:ext uri="{FF2B5EF4-FFF2-40B4-BE49-F238E27FC236}">
                <a16:creationId xmlns:a16="http://schemas.microsoft.com/office/drawing/2014/main" id="{79B4ECE0-5539-BD44-A1DF-07A80628FF66}"/>
              </a:ext>
            </a:extLst>
          </p:cNvPr>
          <p:cNvSpPr txBox="1"/>
          <p:nvPr userDrawn="1"/>
        </p:nvSpPr>
        <p:spPr>
          <a:xfrm>
            <a:off x="3259898" y="6419391"/>
            <a:ext cx="2559580" cy="276999"/>
          </a:xfrm>
          <a:prstGeom prst="rect">
            <a:avLst/>
          </a:prstGeom>
          <a:noFill/>
        </p:spPr>
        <p:txBody>
          <a:bodyPr wrap="square" rIns="0" rtlCol="0">
            <a:spAutoFit/>
          </a:bodyPr>
          <a:lstStyle/>
          <a:p>
            <a:pPr algn="ctr"/>
            <a:r>
              <a:rPr lang="en-GB" sz="1200" b="1" dirty="0" err="1">
                <a:solidFill>
                  <a:schemeClr val="accent1"/>
                </a:solidFill>
              </a:rPr>
              <a:t>dietandcancerreport.org</a:t>
            </a:r>
            <a:endParaRPr lang="en-GB" sz="1200" b="1" dirty="0">
              <a:solidFill>
                <a:schemeClr val="accent1"/>
              </a:solidFill>
            </a:endParaRPr>
          </a:p>
        </p:txBody>
      </p:sp>
      <p:pic>
        <p:nvPicPr>
          <p:cNvPr id="8" name="Picture Placeholder 12">
            <a:extLst>
              <a:ext uri="{FF2B5EF4-FFF2-40B4-BE49-F238E27FC236}">
                <a16:creationId xmlns:a16="http://schemas.microsoft.com/office/drawing/2014/main" id="{2A30CF9C-EE44-504B-AD5C-22ED2F4AD68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124585"/>
          <a:stretch/>
        </p:blipFill>
        <p:spPr>
          <a:xfrm>
            <a:off x="0" y="0"/>
            <a:ext cx="9143999" cy="4404530"/>
          </a:xfrm>
          <a:prstGeom prst="rect">
            <a:avLst/>
          </a:prstGeom>
        </p:spPr>
      </p:pic>
    </p:spTree>
    <p:extLst>
      <p:ext uri="{BB962C8B-B14F-4D97-AF65-F5344CB8AC3E}">
        <p14:creationId xmlns:p14="http://schemas.microsoft.com/office/powerpoint/2010/main" val="3553580548"/>
      </p:ext>
    </p:extLst>
  </p:cSld>
  <p:clrMapOvr>
    <a:masterClrMapping/>
  </p:clrMapOvr>
  <p:extLst mod="1">
    <p:ext uri="{DCECCB84-F9BA-43D5-87BE-67443E8EF086}">
      <p15:sldGuideLst xmlns:p15="http://schemas.microsoft.com/office/powerpoint/2012/main">
        <p15:guide id="1" orient="horz" pos="4110">
          <p15:clr>
            <a:srgbClr val="FBAE40"/>
          </p15:clr>
        </p15:guide>
        <p15:guide id="2" orient="horz" pos="3543">
          <p15:clr>
            <a:srgbClr val="FBAE40"/>
          </p15:clr>
        </p15:guide>
        <p15:guide id="3" pos="555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_1 Column">
    <p:spTree>
      <p:nvGrpSpPr>
        <p:cNvPr id="1" name=""/>
        <p:cNvGrpSpPr/>
        <p:nvPr/>
      </p:nvGrpSpPr>
      <p:grpSpPr>
        <a:xfrm>
          <a:off x="0" y="0"/>
          <a:ext cx="0" cy="0"/>
          <a:chOff x="0" y="0"/>
          <a:chExt cx="0" cy="0"/>
        </a:xfrm>
      </p:grpSpPr>
      <p:cxnSp>
        <p:nvCxnSpPr>
          <p:cNvPr id="5" name="Straight Connector 4"/>
          <p:cNvCxnSpPr>
            <a:cxnSpLocks/>
          </p:cNvCxnSpPr>
          <p:nvPr userDrawn="1"/>
        </p:nvCxnSpPr>
        <p:spPr>
          <a:xfrm>
            <a:off x="472208" y="900069"/>
            <a:ext cx="8203481" cy="0"/>
          </a:xfrm>
          <a:prstGeom prst="line">
            <a:avLst/>
          </a:prstGeom>
          <a:ln w="12700">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6" name="Text Placeholder 13"/>
          <p:cNvSpPr>
            <a:spLocks noGrp="1"/>
          </p:cNvSpPr>
          <p:nvPr>
            <p:ph type="body" sz="quarter" idx="10" hasCustomPrompt="1"/>
          </p:nvPr>
        </p:nvSpPr>
        <p:spPr>
          <a:xfrm>
            <a:off x="401218" y="300676"/>
            <a:ext cx="8347496" cy="575717"/>
          </a:xfrm>
          <a:prstGeom prst="rect">
            <a:avLst/>
          </a:prstGeom>
        </p:spPr>
        <p:txBody>
          <a:bodyPr anchor="ctr" anchorCtr="0">
            <a:normAutofit/>
          </a:bodyPr>
          <a:lstStyle>
            <a:lvl1pPr>
              <a:defRPr sz="3200" b="1" spc="-30" baseline="0">
                <a:solidFill>
                  <a:schemeClr val="tx2"/>
                </a:solidFill>
              </a:defRPr>
            </a:lvl1pPr>
          </a:lstStyle>
          <a:p>
            <a:pPr lvl="0"/>
            <a:r>
              <a:rPr lang="en-US" dirty="0"/>
              <a:t>Click to add heading</a:t>
            </a:r>
            <a:endParaRPr lang="en-GB" dirty="0"/>
          </a:p>
        </p:txBody>
      </p:sp>
      <p:sp>
        <p:nvSpPr>
          <p:cNvPr id="8" name="Text Placeholder 2"/>
          <p:cNvSpPr>
            <a:spLocks noGrp="1"/>
          </p:cNvSpPr>
          <p:nvPr>
            <p:ph type="body" sz="quarter" idx="13" hasCustomPrompt="1"/>
          </p:nvPr>
        </p:nvSpPr>
        <p:spPr>
          <a:xfrm>
            <a:off x="401638" y="1096649"/>
            <a:ext cx="8347075" cy="3987826"/>
          </a:xfrm>
        </p:spPr>
        <p:txBody>
          <a:bodyPr>
            <a:normAutofit/>
          </a:bodyPr>
          <a:lstStyle>
            <a:lvl1pPr marL="0" marR="0" indent="0" algn="just" defTabSz="685800" rtl="0" eaLnBrk="1" fontAlgn="auto" latinLnBrk="0" hangingPunct="1">
              <a:lnSpc>
                <a:spcPct val="100000"/>
              </a:lnSpc>
              <a:spcBef>
                <a:spcPct val="20000"/>
              </a:spcBef>
              <a:spcAft>
                <a:spcPts val="450"/>
              </a:spcAft>
              <a:buClrTx/>
              <a:buSzTx/>
              <a:buFont typeface="Arial" panose="020B0604020202020204" pitchFamily="34" charset="0"/>
              <a:buNone/>
              <a:tabLst/>
              <a:defRPr sz="2800" baseline="0"/>
            </a:lvl1pPr>
            <a:lvl2pPr>
              <a:lnSpc>
                <a:spcPts val="2200"/>
              </a:lnSpc>
              <a:defRPr sz="1800"/>
            </a:lvl2pPr>
            <a:lvl3pPr>
              <a:lnSpc>
                <a:spcPts val="2200"/>
              </a:lnSpc>
              <a:defRPr sz="1800"/>
            </a:lvl3pPr>
            <a:lvl4pPr>
              <a:lnSpc>
                <a:spcPts val="2200"/>
              </a:lnSpc>
              <a:defRPr sz="1800"/>
            </a:lvl4pPr>
            <a:lvl5pPr>
              <a:lnSpc>
                <a:spcPts val="2200"/>
              </a:lnSpc>
              <a:defRPr sz="1800"/>
            </a:lvl5pPr>
          </a:lstStyle>
          <a:p>
            <a:pPr marL="0" marR="0" lvl="0" indent="0" algn="l" defTabSz="685800" rtl="0" eaLnBrk="1" fontAlgn="auto" latinLnBrk="0" hangingPunct="1">
              <a:lnSpc>
                <a:spcPts val="2200"/>
              </a:lnSpc>
              <a:spcBef>
                <a:spcPct val="20000"/>
              </a:spcBef>
              <a:spcAft>
                <a:spcPts val="450"/>
              </a:spcAft>
              <a:buClrTx/>
              <a:buSzTx/>
              <a:buFont typeface="Arial" panose="020B0604020202020204" pitchFamily="34" charset="0"/>
              <a:buNone/>
              <a:tabLst/>
              <a:defRPr/>
            </a:pPr>
            <a:r>
              <a:rPr lang="en-GB" dirty="0"/>
              <a:t>Click to add text</a:t>
            </a:r>
          </a:p>
        </p:txBody>
      </p:sp>
      <p:pic>
        <p:nvPicPr>
          <p:cNvPr id="12" name="Picture 11">
            <a:extLst>
              <a:ext uri="{FF2B5EF4-FFF2-40B4-BE49-F238E27FC236}">
                <a16:creationId xmlns:a16="http://schemas.microsoft.com/office/drawing/2014/main" id="{F29BA0C8-108D-E14B-88CC-B5792235B1A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3752" y="6178259"/>
            <a:ext cx="1186170" cy="582263"/>
          </a:xfrm>
          <a:prstGeom prst="rect">
            <a:avLst/>
          </a:prstGeom>
        </p:spPr>
      </p:pic>
      <p:pic>
        <p:nvPicPr>
          <p:cNvPr id="13" name="Picture 12">
            <a:extLst>
              <a:ext uri="{FF2B5EF4-FFF2-40B4-BE49-F238E27FC236}">
                <a16:creationId xmlns:a16="http://schemas.microsoft.com/office/drawing/2014/main" id="{B52E34BC-65F1-E54E-AECF-BD94554BAE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9456" y="6230664"/>
            <a:ext cx="1444384" cy="429989"/>
          </a:xfrm>
          <a:prstGeom prst="rect">
            <a:avLst/>
          </a:prstGeom>
        </p:spPr>
      </p:pic>
      <p:sp>
        <p:nvSpPr>
          <p:cNvPr id="14" name="TextBox 13">
            <a:extLst>
              <a:ext uri="{FF2B5EF4-FFF2-40B4-BE49-F238E27FC236}">
                <a16:creationId xmlns:a16="http://schemas.microsoft.com/office/drawing/2014/main" id="{3720AAAA-78D6-4244-BE18-A40275F5F175}"/>
              </a:ext>
            </a:extLst>
          </p:cNvPr>
          <p:cNvSpPr txBox="1"/>
          <p:nvPr userDrawn="1"/>
        </p:nvSpPr>
        <p:spPr>
          <a:xfrm>
            <a:off x="3292210" y="6469934"/>
            <a:ext cx="2559580" cy="276999"/>
          </a:xfrm>
          <a:prstGeom prst="rect">
            <a:avLst/>
          </a:prstGeom>
          <a:noFill/>
        </p:spPr>
        <p:txBody>
          <a:bodyPr wrap="square" rIns="0" rtlCol="0">
            <a:spAutoFit/>
          </a:bodyPr>
          <a:lstStyle/>
          <a:p>
            <a:pPr algn="ctr"/>
            <a:r>
              <a:rPr lang="en-GB" sz="1200" b="1" dirty="0" err="1">
                <a:solidFill>
                  <a:schemeClr val="accent1"/>
                </a:solidFill>
              </a:rPr>
              <a:t>dietandcancerreport.org</a:t>
            </a:r>
            <a:endParaRPr lang="en-GB" sz="1200" b="1" dirty="0">
              <a:solidFill>
                <a:schemeClr val="accent1"/>
              </a:solidFill>
            </a:endParaRPr>
          </a:p>
        </p:txBody>
      </p:sp>
      <p:cxnSp>
        <p:nvCxnSpPr>
          <p:cNvPr id="15" name="Straight Connector 14">
            <a:extLst>
              <a:ext uri="{FF2B5EF4-FFF2-40B4-BE49-F238E27FC236}">
                <a16:creationId xmlns:a16="http://schemas.microsoft.com/office/drawing/2014/main" id="{FA5F52D6-A4BB-9942-8798-E5A90C267252}"/>
              </a:ext>
            </a:extLst>
          </p:cNvPr>
          <p:cNvCxnSpPr/>
          <p:nvPr userDrawn="1"/>
        </p:nvCxnSpPr>
        <p:spPr>
          <a:xfrm>
            <a:off x="0" y="6034084"/>
            <a:ext cx="914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80371AF-9F0B-654E-8A48-38225127FC0A}"/>
              </a:ext>
            </a:extLst>
          </p:cNvPr>
          <p:cNvSpPr txBox="1"/>
          <p:nvPr userDrawn="1"/>
        </p:nvSpPr>
        <p:spPr>
          <a:xfrm>
            <a:off x="1344706" y="430306"/>
            <a:ext cx="0" cy="0"/>
          </a:xfrm>
          <a:prstGeom prst="rect">
            <a:avLst/>
          </a:prstGeom>
        </p:spPr>
        <p:txBody>
          <a:bodyPr wrap="none" rtlCol="0">
            <a:noAutofit/>
          </a:bodyPr>
          <a:lstStyle/>
          <a:p>
            <a:pPr>
              <a:spcAft>
                <a:spcPts val="600"/>
              </a:spcAft>
            </a:pPr>
            <a:endParaRPr lang="en-US" sz="3200" spc="-40" dirty="0">
              <a:solidFill>
                <a:srgbClr val="005A8C"/>
              </a:solidFill>
              <a:latin typeface="Segoe UI" panose="020B0502040204020203" pitchFamily="34" charset="0"/>
              <a:ea typeface="Segoe UI" panose="020B0502040204020203" pitchFamily="34" charset="0"/>
              <a:cs typeface="Segoe UI" panose="020B0502040204020203" pitchFamily="34" charset="0"/>
            </a:endParaRPr>
          </a:p>
        </p:txBody>
      </p:sp>
    </p:spTree>
    <p:extLst/>
  </p:cSld>
  <p:clrMapOvr>
    <a:masterClrMapping/>
  </p:clrMapOvr>
  <p:extLst mod="1">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_Bullets">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395536" y="1472819"/>
            <a:ext cx="8353177" cy="3628153"/>
          </a:xfrm>
        </p:spPr>
        <p:txBody>
          <a:bodyPr>
            <a:noAutofit/>
          </a:bodyPr>
          <a:lstStyle>
            <a:lvl1pPr marL="214313" marR="0" indent="-214313" algn="l" defTabSz="685800" rtl="0" eaLnBrk="1" fontAlgn="auto" latinLnBrk="0" hangingPunct="1">
              <a:lnSpc>
                <a:spcPct val="100000"/>
              </a:lnSpc>
              <a:spcBef>
                <a:spcPts val="0"/>
              </a:spcBef>
              <a:spcAft>
                <a:spcPts val="450"/>
              </a:spcAft>
              <a:buClr>
                <a:schemeClr val="accent1"/>
              </a:buClr>
              <a:buSzTx/>
              <a:buFont typeface="Arial" charset="0"/>
              <a:buChar char="•"/>
              <a:tabLst/>
              <a:defRPr sz="2000" b="1" baseline="0"/>
            </a:lvl1pPr>
          </a:lstStyle>
          <a:p>
            <a:pPr lvl="0"/>
            <a:r>
              <a:rPr lang="en-US" dirty="0"/>
              <a:t>Bullet point, bullet point, bullet point</a:t>
            </a:r>
          </a:p>
          <a:p>
            <a:pPr marL="214313" marR="0" lvl="0" indent="-214313" algn="l" defTabSz="685800" rtl="0" eaLnBrk="1" fontAlgn="auto" latinLnBrk="0" hangingPunct="1">
              <a:lnSpc>
                <a:spcPct val="100000"/>
              </a:lnSpc>
              <a:spcBef>
                <a:spcPts val="0"/>
              </a:spcBef>
              <a:spcAft>
                <a:spcPts val="450"/>
              </a:spcAft>
              <a:buClr>
                <a:schemeClr val="accent1"/>
              </a:buClr>
              <a:buSzTx/>
              <a:buFont typeface="Arial" charset="0"/>
              <a:buChar char="•"/>
              <a:tabLst/>
              <a:defRPr/>
            </a:pPr>
            <a:r>
              <a:rPr lang="en-US" dirty="0"/>
              <a:t>Bullet point, bullet point, bullet point</a:t>
            </a:r>
          </a:p>
          <a:p>
            <a:pPr lvl="0"/>
            <a:r>
              <a:rPr lang="en-US" dirty="0"/>
              <a:t>bullet point, bullet point</a:t>
            </a:r>
          </a:p>
          <a:p>
            <a:pPr lvl="0"/>
            <a:r>
              <a:rPr lang="en-US" dirty="0"/>
              <a:t>Bullet point, </a:t>
            </a:r>
          </a:p>
          <a:p>
            <a:pPr lvl="0"/>
            <a:endParaRPr lang="en-GB" dirty="0"/>
          </a:p>
        </p:txBody>
      </p:sp>
      <p:sp>
        <p:nvSpPr>
          <p:cNvPr id="18" name="Text Placeholder 2"/>
          <p:cNvSpPr>
            <a:spLocks noGrp="1"/>
          </p:cNvSpPr>
          <p:nvPr>
            <p:ph type="body" sz="quarter" idx="12" hasCustomPrompt="1"/>
          </p:nvPr>
        </p:nvSpPr>
        <p:spPr>
          <a:xfrm>
            <a:off x="395536" y="1112456"/>
            <a:ext cx="8353177" cy="360363"/>
          </a:xfrm>
        </p:spPr>
        <p:txBody>
          <a:bodyPr anchor="ctr" anchorCtr="0">
            <a:normAutofit/>
          </a:bodyPr>
          <a:lstStyle>
            <a:lvl1pPr marL="0" marR="0" indent="0" algn="l" defTabSz="685800" rtl="0" eaLnBrk="1" fontAlgn="auto" latinLnBrk="0" hangingPunct="1">
              <a:lnSpc>
                <a:spcPts val="1650"/>
              </a:lnSpc>
              <a:spcBef>
                <a:spcPct val="20000"/>
              </a:spcBef>
              <a:spcAft>
                <a:spcPts val="450"/>
              </a:spcAft>
              <a:buClrTx/>
              <a:buSzTx/>
              <a:buFont typeface="Arial" panose="020B0604020202020204" pitchFamily="34" charset="0"/>
              <a:buNone/>
              <a:tabLst/>
              <a:defRPr sz="2400" baseline="0"/>
            </a:lvl1pPr>
          </a:lstStyle>
          <a:p>
            <a:pPr marL="0" marR="0" lvl="0" indent="0" algn="l" defTabSz="685800" rtl="0" eaLnBrk="1" fontAlgn="auto" latinLnBrk="0" hangingPunct="1">
              <a:lnSpc>
                <a:spcPts val="1650"/>
              </a:lnSpc>
              <a:spcBef>
                <a:spcPct val="20000"/>
              </a:spcBef>
              <a:spcAft>
                <a:spcPts val="450"/>
              </a:spcAft>
              <a:buClrTx/>
              <a:buSzTx/>
              <a:buFont typeface="Arial" panose="020B0604020202020204" pitchFamily="34" charset="0"/>
              <a:buNone/>
              <a:tabLst/>
              <a:defRPr/>
            </a:pPr>
            <a:r>
              <a:rPr lang="en-GB" dirty="0"/>
              <a:t>Click to add text:</a:t>
            </a:r>
          </a:p>
        </p:txBody>
      </p:sp>
      <p:pic>
        <p:nvPicPr>
          <p:cNvPr id="15" name="Picture 14">
            <a:extLst>
              <a:ext uri="{FF2B5EF4-FFF2-40B4-BE49-F238E27FC236}">
                <a16:creationId xmlns:a16="http://schemas.microsoft.com/office/drawing/2014/main" id="{EC70AC0E-E1D0-C146-B2C5-50A9E0E08C1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3752" y="6178259"/>
            <a:ext cx="1186170" cy="582263"/>
          </a:xfrm>
          <a:prstGeom prst="rect">
            <a:avLst/>
          </a:prstGeom>
        </p:spPr>
      </p:pic>
      <p:pic>
        <p:nvPicPr>
          <p:cNvPr id="17" name="Picture 16">
            <a:extLst>
              <a:ext uri="{FF2B5EF4-FFF2-40B4-BE49-F238E27FC236}">
                <a16:creationId xmlns:a16="http://schemas.microsoft.com/office/drawing/2014/main" id="{E6AC63FF-42DD-B04A-B602-392788E68D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9456" y="6230664"/>
            <a:ext cx="1444384" cy="429989"/>
          </a:xfrm>
          <a:prstGeom prst="rect">
            <a:avLst/>
          </a:prstGeom>
        </p:spPr>
      </p:pic>
      <p:sp>
        <p:nvSpPr>
          <p:cNvPr id="19" name="TextBox 18">
            <a:extLst>
              <a:ext uri="{FF2B5EF4-FFF2-40B4-BE49-F238E27FC236}">
                <a16:creationId xmlns:a16="http://schemas.microsoft.com/office/drawing/2014/main" id="{667EC095-054A-574B-8B4C-B307E2163E3F}"/>
              </a:ext>
            </a:extLst>
          </p:cNvPr>
          <p:cNvSpPr txBox="1"/>
          <p:nvPr userDrawn="1"/>
        </p:nvSpPr>
        <p:spPr>
          <a:xfrm>
            <a:off x="3292210" y="6469934"/>
            <a:ext cx="2559580" cy="276999"/>
          </a:xfrm>
          <a:prstGeom prst="rect">
            <a:avLst/>
          </a:prstGeom>
          <a:noFill/>
        </p:spPr>
        <p:txBody>
          <a:bodyPr wrap="square" rIns="0" rtlCol="0">
            <a:spAutoFit/>
          </a:bodyPr>
          <a:lstStyle/>
          <a:p>
            <a:pPr algn="ctr"/>
            <a:r>
              <a:rPr lang="en-GB" sz="1200" b="1" dirty="0" err="1">
                <a:solidFill>
                  <a:schemeClr val="accent1"/>
                </a:solidFill>
              </a:rPr>
              <a:t>dietandcancerreport.org</a:t>
            </a:r>
            <a:endParaRPr lang="en-GB" sz="1200" b="1" dirty="0">
              <a:solidFill>
                <a:schemeClr val="accent1"/>
              </a:solidFill>
            </a:endParaRPr>
          </a:p>
        </p:txBody>
      </p:sp>
      <p:cxnSp>
        <p:nvCxnSpPr>
          <p:cNvPr id="20" name="Straight Connector 19">
            <a:extLst>
              <a:ext uri="{FF2B5EF4-FFF2-40B4-BE49-F238E27FC236}">
                <a16:creationId xmlns:a16="http://schemas.microsoft.com/office/drawing/2014/main" id="{6FAAE75F-80F3-6F47-BECE-0FE551219342}"/>
              </a:ext>
            </a:extLst>
          </p:cNvPr>
          <p:cNvCxnSpPr/>
          <p:nvPr userDrawn="1"/>
        </p:nvCxnSpPr>
        <p:spPr>
          <a:xfrm>
            <a:off x="0" y="6034084"/>
            <a:ext cx="914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6FB0633-2B62-2341-A28E-E739C8D58B0E}"/>
              </a:ext>
            </a:extLst>
          </p:cNvPr>
          <p:cNvCxnSpPr>
            <a:cxnSpLocks/>
          </p:cNvCxnSpPr>
          <p:nvPr userDrawn="1"/>
        </p:nvCxnSpPr>
        <p:spPr>
          <a:xfrm>
            <a:off x="472208" y="900069"/>
            <a:ext cx="8203481" cy="0"/>
          </a:xfrm>
          <a:prstGeom prst="line">
            <a:avLst/>
          </a:prstGeom>
          <a:ln w="12700">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23" name="Text Placeholder 13">
            <a:extLst>
              <a:ext uri="{FF2B5EF4-FFF2-40B4-BE49-F238E27FC236}">
                <a16:creationId xmlns:a16="http://schemas.microsoft.com/office/drawing/2014/main" id="{BD1768C2-65E2-174E-A260-62CD49331E4A}"/>
              </a:ext>
            </a:extLst>
          </p:cNvPr>
          <p:cNvSpPr>
            <a:spLocks noGrp="1"/>
          </p:cNvSpPr>
          <p:nvPr>
            <p:ph type="body" sz="quarter" idx="10" hasCustomPrompt="1"/>
          </p:nvPr>
        </p:nvSpPr>
        <p:spPr>
          <a:xfrm>
            <a:off x="401218" y="300676"/>
            <a:ext cx="8347496" cy="575717"/>
          </a:xfrm>
          <a:prstGeom prst="rect">
            <a:avLst/>
          </a:prstGeom>
        </p:spPr>
        <p:txBody>
          <a:bodyPr anchor="ctr" anchorCtr="0">
            <a:normAutofit/>
          </a:bodyPr>
          <a:lstStyle>
            <a:lvl1pPr>
              <a:defRPr sz="3200" b="1" spc="-30" baseline="0">
                <a:solidFill>
                  <a:schemeClr val="tx2"/>
                </a:solidFill>
              </a:defRPr>
            </a:lvl1pPr>
          </a:lstStyle>
          <a:p>
            <a:pPr lvl="0"/>
            <a:r>
              <a:rPr lang="en-US" dirty="0"/>
              <a:t>Click to add heading</a:t>
            </a:r>
            <a:endParaRPr lang="en-GB" dirty="0"/>
          </a:p>
        </p:txBody>
      </p:sp>
    </p:spTree>
    <p:extLst/>
  </p:cSld>
  <p:clrMapOvr>
    <a:masterClrMapping/>
  </p:clrMapOvr>
  <p:extLst mod="1">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_Bullets 2 Columns">
    <p:spTree>
      <p:nvGrpSpPr>
        <p:cNvPr id="1" name=""/>
        <p:cNvGrpSpPr/>
        <p:nvPr/>
      </p:nvGrpSpPr>
      <p:grpSpPr>
        <a:xfrm>
          <a:off x="0" y="0"/>
          <a:ext cx="0" cy="0"/>
          <a:chOff x="0" y="0"/>
          <a:chExt cx="0" cy="0"/>
        </a:xfrm>
      </p:grpSpPr>
      <p:sp>
        <p:nvSpPr>
          <p:cNvPr id="7" name="Text Placeholder 15"/>
          <p:cNvSpPr>
            <a:spLocks noGrp="1"/>
          </p:cNvSpPr>
          <p:nvPr>
            <p:ph type="body" sz="quarter" idx="11" hasCustomPrompt="1"/>
          </p:nvPr>
        </p:nvSpPr>
        <p:spPr>
          <a:xfrm>
            <a:off x="395536" y="1479542"/>
            <a:ext cx="8353177" cy="3649270"/>
          </a:xfrm>
        </p:spPr>
        <p:txBody>
          <a:bodyPr numCol="2" spcCol="180000">
            <a:noAutofit/>
          </a:bodyPr>
          <a:lstStyle>
            <a:lvl1pPr marL="214313" marR="0" indent="-214313" algn="l" defTabSz="685800" rtl="0" eaLnBrk="1" fontAlgn="auto" latinLnBrk="0" hangingPunct="1">
              <a:lnSpc>
                <a:spcPts val="2200"/>
              </a:lnSpc>
              <a:spcBef>
                <a:spcPts val="0"/>
              </a:spcBef>
              <a:spcAft>
                <a:spcPts val="450"/>
              </a:spcAft>
              <a:buClr>
                <a:schemeClr val="accent1"/>
              </a:buClr>
              <a:buSzTx/>
              <a:buFont typeface="Arial" charset="0"/>
              <a:buChar char="•"/>
              <a:tabLst/>
              <a:defRPr sz="2000" b="1" baseline="0"/>
            </a:lvl1pPr>
          </a:lstStyle>
          <a:p>
            <a:pPr lvl="0"/>
            <a:r>
              <a:rPr lang="en-US" dirty="0"/>
              <a:t>Bullet point, bullet point</a:t>
            </a:r>
          </a:p>
          <a:p>
            <a:pPr lvl="0"/>
            <a:r>
              <a:rPr lang="en-US" dirty="0"/>
              <a:t>Bullet point, bullet point</a:t>
            </a:r>
          </a:p>
          <a:p>
            <a:pPr lvl="0"/>
            <a:r>
              <a:rPr lang="en-US" dirty="0"/>
              <a:t>Bullet point, bullet point</a:t>
            </a:r>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r>
              <a:rPr lang="en-US" dirty="0"/>
              <a:t>Bullet point, bullet point</a:t>
            </a:r>
          </a:p>
          <a:p>
            <a:pPr lvl="0"/>
            <a:r>
              <a:rPr lang="en-US" dirty="0"/>
              <a:t>Bullet point, bullet point</a:t>
            </a:r>
          </a:p>
          <a:p>
            <a:pPr lvl="0"/>
            <a:r>
              <a:rPr lang="en-US" dirty="0"/>
              <a:t>Bullet point, bullet point</a:t>
            </a:r>
          </a:p>
          <a:p>
            <a:pPr lvl="0"/>
            <a:endParaRPr lang="en-US" dirty="0"/>
          </a:p>
          <a:p>
            <a:pPr lvl="0"/>
            <a:endParaRPr lang="en-GB" dirty="0"/>
          </a:p>
        </p:txBody>
      </p:sp>
      <p:sp>
        <p:nvSpPr>
          <p:cNvPr id="18" name="Text Placeholder 2"/>
          <p:cNvSpPr>
            <a:spLocks noGrp="1"/>
          </p:cNvSpPr>
          <p:nvPr>
            <p:ph type="body" sz="quarter" idx="12" hasCustomPrompt="1"/>
          </p:nvPr>
        </p:nvSpPr>
        <p:spPr>
          <a:xfrm>
            <a:off x="395536" y="1111269"/>
            <a:ext cx="8353177" cy="365549"/>
          </a:xfrm>
        </p:spPr>
        <p:txBody>
          <a:bodyPr anchor="ctr" anchorCtr="0">
            <a:normAutofit/>
          </a:bodyPr>
          <a:lstStyle>
            <a:lvl1pPr marL="0" marR="0" indent="0" algn="l" defTabSz="685800" rtl="0" eaLnBrk="1" fontAlgn="auto" latinLnBrk="0" hangingPunct="1">
              <a:lnSpc>
                <a:spcPts val="1650"/>
              </a:lnSpc>
              <a:spcBef>
                <a:spcPct val="20000"/>
              </a:spcBef>
              <a:spcAft>
                <a:spcPts val="450"/>
              </a:spcAft>
              <a:buClrTx/>
              <a:buSzTx/>
              <a:buFont typeface="Arial" panose="020B0604020202020204" pitchFamily="34" charset="0"/>
              <a:buNone/>
              <a:tabLst/>
              <a:defRPr sz="2400" baseline="0"/>
            </a:lvl1pPr>
          </a:lstStyle>
          <a:p>
            <a:pPr marL="0" marR="0" lvl="0" indent="0" algn="l" defTabSz="685800" rtl="0" eaLnBrk="1" fontAlgn="auto" latinLnBrk="0" hangingPunct="1">
              <a:lnSpc>
                <a:spcPts val="1650"/>
              </a:lnSpc>
              <a:spcBef>
                <a:spcPct val="20000"/>
              </a:spcBef>
              <a:spcAft>
                <a:spcPts val="450"/>
              </a:spcAft>
              <a:buClrTx/>
              <a:buSzTx/>
              <a:buFont typeface="Arial" panose="020B0604020202020204" pitchFamily="34" charset="0"/>
              <a:buNone/>
              <a:tabLst/>
              <a:defRPr/>
            </a:pPr>
            <a:r>
              <a:rPr lang="en-GB" dirty="0"/>
              <a:t>Click to add text:</a:t>
            </a:r>
          </a:p>
        </p:txBody>
      </p:sp>
      <p:pic>
        <p:nvPicPr>
          <p:cNvPr id="10" name="Picture 9">
            <a:extLst>
              <a:ext uri="{FF2B5EF4-FFF2-40B4-BE49-F238E27FC236}">
                <a16:creationId xmlns:a16="http://schemas.microsoft.com/office/drawing/2014/main" id="{08140BA1-626C-BD4A-8048-52A16B40659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3752" y="6178259"/>
            <a:ext cx="1186170" cy="582263"/>
          </a:xfrm>
          <a:prstGeom prst="rect">
            <a:avLst/>
          </a:prstGeom>
        </p:spPr>
      </p:pic>
      <p:pic>
        <p:nvPicPr>
          <p:cNvPr id="11" name="Picture 10">
            <a:extLst>
              <a:ext uri="{FF2B5EF4-FFF2-40B4-BE49-F238E27FC236}">
                <a16:creationId xmlns:a16="http://schemas.microsoft.com/office/drawing/2014/main" id="{A6531E0E-701D-9049-84AE-6F07849A2EC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9456" y="6230664"/>
            <a:ext cx="1444384" cy="429989"/>
          </a:xfrm>
          <a:prstGeom prst="rect">
            <a:avLst/>
          </a:prstGeom>
        </p:spPr>
      </p:pic>
      <p:sp>
        <p:nvSpPr>
          <p:cNvPr id="12" name="TextBox 11">
            <a:extLst>
              <a:ext uri="{FF2B5EF4-FFF2-40B4-BE49-F238E27FC236}">
                <a16:creationId xmlns:a16="http://schemas.microsoft.com/office/drawing/2014/main" id="{D875635B-086B-E048-A52F-27F53527351C}"/>
              </a:ext>
            </a:extLst>
          </p:cNvPr>
          <p:cNvSpPr txBox="1"/>
          <p:nvPr userDrawn="1"/>
        </p:nvSpPr>
        <p:spPr>
          <a:xfrm>
            <a:off x="3292210" y="6469934"/>
            <a:ext cx="2559580" cy="276999"/>
          </a:xfrm>
          <a:prstGeom prst="rect">
            <a:avLst/>
          </a:prstGeom>
          <a:noFill/>
        </p:spPr>
        <p:txBody>
          <a:bodyPr wrap="square" rIns="0" rtlCol="0">
            <a:spAutoFit/>
          </a:bodyPr>
          <a:lstStyle/>
          <a:p>
            <a:pPr algn="ctr"/>
            <a:r>
              <a:rPr lang="en-GB" sz="1200" b="1" dirty="0" err="1">
                <a:solidFill>
                  <a:schemeClr val="accent1"/>
                </a:solidFill>
              </a:rPr>
              <a:t>dietandcancerreport.org</a:t>
            </a:r>
            <a:endParaRPr lang="en-GB" sz="1200" b="1" dirty="0">
              <a:solidFill>
                <a:schemeClr val="accent1"/>
              </a:solidFill>
            </a:endParaRPr>
          </a:p>
        </p:txBody>
      </p:sp>
      <p:cxnSp>
        <p:nvCxnSpPr>
          <p:cNvPr id="19" name="Straight Connector 18">
            <a:extLst>
              <a:ext uri="{FF2B5EF4-FFF2-40B4-BE49-F238E27FC236}">
                <a16:creationId xmlns:a16="http://schemas.microsoft.com/office/drawing/2014/main" id="{75EC0F87-2DC5-8442-9CD4-B3C32804D34F}"/>
              </a:ext>
            </a:extLst>
          </p:cNvPr>
          <p:cNvCxnSpPr/>
          <p:nvPr userDrawn="1"/>
        </p:nvCxnSpPr>
        <p:spPr>
          <a:xfrm>
            <a:off x="0" y="6034084"/>
            <a:ext cx="914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4729CCA-5184-F148-BF5E-23E34406188C}"/>
              </a:ext>
            </a:extLst>
          </p:cNvPr>
          <p:cNvCxnSpPr>
            <a:cxnSpLocks/>
          </p:cNvCxnSpPr>
          <p:nvPr userDrawn="1"/>
        </p:nvCxnSpPr>
        <p:spPr>
          <a:xfrm>
            <a:off x="472208" y="900069"/>
            <a:ext cx="8203481" cy="0"/>
          </a:xfrm>
          <a:prstGeom prst="line">
            <a:avLst/>
          </a:prstGeom>
          <a:ln w="12700">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22" name="Text Placeholder 13">
            <a:extLst>
              <a:ext uri="{FF2B5EF4-FFF2-40B4-BE49-F238E27FC236}">
                <a16:creationId xmlns:a16="http://schemas.microsoft.com/office/drawing/2014/main" id="{D8A0AAB8-4E83-AE4E-B502-01CEC1CDABD7}"/>
              </a:ext>
            </a:extLst>
          </p:cNvPr>
          <p:cNvSpPr>
            <a:spLocks noGrp="1"/>
          </p:cNvSpPr>
          <p:nvPr>
            <p:ph type="body" sz="quarter" idx="10" hasCustomPrompt="1"/>
          </p:nvPr>
        </p:nvSpPr>
        <p:spPr>
          <a:xfrm>
            <a:off x="401218" y="300676"/>
            <a:ext cx="8347496" cy="575717"/>
          </a:xfrm>
          <a:prstGeom prst="rect">
            <a:avLst/>
          </a:prstGeom>
        </p:spPr>
        <p:txBody>
          <a:bodyPr anchor="ctr" anchorCtr="0">
            <a:normAutofit/>
          </a:bodyPr>
          <a:lstStyle>
            <a:lvl1pPr>
              <a:defRPr sz="3200" b="1" spc="-30" baseline="0">
                <a:solidFill>
                  <a:schemeClr val="tx2"/>
                </a:solidFill>
              </a:defRPr>
            </a:lvl1pPr>
          </a:lstStyle>
          <a:p>
            <a:pPr lvl="0"/>
            <a:r>
              <a:rPr lang="en-US" dirty="0"/>
              <a:t>Click to add heading</a:t>
            </a:r>
            <a:endParaRPr lang="en-GB" dirty="0"/>
          </a:p>
        </p:txBody>
      </p:sp>
    </p:spTree>
    <p:extLst/>
  </p:cSld>
  <p:clrMapOvr>
    <a:masterClrMapping/>
  </p:clrMapOvr>
  <p:extLst mod="1">
    <p:ext uri="{DCECCB84-F9BA-43D5-87BE-67443E8EF086}">
      <p15:sldGuideLst xmlns:p15="http://schemas.microsoft.com/office/powerpoint/2012/main">
        <p15:guide id="1" orient="horz" pos="1026"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_Image">
    <p:spTree>
      <p:nvGrpSpPr>
        <p:cNvPr id="1" name=""/>
        <p:cNvGrpSpPr/>
        <p:nvPr/>
      </p:nvGrpSpPr>
      <p:grpSpPr>
        <a:xfrm>
          <a:off x="0" y="0"/>
          <a:ext cx="0" cy="0"/>
          <a:chOff x="0" y="0"/>
          <a:chExt cx="0" cy="0"/>
        </a:xfrm>
      </p:grpSpPr>
      <p:sp>
        <p:nvSpPr>
          <p:cNvPr id="12" name="Picture Placeholder 2"/>
          <p:cNvSpPr>
            <a:spLocks noGrp="1"/>
          </p:cNvSpPr>
          <p:nvPr>
            <p:ph type="pic" sz="quarter" idx="13"/>
          </p:nvPr>
        </p:nvSpPr>
        <p:spPr>
          <a:xfrm>
            <a:off x="472208" y="1205193"/>
            <a:ext cx="1650504" cy="2342093"/>
          </a:xfrm>
        </p:spPr>
        <p:txBody>
          <a:bodyPr/>
          <a:lstStyle/>
          <a:p>
            <a:endParaRPr lang="en-GB"/>
          </a:p>
        </p:txBody>
      </p:sp>
      <p:sp>
        <p:nvSpPr>
          <p:cNvPr id="14" name="Text Placeholder 2"/>
          <p:cNvSpPr>
            <a:spLocks noGrp="1"/>
          </p:cNvSpPr>
          <p:nvPr>
            <p:ph type="body" sz="quarter" idx="14" hasCustomPrompt="1"/>
          </p:nvPr>
        </p:nvSpPr>
        <p:spPr>
          <a:xfrm>
            <a:off x="2429933" y="1204870"/>
            <a:ext cx="6318780" cy="3648581"/>
          </a:xfrm>
        </p:spPr>
        <p:txBody>
          <a:bodyPr>
            <a:normAutofit/>
          </a:bodyPr>
          <a:lstStyle>
            <a:lvl1pPr marL="0" marR="0" indent="0" algn="l" defTabSz="685800" rtl="0" eaLnBrk="1" fontAlgn="auto" latinLnBrk="0" hangingPunct="1">
              <a:lnSpc>
                <a:spcPts val="2200"/>
              </a:lnSpc>
              <a:spcBef>
                <a:spcPct val="20000"/>
              </a:spcBef>
              <a:spcAft>
                <a:spcPts val="450"/>
              </a:spcAft>
              <a:buClrTx/>
              <a:buSzTx/>
              <a:buFont typeface="Arial" panose="020B0604020202020204" pitchFamily="34" charset="0"/>
              <a:buNone/>
              <a:tabLst/>
              <a:defRPr sz="2800" baseline="0"/>
            </a:lvl1pPr>
            <a:lvl2pPr>
              <a:lnSpc>
                <a:spcPts val="2200"/>
              </a:lnSpc>
              <a:defRPr sz="1800"/>
            </a:lvl2pPr>
            <a:lvl3pPr>
              <a:lnSpc>
                <a:spcPts val="2200"/>
              </a:lnSpc>
              <a:defRPr sz="1800"/>
            </a:lvl3pPr>
            <a:lvl4pPr>
              <a:lnSpc>
                <a:spcPts val="2200"/>
              </a:lnSpc>
              <a:defRPr sz="1800"/>
            </a:lvl4pPr>
            <a:lvl5pPr>
              <a:lnSpc>
                <a:spcPts val="2200"/>
              </a:lnSpc>
              <a:defRPr sz="1800"/>
            </a:lvl5pPr>
          </a:lstStyle>
          <a:p>
            <a:pPr marL="0" marR="0" lvl="0" indent="0" algn="l" defTabSz="685800" rtl="0" eaLnBrk="1" fontAlgn="auto" latinLnBrk="0" hangingPunct="1">
              <a:lnSpc>
                <a:spcPts val="2200"/>
              </a:lnSpc>
              <a:spcBef>
                <a:spcPct val="20000"/>
              </a:spcBef>
              <a:spcAft>
                <a:spcPts val="450"/>
              </a:spcAft>
              <a:buClrTx/>
              <a:buSzTx/>
              <a:buFont typeface="Arial" panose="020B0604020202020204" pitchFamily="34" charset="0"/>
              <a:buNone/>
              <a:tabLst/>
              <a:defRPr/>
            </a:pPr>
            <a:r>
              <a:rPr lang="en-GB" dirty="0"/>
              <a:t>Click to add text</a:t>
            </a:r>
          </a:p>
        </p:txBody>
      </p:sp>
      <p:pic>
        <p:nvPicPr>
          <p:cNvPr id="11" name="Picture 10">
            <a:extLst>
              <a:ext uri="{FF2B5EF4-FFF2-40B4-BE49-F238E27FC236}">
                <a16:creationId xmlns:a16="http://schemas.microsoft.com/office/drawing/2014/main" id="{39B22ED5-0E45-F044-A2C7-90DD4725D20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3752" y="6178259"/>
            <a:ext cx="1186170" cy="582263"/>
          </a:xfrm>
          <a:prstGeom prst="rect">
            <a:avLst/>
          </a:prstGeom>
        </p:spPr>
      </p:pic>
      <p:pic>
        <p:nvPicPr>
          <p:cNvPr id="13" name="Picture 12">
            <a:extLst>
              <a:ext uri="{FF2B5EF4-FFF2-40B4-BE49-F238E27FC236}">
                <a16:creationId xmlns:a16="http://schemas.microsoft.com/office/drawing/2014/main" id="{BE59773F-6EC1-4B4B-8F4A-FD8DF582D8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9456" y="6230664"/>
            <a:ext cx="1444384" cy="429989"/>
          </a:xfrm>
          <a:prstGeom prst="rect">
            <a:avLst/>
          </a:prstGeom>
        </p:spPr>
      </p:pic>
      <p:sp>
        <p:nvSpPr>
          <p:cNvPr id="15" name="TextBox 14">
            <a:extLst>
              <a:ext uri="{FF2B5EF4-FFF2-40B4-BE49-F238E27FC236}">
                <a16:creationId xmlns:a16="http://schemas.microsoft.com/office/drawing/2014/main" id="{3CA38847-CC15-3E40-B02C-A17DB4B33990}"/>
              </a:ext>
            </a:extLst>
          </p:cNvPr>
          <p:cNvSpPr txBox="1"/>
          <p:nvPr userDrawn="1"/>
        </p:nvSpPr>
        <p:spPr>
          <a:xfrm>
            <a:off x="3292210" y="6469934"/>
            <a:ext cx="2559580" cy="276999"/>
          </a:xfrm>
          <a:prstGeom prst="rect">
            <a:avLst/>
          </a:prstGeom>
          <a:noFill/>
        </p:spPr>
        <p:txBody>
          <a:bodyPr wrap="square" rIns="0" rtlCol="0">
            <a:spAutoFit/>
          </a:bodyPr>
          <a:lstStyle/>
          <a:p>
            <a:pPr algn="ctr"/>
            <a:r>
              <a:rPr lang="en-GB" sz="1200" b="1" dirty="0" err="1">
                <a:solidFill>
                  <a:schemeClr val="accent1"/>
                </a:solidFill>
              </a:rPr>
              <a:t>dietandcancerreport.org</a:t>
            </a:r>
            <a:endParaRPr lang="en-GB" sz="1200" b="1" dirty="0">
              <a:solidFill>
                <a:schemeClr val="accent1"/>
              </a:solidFill>
            </a:endParaRPr>
          </a:p>
        </p:txBody>
      </p:sp>
      <p:cxnSp>
        <p:nvCxnSpPr>
          <p:cNvPr id="18" name="Straight Connector 17">
            <a:extLst>
              <a:ext uri="{FF2B5EF4-FFF2-40B4-BE49-F238E27FC236}">
                <a16:creationId xmlns:a16="http://schemas.microsoft.com/office/drawing/2014/main" id="{03BDC681-74F0-604E-B3ED-D3C7DAA44382}"/>
              </a:ext>
            </a:extLst>
          </p:cNvPr>
          <p:cNvCxnSpPr/>
          <p:nvPr userDrawn="1"/>
        </p:nvCxnSpPr>
        <p:spPr>
          <a:xfrm>
            <a:off x="0" y="6034084"/>
            <a:ext cx="914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A3068E4-4D3F-DD4F-9A51-E97C9B74CB43}"/>
              </a:ext>
            </a:extLst>
          </p:cNvPr>
          <p:cNvCxnSpPr>
            <a:cxnSpLocks/>
          </p:cNvCxnSpPr>
          <p:nvPr userDrawn="1"/>
        </p:nvCxnSpPr>
        <p:spPr>
          <a:xfrm>
            <a:off x="472208" y="900069"/>
            <a:ext cx="8203481" cy="0"/>
          </a:xfrm>
          <a:prstGeom prst="line">
            <a:avLst/>
          </a:prstGeom>
          <a:ln w="12700">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23" name="Text Placeholder 13">
            <a:extLst>
              <a:ext uri="{FF2B5EF4-FFF2-40B4-BE49-F238E27FC236}">
                <a16:creationId xmlns:a16="http://schemas.microsoft.com/office/drawing/2014/main" id="{C14987A1-6ACA-2241-BFFF-B1CE6AEB0219}"/>
              </a:ext>
            </a:extLst>
          </p:cNvPr>
          <p:cNvSpPr>
            <a:spLocks noGrp="1"/>
          </p:cNvSpPr>
          <p:nvPr>
            <p:ph type="body" sz="quarter" idx="10" hasCustomPrompt="1"/>
          </p:nvPr>
        </p:nvSpPr>
        <p:spPr>
          <a:xfrm>
            <a:off x="401218" y="300676"/>
            <a:ext cx="8347496" cy="575717"/>
          </a:xfrm>
          <a:prstGeom prst="rect">
            <a:avLst/>
          </a:prstGeom>
        </p:spPr>
        <p:txBody>
          <a:bodyPr anchor="ctr" anchorCtr="0">
            <a:normAutofit/>
          </a:bodyPr>
          <a:lstStyle>
            <a:lvl1pPr>
              <a:defRPr sz="3200" b="1" spc="-30" baseline="0">
                <a:solidFill>
                  <a:schemeClr val="tx2"/>
                </a:solidFill>
              </a:defRPr>
            </a:lvl1pPr>
          </a:lstStyle>
          <a:p>
            <a:pPr lvl="0"/>
            <a:r>
              <a:rPr lang="en-US" dirty="0"/>
              <a:t>Click to add heading</a:t>
            </a:r>
            <a:endParaRPr lang="en-GB" dirty="0"/>
          </a:p>
        </p:txBody>
      </p:sp>
      <p:sp>
        <p:nvSpPr>
          <p:cNvPr id="2" name="TextBox 1">
            <a:extLst>
              <a:ext uri="{FF2B5EF4-FFF2-40B4-BE49-F238E27FC236}">
                <a16:creationId xmlns:a16="http://schemas.microsoft.com/office/drawing/2014/main" id="{0391FF71-02A2-9640-94E4-ECDD6833693C}"/>
              </a:ext>
            </a:extLst>
          </p:cNvPr>
          <p:cNvSpPr txBox="1"/>
          <p:nvPr userDrawn="1"/>
        </p:nvSpPr>
        <p:spPr>
          <a:xfrm>
            <a:off x="1434790" y="394010"/>
            <a:ext cx="0" cy="0"/>
          </a:xfrm>
          <a:prstGeom prst="rect">
            <a:avLst/>
          </a:prstGeom>
        </p:spPr>
        <p:txBody>
          <a:bodyPr wrap="none" rtlCol="0">
            <a:noAutofit/>
          </a:bodyPr>
          <a:lstStyle/>
          <a:p>
            <a:pPr>
              <a:spcAft>
                <a:spcPts val="600"/>
              </a:spcAft>
            </a:pPr>
            <a:endParaRPr lang="en-US" sz="3200" spc="-40" dirty="0">
              <a:solidFill>
                <a:srgbClr val="005A8C"/>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TextBox 2">
            <a:extLst>
              <a:ext uri="{FF2B5EF4-FFF2-40B4-BE49-F238E27FC236}">
                <a16:creationId xmlns:a16="http://schemas.microsoft.com/office/drawing/2014/main" id="{4D8BECD1-64F5-9C44-A3EF-55FF65C54949}"/>
              </a:ext>
            </a:extLst>
          </p:cNvPr>
          <p:cNvSpPr txBox="1"/>
          <p:nvPr userDrawn="1"/>
        </p:nvSpPr>
        <p:spPr>
          <a:xfrm>
            <a:off x="1628078" y="453483"/>
            <a:ext cx="0" cy="0"/>
          </a:xfrm>
          <a:prstGeom prst="rect">
            <a:avLst/>
          </a:prstGeom>
        </p:spPr>
        <p:txBody>
          <a:bodyPr wrap="none" rtlCol="0">
            <a:noAutofit/>
          </a:bodyPr>
          <a:lstStyle/>
          <a:p>
            <a:pPr>
              <a:spcAft>
                <a:spcPts val="600"/>
              </a:spcAft>
            </a:pPr>
            <a:endParaRPr lang="en-US" sz="3200" spc="-40" dirty="0">
              <a:solidFill>
                <a:srgbClr val="005A8C"/>
              </a:solidFill>
              <a:latin typeface="Segoe UI" panose="020B0502040204020203" pitchFamily="34" charset="0"/>
              <a:ea typeface="Segoe UI" panose="020B0502040204020203" pitchFamily="34" charset="0"/>
              <a:cs typeface="Segoe UI" panose="020B0502040204020203" pitchFamily="34" charset="0"/>
            </a:endParaRPr>
          </a:p>
        </p:txBody>
      </p:sp>
    </p:spTree>
    <p:extLst/>
  </p:cSld>
  <p:clrMapOvr>
    <a:masterClrMapping/>
  </p:clrMapOvr>
  <p:extLst mod="1">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_Graph">
    <p:spTree>
      <p:nvGrpSpPr>
        <p:cNvPr id="1" name=""/>
        <p:cNvGrpSpPr/>
        <p:nvPr/>
      </p:nvGrpSpPr>
      <p:grpSpPr>
        <a:xfrm>
          <a:off x="0" y="0"/>
          <a:ext cx="0" cy="0"/>
          <a:chOff x="0" y="0"/>
          <a:chExt cx="0" cy="0"/>
        </a:xfrm>
      </p:grpSpPr>
      <p:sp>
        <p:nvSpPr>
          <p:cNvPr id="12" name="Picture Placeholder 2"/>
          <p:cNvSpPr>
            <a:spLocks noGrp="1"/>
          </p:cNvSpPr>
          <p:nvPr>
            <p:ph type="pic" sz="quarter" idx="13"/>
          </p:nvPr>
        </p:nvSpPr>
        <p:spPr>
          <a:xfrm>
            <a:off x="472207" y="1312564"/>
            <a:ext cx="4197316" cy="3719922"/>
          </a:xfrm>
        </p:spPr>
        <p:txBody>
          <a:bodyPr/>
          <a:lstStyle/>
          <a:p>
            <a:endParaRPr lang="en-GB" dirty="0"/>
          </a:p>
        </p:txBody>
      </p:sp>
      <p:sp>
        <p:nvSpPr>
          <p:cNvPr id="14" name="Text Placeholder 2"/>
          <p:cNvSpPr>
            <a:spLocks noGrp="1"/>
          </p:cNvSpPr>
          <p:nvPr>
            <p:ph type="body" sz="quarter" idx="14" hasCustomPrompt="1"/>
          </p:nvPr>
        </p:nvSpPr>
        <p:spPr>
          <a:xfrm>
            <a:off x="5047735" y="1312242"/>
            <a:ext cx="3700978" cy="3742418"/>
          </a:xfrm>
        </p:spPr>
        <p:txBody>
          <a:bodyPr>
            <a:normAutofit/>
          </a:bodyPr>
          <a:lstStyle>
            <a:lvl1pPr marL="0" marR="0" indent="0" algn="l" defTabSz="685800" rtl="0" eaLnBrk="1" fontAlgn="auto" latinLnBrk="0" hangingPunct="1">
              <a:lnSpc>
                <a:spcPts val="2200"/>
              </a:lnSpc>
              <a:spcBef>
                <a:spcPct val="20000"/>
              </a:spcBef>
              <a:spcAft>
                <a:spcPts val="450"/>
              </a:spcAft>
              <a:buClrTx/>
              <a:buSzTx/>
              <a:buFont typeface="Arial" panose="020B0604020202020204" pitchFamily="34" charset="0"/>
              <a:buNone/>
              <a:tabLst/>
              <a:defRPr sz="2800" baseline="0"/>
            </a:lvl1pPr>
            <a:lvl2pPr>
              <a:lnSpc>
                <a:spcPts val="2200"/>
              </a:lnSpc>
              <a:defRPr sz="1800"/>
            </a:lvl2pPr>
            <a:lvl3pPr>
              <a:lnSpc>
                <a:spcPts val="2200"/>
              </a:lnSpc>
              <a:defRPr sz="1800"/>
            </a:lvl3pPr>
            <a:lvl4pPr>
              <a:lnSpc>
                <a:spcPts val="2200"/>
              </a:lnSpc>
              <a:defRPr sz="1800"/>
            </a:lvl4pPr>
            <a:lvl5pPr>
              <a:lnSpc>
                <a:spcPts val="2200"/>
              </a:lnSpc>
              <a:defRPr sz="1800"/>
            </a:lvl5pPr>
          </a:lstStyle>
          <a:p>
            <a:pPr marL="0" marR="0" lvl="0" indent="0" algn="l" defTabSz="685800" rtl="0" eaLnBrk="1" fontAlgn="auto" latinLnBrk="0" hangingPunct="1">
              <a:lnSpc>
                <a:spcPts val="2200"/>
              </a:lnSpc>
              <a:spcBef>
                <a:spcPct val="20000"/>
              </a:spcBef>
              <a:spcAft>
                <a:spcPts val="450"/>
              </a:spcAft>
              <a:buClrTx/>
              <a:buSzTx/>
              <a:buFont typeface="Arial" panose="020B0604020202020204" pitchFamily="34" charset="0"/>
              <a:buNone/>
              <a:tabLst/>
              <a:defRPr/>
            </a:pPr>
            <a:r>
              <a:rPr lang="en-GB" dirty="0"/>
              <a:t>Click to add text</a:t>
            </a:r>
          </a:p>
        </p:txBody>
      </p:sp>
      <p:pic>
        <p:nvPicPr>
          <p:cNvPr id="17" name="Picture 16">
            <a:extLst>
              <a:ext uri="{FF2B5EF4-FFF2-40B4-BE49-F238E27FC236}">
                <a16:creationId xmlns:a16="http://schemas.microsoft.com/office/drawing/2014/main" id="{5C7F8EDA-BFFD-C543-9662-15E61D2C4AF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3752" y="6178259"/>
            <a:ext cx="1186170" cy="582263"/>
          </a:xfrm>
          <a:prstGeom prst="rect">
            <a:avLst/>
          </a:prstGeom>
        </p:spPr>
      </p:pic>
      <p:pic>
        <p:nvPicPr>
          <p:cNvPr id="18" name="Picture 17">
            <a:extLst>
              <a:ext uri="{FF2B5EF4-FFF2-40B4-BE49-F238E27FC236}">
                <a16:creationId xmlns:a16="http://schemas.microsoft.com/office/drawing/2014/main" id="{36224DE5-DD43-E441-B0FA-BE6E1F7A29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9456" y="6230664"/>
            <a:ext cx="1444384" cy="429989"/>
          </a:xfrm>
          <a:prstGeom prst="rect">
            <a:avLst/>
          </a:prstGeom>
        </p:spPr>
      </p:pic>
      <p:sp>
        <p:nvSpPr>
          <p:cNvPr id="19" name="TextBox 18">
            <a:extLst>
              <a:ext uri="{FF2B5EF4-FFF2-40B4-BE49-F238E27FC236}">
                <a16:creationId xmlns:a16="http://schemas.microsoft.com/office/drawing/2014/main" id="{1E4B3A89-3C23-2744-B957-4FA5FDDF3718}"/>
              </a:ext>
            </a:extLst>
          </p:cNvPr>
          <p:cNvSpPr txBox="1"/>
          <p:nvPr userDrawn="1"/>
        </p:nvSpPr>
        <p:spPr>
          <a:xfrm>
            <a:off x="3292210" y="6469934"/>
            <a:ext cx="2559580" cy="276999"/>
          </a:xfrm>
          <a:prstGeom prst="rect">
            <a:avLst/>
          </a:prstGeom>
          <a:noFill/>
        </p:spPr>
        <p:txBody>
          <a:bodyPr wrap="square" rIns="0" rtlCol="0">
            <a:spAutoFit/>
          </a:bodyPr>
          <a:lstStyle/>
          <a:p>
            <a:pPr algn="ctr"/>
            <a:r>
              <a:rPr lang="en-GB" sz="1200" b="1" dirty="0" err="1">
                <a:solidFill>
                  <a:schemeClr val="accent1"/>
                </a:solidFill>
              </a:rPr>
              <a:t>dietandcancerreport.org</a:t>
            </a:r>
            <a:endParaRPr lang="en-GB" sz="1200" b="1" dirty="0">
              <a:solidFill>
                <a:schemeClr val="accent1"/>
              </a:solidFill>
            </a:endParaRPr>
          </a:p>
        </p:txBody>
      </p:sp>
      <p:cxnSp>
        <p:nvCxnSpPr>
          <p:cNvPr id="20" name="Straight Connector 19">
            <a:extLst>
              <a:ext uri="{FF2B5EF4-FFF2-40B4-BE49-F238E27FC236}">
                <a16:creationId xmlns:a16="http://schemas.microsoft.com/office/drawing/2014/main" id="{3246C600-BF60-8041-BE3E-47B07AF66682}"/>
              </a:ext>
            </a:extLst>
          </p:cNvPr>
          <p:cNvCxnSpPr/>
          <p:nvPr userDrawn="1"/>
        </p:nvCxnSpPr>
        <p:spPr>
          <a:xfrm>
            <a:off x="0" y="6034084"/>
            <a:ext cx="914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45C212E-6EB3-474F-88FA-B08064DB1564}"/>
              </a:ext>
            </a:extLst>
          </p:cNvPr>
          <p:cNvCxnSpPr>
            <a:cxnSpLocks/>
          </p:cNvCxnSpPr>
          <p:nvPr userDrawn="1"/>
        </p:nvCxnSpPr>
        <p:spPr>
          <a:xfrm>
            <a:off x="472208" y="900069"/>
            <a:ext cx="8203481" cy="0"/>
          </a:xfrm>
          <a:prstGeom prst="line">
            <a:avLst/>
          </a:prstGeom>
          <a:ln w="12700">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23" name="Text Placeholder 13">
            <a:extLst>
              <a:ext uri="{FF2B5EF4-FFF2-40B4-BE49-F238E27FC236}">
                <a16:creationId xmlns:a16="http://schemas.microsoft.com/office/drawing/2014/main" id="{919A104F-4C8E-4C4D-A571-8E2F477808D8}"/>
              </a:ext>
            </a:extLst>
          </p:cNvPr>
          <p:cNvSpPr>
            <a:spLocks noGrp="1"/>
          </p:cNvSpPr>
          <p:nvPr>
            <p:ph type="body" sz="quarter" idx="10" hasCustomPrompt="1"/>
          </p:nvPr>
        </p:nvSpPr>
        <p:spPr>
          <a:xfrm>
            <a:off x="401218" y="300676"/>
            <a:ext cx="8347496" cy="575717"/>
          </a:xfrm>
          <a:prstGeom prst="rect">
            <a:avLst/>
          </a:prstGeom>
        </p:spPr>
        <p:txBody>
          <a:bodyPr anchor="ctr" anchorCtr="0">
            <a:normAutofit/>
          </a:bodyPr>
          <a:lstStyle>
            <a:lvl1pPr>
              <a:defRPr sz="3200" b="1" spc="-30" baseline="0">
                <a:solidFill>
                  <a:schemeClr val="tx2"/>
                </a:solidFill>
              </a:defRPr>
            </a:lvl1pPr>
          </a:lstStyle>
          <a:p>
            <a:pPr lvl="0"/>
            <a:r>
              <a:rPr lang="en-US" dirty="0"/>
              <a:t>Click to add heading</a:t>
            </a:r>
            <a:endParaRPr lang="en-GB" dirty="0"/>
          </a:p>
        </p:txBody>
      </p:sp>
    </p:spTree>
    <p:extLst/>
  </p:cSld>
  <p:clrMapOvr>
    <a:masterClrMapping/>
  </p:clrMapOvr>
  <p:extLst mod="1">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maller title for large image">
    <p:spTree>
      <p:nvGrpSpPr>
        <p:cNvPr id="1" name=""/>
        <p:cNvGrpSpPr/>
        <p:nvPr/>
      </p:nvGrpSpPr>
      <p:grpSpPr>
        <a:xfrm>
          <a:off x="0" y="0"/>
          <a:ext cx="0" cy="0"/>
          <a:chOff x="0" y="0"/>
          <a:chExt cx="0" cy="0"/>
        </a:xfrm>
      </p:grpSpPr>
      <p:sp>
        <p:nvSpPr>
          <p:cNvPr id="12" name="Picture Placeholder 2"/>
          <p:cNvSpPr>
            <a:spLocks noGrp="1"/>
          </p:cNvSpPr>
          <p:nvPr>
            <p:ph type="pic" sz="quarter" idx="13"/>
          </p:nvPr>
        </p:nvSpPr>
        <p:spPr>
          <a:xfrm>
            <a:off x="529456" y="886229"/>
            <a:ext cx="8020465" cy="4895005"/>
          </a:xfrm>
        </p:spPr>
        <p:txBody>
          <a:bodyPr/>
          <a:lstStyle/>
          <a:p>
            <a:endParaRPr lang="en-GB" dirty="0"/>
          </a:p>
        </p:txBody>
      </p:sp>
      <p:pic>
        <p:nvPicPr>
          <p:cNvPr id="17" name="Picture 16">
            <a:extLst>
              <a:ext uri="{FF2B5EF4-FFF2-40B4-BE49-F238E27FC236}">
                <a16:creationId xmlns:a16="http://schemas.microsoft.com/office/drawing/2014/main" id="{5C7F8EDA-BFFD-C543-9662-15E61D2C4AF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3752" y="6178259"/>
            <a:ext cx="1186170" cy="582263"/>
          </a:xfrm>
          <a:prstGeom prst="rect">
            <a:avLst/>
          </a:prstGeom>
        </p:spPr>
      </p:pic>
      <p:pic>
        <p:nvPicPr>
          <p:cNvPr id="18" name="Picture 17">
            <a:extLst>
              <a:ext uri="{FF2B5EF4-FFF2-40B4-BE49-F238E27FC236}">
                <a16:creationId xmlns:a16="http://schemas.microsoft.com/office/drawing/2014/main" id="{36224DE5-DD43-E441-B0FA-BE6E1F7A29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9456" y="6230664"/>
            <a:ext cx="1444384" cy="429989"/>
          </a:xfrm>
          <a:prstGeom prst="rect">
            <a:avLst/>
          </a:prstGeom>
        </p:spPr>
      </p:pic>
      <p:sp>
        <p:nvSpPr>
          <p:cNvPr id="19" name="TextBox 18">
            <a:extLst>
              <a:ext uri="{FF2B5EF4-FFF2-40B4-BE49-F238E27FC236}">
                <a16:creationId xmlns:a16="http://schemas.microsoft.com/office/drawing/2014/main" id="{1E4B3A89-3C23-2744-B957-4FA5FDDF3718}"/>
              </a:ext>
            </a:extLst>
          </p:cNvPr>
          <p:cNvSpPr txBox="1"/>
          <p:nvPr userDrawn="1"/>
        </p:nvSpPr>
        <p:spPr>
          <a:xfrm>
            <a:off x="3292210" y="6469934"/>
            <a:ext cx="2559580" cy="276999"/>
          </a:xfrm>
          <a:prstGeom prst="rect">
            <a:avLst/>
          </a:prstGeom>
          <a:noFill/>
        </p:spPr>
        <p:txBody>
          <a:bodyPr wrap="square" rIns="0" rtlCol="0">
            <a:spAutoFit/>
          </a:bodyPr>
          <a:lstStyle/>
          <a:p>
            <a:pPr algn="ctr"/>
            <a:r>
              <a:rPr lang="en-GB" sz="1200" b="1" dirty="0" err="1">
                <a:solidFill>
                  <a:schemeClr val="accent1"/>
                </a:solidFill>
              </a:rPr>
              <a:t>dietandcancerreport.org</a:t>
            </a:r>
            <a:endParaRPr lang="en-GB" sz="1200" b="1" dirty="0">
              <a:solidFill>
                <a:schemeClr val="accent1"/>
              </a:solidFill>
            </a:endParaRPr>
          </a:p>
        </p:txBody>
      </p:sp>
      <p:cxnSp>
        <p:nvCxnSpPr>
          <p:cNvPr id="20" name="Straight Connector 19">
            <a:extLst>
              <a:ext uri="{FF2B5EF4-FFF2-40B4-BE49-F238E27FC236}">
                <a16:creationId xmlns:a16="http://schemas.microsoft.com/office/drawing/2014/main" id="{3246C600-BF60-8041-BE3E-47B07AF66682}"/>
              </a:ext>
            </a:extLst>
          </p:cNvPr>
          <p:cNvCxnSpPr/>
          <p:nvPr userDrawn="1"/>
        </p:nvCxnSpPr>
        <p:spPr>
          <a:xfrm>
            <a:off x="0" y="6034084"/>
            <a:ext cx="914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13">
            <a:extLst>
              <a:ext uri="{FF2B5EF4-FFF2-40B4-BE49-F238E27FC236}">
                <a16:creationId xmlns:a16="http://schemas.microsoft.com/office/drawing/2014/main" id="{C14987A1-6ACA-2241-BFFF-B1CE6AEB0219}"/>
              </a:ext>
            </a:extLst>
          </p:cNvPr>
          <p:cNvSpPr>
            <a:spLocks noGrp="1"/>
          </p:cNvSpPr>
          <p:nvPr>
            <p:ph type="body" sz="quarter" idx="10" hasCustomPrompt="1"/>
          </p:nvPr>
        </p:nvSpPr>
        <p:spPr>
          <a:xfrm>
            <a:off x="401218" y="300676"/>
            <a:ext cx="8347496" cy="575717"/>
          </a:xfrm>
          <a:prstGeom prst="rect">
            <a:avLst/>
          </a:prstGeom>
        </p:spPr>
        <p:txBody>
          <a:bodyPr anchor="ctr" anchorCtr="0">
            <a:normAutofit/>
          </a:bodyPr>
          <a:lstStyle>
            <a:lvl1pPr>
              <a:defRPr sz="2400" b="1" spc="-30" baseline="0">
                <a:solidFill>
                  <a:schemeClr val="tx2"/>
                </a:solidFill>
              </a:defRPr>
            </a:lvl1pPr>
          </a:lstStyle>
          <a:p>
            <a:pPr lvl="0"/>
            <a:r>
              <a:rPr lang="en-US" dirty="0"/>
              <a:t>Click to add smaller heading...</a:t>
            </a:r>
            <a:endParaRPr lang="en-GB" dirty="0"/>
          </a:p>
        </p:txBody>
      </p:sp>
    </p:spTree>
    <p:extLst>
      <p:ext uri="{BB962C8B-B14F-4D97-AF65-F5344CB8AC3E}">
        <p14:creationId xmlns:p14="http://schemas.microsoft.com/office/powerpoint/2010/main" val="2363109787"/>
      </p:ext>
    </p:extLst>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Generic">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B5D5C83-D606-874F-A48D-BEB7E08EFA3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453"/>
          <a:stretch/>
        </p:blipFill>
        <p:spPr>
          <a:xfrm>
            <a:off x="4295553" y="81786"/>
            <a:ext cx="4848447" cy="4340153"/>
          </a:xfrm>
          <a:prstGeom prst="rect">
            <a:avLst/>
          </a:prstGeom>
        </p:spPr>
      </p:pic>
      <p:cxnSp>
        <p:nvCxnSpPr>
          <p:cNvPr id="6" name="Straight Connector 5"/>
          <p:cNvCxnSpPr/>
          <p:nvPr userDrawn="1"/>
        </p:nvCxnSpPr>
        <p:spPr>
          <a:xfrm>
            <a:off x="0" y="4420478"/>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3" hasCustomPrompt="1"/>
          </p:nvPr>
        </p:nvSpPr>
        <p:spPr>
          <a:xfrm>
            <a:off x="529455" y="4622297"/>
            <a:ext cx="8020467" cy="1015452"/>
          </a:xfrm>
        </p:spPr>
        <p:txBody>
          <a:bodyPr lIns="0" anchor="t" anchorCtr="0">
            <a:noAutofit/>
          </a:bodyPr>
          <a:lstStyle>
            <a:lvl1pPr>
              <a:lnSpc>
                <a:spcPts val="2600"/>
              </a:lnSpc>
              <a:defRPr sz="2800" b="0" baseline="0">
                <a:solidFill>
                  <a:schemeClr val="tx2"/>
                </a:solidFill>
                <a:latin typeface="+mj-lt"/>
              </a:defRPr>
            </a:lvl1pPr>
            <a:lvl2pPr>
              <a:defRPr sz="2700" b="1">
                <a:solidFill>
                  <a:schemeClr val="tx2"/>
                </a:solidFill>
                <a:latin typeface="+mj-lt"/>
              </a:defRPr>
            </a:lvl2pPr>
            <a:lvl3pPr>
              <a:defRPr sz="2700" b="1">
                <a:solidFill>
                  <a:schemeClr val="tx2"/>
                </a:solidFill>
                <a:latin typeface="+mj-lt"/>
              </a:defRPr>
            </a:lvl3pPr>
            <a:lvl4pPr>
              <a:defRPr sz="2700" b="1">
                <a:solidFill>
                  <a:schemeClr val="tx2"/>
                </a:solidFill>
                <a:latin typeface="+mj-lt"/>
              </a:defRPr>
            </a:lvl4pPr>
            <a:lvl5pPr>
              <a:defRPr sz="2700" b="1">
                <a:solidFill>
                  <a:schemeClr val="tx2"/>
                </a:solidFill>
                <a:latin typeface="+mj-lt"/>
              </a:defRPr>
            </a:lvl5pPr>
          </a:lstStyle>
          <a:p>
            <a:pPr lvl="0"/>
            <a:r>
              <a:rPr lang="en-GB" dirty="0"/>
              <a:t>Click here to add text</a:t>
            </a:r>
            <a:r>
              <a:rPr lang="is-IS" dirty="0"/>
              <a:t>...</a:t>
            </a:r>
          </a:p>
        </p:txBody>
      </p:sp>
      <p:pic>
        <p:nvPicPr>
          <p:cNvPr id="12" name="Picture 11">
            <a:extLst>
              <a:ext uri="{FF2B5EF4-FFF2-40B4-BE49-F238E27FC236}">
                <a16:creationId xmlns:a16="http://schemas.microsoft.com/office/drawing/2014/main" id="{A0E49206-27DE-E540-BF71-D41CD6FDD7B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105537" y="5987376"/>
            <a:ext cx="1444385" cy="709014"/>
          </a:xfrm>
          <a:prstGeom prst="rect">
            <a:avLst/>
          </a:prstGeom>
        </p:spPr>
      </p:pic>
      <p:pic>
        <p:nvPicPr>
          <p:cNvPr id="13" name="Picture 12">
            <a:extLst>
              <a:ext uri="{FF2B5EF4-FFF2-40B4-BE49-F238E27FC236}">
                <a16:creationId xmlns:a16="http://schemas.microsoft.com/office/drawing/2014/main" id="{123D79B6-F836-8A4B-B83B-4D86D48FAD1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9455" y="6076380"/>
            <a:ext cx="1783713" cy="531006"/>
          </a:xfrm>
          <a:prstGeom prst="rect">
            <a:avLst/>
          </a:prstGeom>
        </p:spPr>
      </p:pic>
      <p:sp>
        <p:nvSpPr>
          <p:cNvPr id="14" name="TextBox 13">
            <a:extLst>
              <a:ext uri="{FF2B5EF4-FFF2-40B4-BE49-F238E27FC236}">
                <a16:creationId xmlns:a16="http://schemas.microsoft.com/office/drawing/2014/main" id="{C638453B-7C3F-9F44-930A-8AEC14D35869}"/>
              </a:ext>
            </a:extLst>
          </p:cNvPr>
          <p:cNvSpPr txBox="1"/>
          <p:nvPr userDrawn="1"/>
        </p:nvSpPr>
        <p:spPr>
          <a:xfrm>
            <a:off x="3259898" y="6419391"/>
            <a:ext cx="2559580" cy="276999"/>
          </a:xfrm>
          <a:prstGeom prst="rect">
            <a:avLst/>
          </a:prstGeom>
          <a:noFill/>
        </p:spPr>
        <p:txBody>
          <a:bodyPr wrap="square" rIns="0" rtlCol="0">
            <a:spAutoFit/>
          </a:bodyPr>
          <a:lstStyle/>
          <a:p>
            <a:pPr algn="ctr"/>
            <a:r>
              <a:rPr lang="en-GB" sz="1200" b="1" dirty="0" err="1">
                <a:solidFill>
                  <a:schemeClr val="accent1"/>
                </a:solidFill>
              </a:rPr>
              <a:t>dietandcancerreport.org</a:t>
            </a:r>
            <a:endParaRPr lang="en-GB" sz="1200" b="1" dirty="0">
              <a:solidFill>
                <a:schemeClr val="accent1"/>
              </a:solidFill>
            </a:endParaRPr>
          </a:p>
        </p:txBody>
      </p:sp>
    </p:spTree>
    <p:extLst>
      <p:ext uri="{BB962C8B-B14F-4D97-AF65-F5344CB8AC3E}">
        <p14:creationId xmlns:p14="http://schemas.microsoft.com/office/powerpoint/2010/main" val="1803531574"/>
      </p:ext>
    </p:extLst>
  </p:cSld>
  <p:clrMapOvr>
    <a:masterClrMapping/>
  </p:clrMapOvr>
  <p:extLst mod="1">
    <p:ext uri="{DCECCB84-F9BA-43D5-87BE-67443E8EF086}">
      <p15:sldGuideLst xmlns:p15="http://schemas.microsoft.com/office/powerpoint/2012/main">
        <p15:guide id="1" orient="horz" pos="4110">
          <p15:clr>
            <a:srgbClr val="FBAE40"/>
          </p15:clr>
        </p15:guide>
        <p15:guide id="2" orient="horz" pos="3543">
          <p15:clr>
            <a:srgbClr val="FBAE40"/>
          </p15:clr>
        </p15:guide>
        <p15:guide id="3" pos="555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e - For more information/thanks">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999902FD-7D51-8648-BD15-1DFF0A70DA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453"/>
          <a:stretch/>
        </p:blipFill>
        <p:spPr>
          <a:xfrm>
            <a:off x="4938726" y="2415278"/>
            <a:ext cx="4205274" cy="3764408"/>
          </a:xfrm>
          <a:prstGeom prst="rect">
            <a:avLst/>
          </a:prstGeom>
        </p:spPr>
      </p:pic>
      <p:pic>
        <p:nvPicPr>
          <p:cNvPr id="27" name="Picture 26">
            <a:extLst>
              <a:ext uri="{FF2B5EF4-FFF2-40B4-BE49-F238E27FC236}">
                <a16:creationId xmlns:a16="http://schemas.microsoft.com/office/drawing/2014/main" id="{8F9C187D-0343-2445-8473-E3A2919C82C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9129" r="5025" b="10297"/>
          <a:stretch/>
        </p:blipFill>
        <p:spPr>
          <a:xfrm>
            <a:off x="6640172" y="297765"/>
            <a:ext cx="1909750" cy="937450"/>
          </a:xfrm>
          <a:prstGeom prst="rect">
            <a:avLst/>
          </a:prstGeom>
        </p:spPr>
      </p:pic>
      <p:pic>
        <p:nvPicPr>
          <p:cNvPr id="28" name="Picture 27">
            <a:extLst>
              <a:ext uri="{FF2B5EF4-FFF2-40B4-BE49-F238E27FC236}">
                <a16:creationId xmlns:a16="http://schemas.microsoft.com/office/drawing/2014/main" id="{B4D155B0-15B9-9649-80E1-A8D9A875D12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9455" y="297764"/>
            <a:ext cx="2358406" cy="702091"/>
          </a:xfrm>
          <a:prstGeom prst="rect">
            <a:avLst/>
          </a:prstGeom>
        </p:spPr>
      </p:pic>
      <p:cxnSp>
        <p:nvCxnSpPr>
          <p:cNvPr id="30" name="Straight Connector 29">
            <a:extLst>
              <a:ext uri="{FF2B5EF4-FFF2-40B4-BE49-F238E27FC236}">
                <a16:creationId xmlns:a16="http://schemas.microsoft.com/office/drawing/2014/main" id="{CD16E519-40B5-494F-8DF7-172F34926A2C}"/>
              </a:ext>
            </a:extLst>
          </p:cNvPr>
          <p:cNvCxnSpPr>
            <a:cxnSpLocks/>
          </p:cNvCxnSpPr>
          <p:nvPr userDrawn="1"/>
        </p:nvCxnSpPr>
        <p:spPr>
          <a:xfrm>
            <a:off x="1378039" y="6179685"/>
            <a:ext cx="776596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E66460B-3785-9444-824B-3F2CC67EEE0F}"/>
              </a:ext>
            </a:extLst>
          </p:cNvPr>
          <p:cNvSpPr txBox="1"/>
          <p:nvPr userDrawn="1"/>
        </p:nvSpPr>
        <p:spPr>
          <a:xfrm>
            <a:off x="5990342" y="6363533"/>
            <a:ext cx="2559580" cy="307777"/>
          </a:xfrm>
          <a:prstGeom prst="rect">
            <a:avLst/>
          </a:prstGeom>
          <a:noFill/>
        </p:spPr>
        <p:txBody>
          <a:bodyPr wrap="square" rIns="0" rtlCol="0">
            <a:spAutoFit/>
          </a:bodyPr>
          <a:lstStyle/>
          <a:p>
            <a:pPr algn="r"/>
            <a:r>
              <a:rPr lang="en-GB" sz="1400" b="1" dirty="0" err="1">
                <a:solidFill>
                  <a:schemeClr val="accent1"/>
                </a:solidFill>
              </a:rPr>
              <a:t>dietandcancerreport.org</a:t>
            </a:r>
            <a:endParaRPr lang="en-GB" sz="1400" b="1" dirty="0">
              <a:solidFill>
                <a:schemeClr val="accent1"/>
              </a:solidFill>
            </a:endParaRPr>
          </a:p>
        </p:txBody>
      </p:sp>
      <p:sp>
        <p:nvSpPr>
          <p:cNvPr id="35" name="Text Placeholder 11">
            <a:extLst>
              <a:ext uri="{FF2B5EF4-FFF2-40B4-BE49-F238E27FC236}">
                <a16:creationId xmlns:a16="http://schemas.microsoft.com/office/drawing/2014/main" id="{ABE0C183-269B-8544-867C-7C06B4834B26}"/>
              </a:ext>
            </a:extLst>
          </p:cNvPr>
          <p:cNvSpPr>
            <a:spLocks noGrp="1"/>
          </p:cNvSpPr>
          <p:nvPr>
            <p:ph type="body" sz="quarter" idx="11" hasCustomPrompt="1"/>
          </p:nvPr>
        </p:nvSpPr>
        <p:spPr>
          <a:xfrm>
            <a:off x="529455" y="3261345"/>
            <a:ext cx="4503865" cy="1022554"/>
          </a:xfrm>
          <a:prstGeom prst="rect">
            <a:avLst/>
          </a:prstGeom>
        </p:spPr>
        <p:txBody>
          <a:bodyPr lIns="0" anchor="ctr" anchorCtr="0">
            <a:normAutofit/>
          </a:bodyPr>
          <a:lstStyle>
            <a:lvl1pPr>
              <a:defRPr sz="2000" b="1">
                <a:solidFill>
                  <a:schemeClr val="accent1"/>
                </a:solidFill>
              </a:defRPr>
            </a:lvl1pPr>
          </a:lstStyle>
          <a:p>
            <a:pPr lvl="0"/>
            <a:r>
              <a:rPr lang="en-US" dirty="0"/>
              <a:t>Click to add text</a:t>
            </a:r>
            <a:r>
              <a:rPr lang="is-IS" dirty="0"/>
              <a:t>…</a:t>
            </a:r>
          </a:p>
        </p:txBody>
      </p:sp>
      <p:sp>
        <p:nvSpPr>
          <p:cNvPr id="38" name="Text Placeholder 13">
            <a:extLst>
              <a:ext uri="{FF2B5EF4-FFF2-40B4-BE49-F238E27FC236}">
                <a16:creationId xmlns:a16="http://schemas.microsoft.com/office/drawing/2014/main" id="{C2389106-3E28-F445-A6BB-1A52149EA8E8}"/>
              </a:ext>
            </a:extLst>
          </p:cNvPr>
          <p:cNvSpPr>
            <a:spLocks noGrp="1"/>
          </p:cNvSpPr>
          <p:nvPr>
            <p:ph type="body" sz="quarter" idx="10" hasCustomPrompt="1"/>
          </p:nvPr>
        </p:nvSpPr>
        <p:spPr>
          <a:xfrm>
            <a:off x="430954" y="2528119"/>
            <a:ext cx="4743212" cy="575717"/>
          </a:xfrm>
          <a:prstGeom prst="rect">
            <a:avLst/>
          </a:prstGeom>
        </p:spPr>
        <p:txBody>
          <a:bodyPr anchor="ctr" anchorCtr="0">
            <a:normAutofit/>
          </a:bodyPr>
          <a:lstStyle>
            <a:lvl1pPr>
              <a:defRPr sz="3200" b="1" spc="-30" baseline="0">
                <a:solidFill>
                  <a:schemeClr val="tx2"/>
                </a:solidFill>
              </a:defRPr>
            </a:lvl1pPr>
          </a:lstStyle>
          <a:p>
            <a:pPr lvl="0"/>
            <a:r>
              <a:rPr lang="en-US" dirty="0"/>
              <a:t>Thanks/for more info…</a:t>
            </a:r>
            <a:endParaRPr lang="en-GB" dirty="0"/>
          </a:p>
        </p:txBody>
      </p:sp>
      <p:sp>
        <p:nvSpPr>
          <p:cNvPr id="39" name="Content Placeholder 16">
            <a:extLst>
              <a:ext uri="{FF2B5EF4-FFF2-40B4-BE49-F238E27FC236}">
                <a16:creationId xmlns:a16="http://schemas.microsoft.com/office/drawing/2014/main" id="{FF237393-0AB6-9F49-9E49-B8DAF0E6D854}"/>
              </a:ext>
            </a:extLst>
          </p:cNvPr>
          <p:cNvSpPr txBox="1">
            <a:spLocks/>
          </p:cNvSpPr>
          <p:nvPr userDrawn="1"/>
        </p:nvSpPr>
        <p:spPr>
          <a:xfrm>
            <a:off x="450544" y="4357052"/>
            <a:ext cx="4582776" cy="966823"/>
          </a:xfrm>
          <a:prstGeom prst="rect">
            <a:avLst/>
          </a:prstGeom>
        </p:spPr>
        <p:txBody>
          <a:bodyPr vert="horz"/>
          <a:lstStyle>
            <a:lvl1pPr marL="0" indent="0" algn="l" defTabSz="457200" rtl="0" eaLnBrk="1" latinLnBrk="0" hangingPunct="1">
              <a:spcBef>
                <a:spcPct val="20000"/>
              </a:spcBef>
              <a:buFont typeface="Arial"/>
              <a:buNone/>
              <a:defRPr sz="1500" b="0" kern="1200" baseline="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err="1">
                <a:solidFill>
                  <a:srgbClr val="7030A0"/>
                </a:solidFill>
              </a:rPr>
              <a:t>twitter.com</a:t>
            </a:r>
            <a:r>
              <a:rPr lang="en-US" b="1" dirty="0">
                <a:solidFill>
                  <a:srgbClr val="7030A0"/>
                </a:solidFill>
              </a:rPr>
              <a:t>/</a:t>
            </a:r>
            <a:r>
              <a:rPr lang="en-US" b="1" dirty="0" err="1">
                <a:solidFill>
                  <a:srgbClr val="7030A0"/>
                </a:solidFill>
              </a:rPr>
              <a:t>wcrfint</a:t>
            </a:r>
            <a:br>
              <a:rPr lang="en-US" b="1" dirty="0">
                <a:solidFill>
                  <a:srgbClr val="7030A0"/>
                </a:solidFill>
              </a:rPr>
            </a:br>
            <a:r>
              <a:rPr lang="en-US" b="1" dirty="0" err="1">
                <a:solidFill>
                  <a:srgbClr val="7030A0"/>
                </a:solidFill>
              </a:rPr>
              <a:t>facebook.com</a:t>
            </a:r>
            <a:r>
              <a:rPr lang="en-US" b="1" dirty="0">
                <a:solidFill>
                  <a:srgbClr val="7030A0"/>
                </a:solidFill>
              </a:rPr>
              <a:t>/</a:t>
            </a:r>
            <a:r>
              <a:rPr lang="en-US" b="1" dirty="0" err="1">
                <a:solidFill>
                  <a:srgbClr val="7030A0"/>
                </a:solidFill>
              </a:rPr>
              <a:t>wcrfint</a:t>
            </a:r>
            <a:br>
              <a:rPr lang="en-US" b="1" dirty="0">
                <a:solidFill>
                  <a:srgbClr val="7030A0"/>
                </a:solidFill>
              </a:rPr>
            </a:br>
            <a:r>
              <a:rPr lang="en-US" b="1" dirty="0" err="1">
                <a:solidFill>
                  <a:srgbClr val="7030A0"/>
                </a:solidFill>
              </a:rPr>
              <a:t>wcrf.org</a:t>
            </a:r>
            <a:r>
              <a:rPr lang="en-US" b="1" dirty="0">
                <a:solidFill>
                  <a:srgbClr val="7030A0"/>
                </a:solidFill>
              </a:rPr>
              <a:t>/blog</a:t>
            </a:r>
          </a:p>
        </p:txBody>
      </p:sp>
      <p:pic>
        <p:nvPicPr>
          <p:cNvPr id="11" name="Picture 10">
            <a:extLst>
              <a:ext uri="{FF2B5EF4-FFF2-40B4-BE49-F238E27FC236}">
                <a16:creationId xmlns:a16="http://schemas.microsoft.com/office/drawing/2014/main" id="{B5F2A389-5114-F74C-B363-1EA175442F2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762" y="5273898"/>
            <a:ext cx="1594027" cy="1594027"/>
          </a:xfrm>
          <a:prstGeom prst="rect">
            <a:avLst/>
          </a:prstGeom>
        </p:spPr>
      </p:pic>
    </p:spTree>
    <p:extLst/>
  </p:cSld>
  <p:clrMapOvr>
    <a:masterClrMapping/>
  </p:clrMapOvr>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Cancer cells">
    <p:spTree>
      <p:nvGrpSpPr>
        <p:cNvPr id="1" name=""/>
        <p:cNvGrpSpPr/>
        <p:nvPr/>
      </p:nvGrpSpPr>
      <p:grpSpPr>
        <a:xfrm>
          <a:off x="0" y="0"/>
          <a:ext cx="0" cy="0"/>
          <a:chOff x="0" y="0"/>
          <a:chExt cx="0" cy="0"/>
        </a:xfrm>
      </p:grpSpPr>
      <p:pic>
        <p:nvPicPr>
          <p:cNvPr id="9" name="Picture Placeholder 3">
            <a:extLst>
              <a:ext uri="{FF2B5EF4-FFF2-40B4-BE49-F238E27FC236}">
                <a16:creationId xmlns:a16="http://schemas.microsoft.com/office/drawing/2014/main" id="{44FA19CE-1A74-DC4D-ACE6-3F0A065173C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 y="-2970"/>
            <a:ext cx="9144001" cy="4423448"/>
          </a:xfrm>
          <a:prstGeom prst="rect">
            <a:avLst/>
          </a:prstGeom>
        </p:spPr>
      </p:pic>
      <p:cxnSp>
        <p:nvCxnSpPr>
          <p:cNvPr id="6" name="Straight Connector 5"/>
          <p:cNvCxnSpPr/>
          <p:nvPr userDrawn="1"/>
        </p:nvCxnSpPr>
        <p:spPr>
          <a:xfrm>
            <a:off x="0" y="4420478"/>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3" hasCustomPrompt="1"/>
          </p:nvPr>
        </p:nvSpPr>
        <p:spPr>
          <a:xfrm>
            <a:off x="529455" y="4622297"/>
            <a:ext cx="8020467" cy="1015452"/>
          </a:xfrm>
        </p:spPr>
        <p:txBody>
          <a:bodyPr lIns="0" anchor="t" anchorCtr="0">
            <a:noAutofit/>
          </a:bodyPr>
          <a:lstStyle>
            <a:lvl1pPr>
              <a:lnSpc>
                <a:spcPts val="2600"/>
              </a:lnSpc>
              <a:defRPr sz="2800" b="0" baseline="0">
                <a:solidFill>
                  <a:schemeClr val="tx2"/>
                </a:solidFill>
                <a:latin typeface="+mj-lt"/>
              </a:defRPr>
            </a:lvl1pPr>
            <a:lvl2pPr>
              <a:defRPr sz="2700" b="1">
                <a:solidFill>
                  <a:schemeClr val="tx2"/>
                </a:solidFill>
                <a:latin typeface="+mj-lt"/>
              </a:defRPr>
            </a:lvl2pPr>
            <a:lvl3pPr>
              <a:defRPr sz="2700" b="1">
                <a:solidFill>
                  <a:schemeClr val="tx2"/>
                </a:solidFill>
                <a:latin typeface="+mj-lt"/>
              </a:defRPr>
            </a:lvl3pPr>
            <a:lvl4pPr>
              <a:defRPr sz="2700" b="1">
                <a:solidFill>
                  <a:schemeClr val="tx2"/>
                </a:solidFill>
                <a:latin typeface="+mj-lt"/>
              </a:defRPr>
            </a:lvl4pPr>
            <a:lvl5pPr>
              <a:defRPr sz="2700" b="1">
                <a:solidFill>
                  <a:schemeClr val="tx2"/>
                </a:solidFill>
                <a:latin typeface="+mj-lt"/>
              </a:defRPr>
            </a:lvl5pPr>
          </a:lstStyle>
          <a:p>
            <a:pPr lvl="0"/>
            <a:r>
              <a:rPr lang="en-GB" dirty="0"/>
              <a:t>Click here to add text</a:t>
            </a:r>
            <a:r>
              <a:rPr lang="is-IS" dirty="0"/>
              <a:t>...</a:t>
            </a:r>
          </a:p>
        </p:txBody>
      </p:sp>
      <p:pic>
        <p:nvPicPr>
          <p:cNvPr id="12" name="Picture 11">
            <a:extLst>
              <a:ext uri="{FF2B5EF4-FFF2-40B4-BE49-F238E27FC236}">
                <a16:creationId xmlns:a16="http://schemas.microsoft.com/office/drawing/2014/main" id="{A0E49206-27DE-E540-BF71-D41CD6FDD7B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105537" y="5987376"/>
            <a:ext cx="1444385" cy="709014"/>
          </a:xfrm>
          <a:prstGeom prst="rect">
            <a:avLst/>
          </a:prstGeom>
        </p:spPr>
      </p:pic>
      <p:pic>
        <p:nvPicPr>
          <p:cNvPr id="13" name="Picture 12">
            <a:extLst>
              <a:ext uri="{FF2B5EF4-FFF2-40B4-BE49-F238E27FC236}">
                <a16:creationId xmlns:a16="http://schemas.microsoft.com/office/drawing/2014/main" id="{123D79B6-F836-8A4B-B83B-4D86D48FAD1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9455" y="6076380"/>
            <a:ext cx="1783713" cy="531006"/>
          </a:xfrm>
          <a:prstGeom prst="rect">
            <a:avLst/>
          </a:prstGeom>
        </p:spPr>
      </p:pic>
      <p:sp>
        <p:nvSpPr>
          <p:cNvPr id="14" name="TextBox 13">
            <a:extLst>
              <a:ext uri="{FF2B5EF4-FFF2-40B4-BE49-F238E27FC236}">
                <a16:creationId xmlns:a16="http://schemas.microsoft.com/office/drawing/2014/main" id="{C638453B-7C3F-9F44-930A-8AEC14D35869}"/>
              </a:ext>
            </a:extLst>
          </p:cNvPr>
          <p:cNvSpPr txBox="1"/>
          <p:nvPr userDrawn="1"/>
        </p:nvSpPr>
        <p:spPr>
          <a:xfrm>
            <a:off x="3259898" y="6419391"/>
            <a:ext cx="2559580" cy="276999"/>
          </a:xfrm>
          <a:prstGeom prst="rect">
            <a:avLst/>
          </a:prstGeom>
          <a:noFill/>
        </p:spPr>
        <p:txBody>
          <a:bodyPr wrap="square" rIns="0" rtlCol="0">
            <a:spAutoFit/>
          </a:bodyPr>
          <a:lstStyle/>
          <a:p>
            <a:pPr algn="ctr"/>
            <a:r>
              <a:rPr lang="en-GB" sz="1200" b="1" dirty="0" err="1">
                <a:solidFill>
                  <a:schemeClr val="accent1"/>
                </a:solidFill>
              </a:rPr>
              <a:t>dietandcancerreport.org</a:t>
            </a:r>
            <a:endParaRPr lang="en-GB" sz="1200" b="1" dirty="0">
              <a:solidFill>
                <a:schemeClr val="accent1"/>
              </a:solidFill>
            </a:endParaRPr>
          </a:p>
        </p:txBody>
      </p:sp>
    </p:spTree>
    <p:extLst/>
  </p:cSld>
  <p:clrMapOvr>
    <a:masterClrMapping/>
  </p:clrMapOvr>
  <p:extLst mod="1">
    <p:ext uri="{DCECCB84-F9BA-43D5-87BE-67443E8EF086}">
      <p15:sldGuideLst xmlns:p15="http://schemas.microsoft.com/office/powerpoint/2012/main">
        <p15:guide id="1" orient="horz" pos="4110" userDrawn="1">
          <p15:clr>
            <a:srgbClr val="FBAE40"/>
          </p15:clr>
        </p15:guide>
        <p15:guide id="2" orient="horz" pos="3543" userDrawn="1">
          <p15:clr>
            <a:srgbClr val="FBAE40"/>
          </p15:clr>
        </p15:guide>
        <p15:guide id="3" pos="555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Research">
    <p:spTree>
      <p:nvGrpSpPr>
        <p:cNvPr id="1" name=""/>
        <p:cNvGrpSpPr/>
        <p:nvPr/>
      </p:nvGrpSpPr>
      <p:grpSpPr>
        <a:xfrm>
          <a:off x="0" y="0"/>
          <a:ext cx="0" cy="0"/>
          <a:chOff x="0" y="0"/>
          <a:chExt cx="0" cy="0"/>
        </a:xfrm>
      </p:grpSpPr>
      <p:pic>
        <p:nvPicPr>
          <p:cNvPr id="8" name="Picture Placeholder 6">
            <a:extLst>
              <a:ext uri="{FF2B5EF4-FFF2-40B4-BE49-F238E27FC236}">
                <a16:creationId xmlns:a16="http://schemas.microsoft.com/office/drawing/2014/main" id="{72A14FE5-F53C-A440-9EF4-96172EA386C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5762"/>
          <a:stretch/>
        </p:blipFill>
        <p:spPr>
          <a:xfrm>
            <a:off x="0" y="6439"/>
            <a:ext cx="9144001" cy="4404530"/>
          </a:xfrm>
          <a:prstGeom prst="rect">
            <a:avLst/>
          </a:prstGeom>
        </p:spPr>
      </p:pic>
      <p:cxnSp>
        <p:nvCxnSpPr>
          <p:cNvPr id="6" name="Straight Connector 5"/>
          <p:cNvCxnSpPr/>
          <p:nvPr userDrawn="1"/>
        </p:nvCxnSpPr>
        <p:spPr>
          <a:xfrm>
            <a:off x="0" y="4420478"/>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3" hasCustomPrompt="1"/>
          </p:nvPr>
        </p:nvSpPr>
        <p:spPr>
          <a:xfrm>
            <a:off x="529455" y="4622297"/>
            <a:ext cx="8020467" cy="1015452"/>
          </a:xfrm>
        </p:spPr>
        <p:txBody>
          <a:bodyPr lIns="0" anchor="t" anchorCtr="0">
            <a:noAutofit/>
          </a:bodyPr>
          <a:lstStyle>
            <a:lvl1pPr>
              <a:lnSpc>
                <a:spcPts val="2600"/>
              </a:lnSpc>
              <a:defRPr sz="2800" b="0" baseline="0">
                <a:solidFill>
                  <a:schemeClr val="tx2"/>
                </a:solidFill>
                <a:latin typeface="+mj-lt"/>
              </a:defRPr>
            </a:lvl1pPr>
            <a:lvl2pPr>
              <a:defRPr sz="2700" b="1">
                <a:solidFill>
                  <a:schemeClr val="tx2"/>
                </a:solidFill>
                <a:latin typeface="+mj-lt"/>
              </a:defRPr>
            </a:lvl2pPr>
            <a:lvl3pPr>
              <a:defRPr sz="2700" b="1">
                <a:solidFill>
                  <a:schemeClr val="tx2"/>
                </a:solidFill>
                <a:latin typeface="+mj-lt"/>
              </a:defRPr>
            </a:lvl3pPr>
            <a:lvl4pPr>
              <a:defRPr sz="2700" b="1">
                <a:solidFill>
                  <a:schemeClr val="tx2"/>
                </a:solidFill>
                <a:latin typeface="+mj-lt"/>
              </a:defRPr>
            </a:lvl4pPr>
            <a:lvl5pPr>
              <a:defRPr sz="2700" b="1">
                <a:solidFill>
                  <a:schemeClr val="tx2"/>
                </a:solidFill>
                <a:latin typeface="+mj-lt"/>
              </a:defRPr>
            </a:lvl5pPr>
          </a:lstStyle>
          <a:p>
            <a:pPr lvl="0"/>
            <a:r>
              <a:rPr lang="en-GB" dirty="0"/>
              <a:t>Click here to add text</a:t>
            </a:r>
            <a:r>
              <a:rPr lang="is-IS" dirty="0"/>
              <a:t>...</a:t>
            </a:r>
          </a:p>
        </p:txBody>
      </p:sp>
      <p:pic>
        <p:nvPicPr>
          <p:cNvPr id="12" name="Picture 11">
            <a:extLst>
              <a:ext uri="{FF2B5EF4-FFF2-40B4-BE49-F238E27FC236}">
                <a16:creationId xmlns:a16="http://schemas.microsoft.com/office/drawing/2014/main" id="{E334DE16-8404-BE41-9A2E-3F09C40684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105537" y="5987376"/>
            <a:ext cx="1444385" cy="709014"/>
          </a:xfrm>
          <a:prstGeom prst="rect">
            <a:avLst/>
          </a:prstGeom>
        </p:spPr>
      </p:pic>
      <p:pic>
        <p:nvPicPr>
          <p:cNvPr id="13" name="Picture 12">
            <a:extLst>
              <a:ext uri="{FF2B5EF4-FFF2-40B4-BE49-F238E27FC236}">
                <a16:creationId xmlns:a16="http://schemas.microsoft.com/office/drawing/2014/main" id="{D80B46F9-9D8E-694C-9213-F63957BB8D6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9455" y="6076380"/>
            <a:ext cx="1783713" cy="531006"/>
          </a:xfrm>
          <a:prstGeom prst="rect">
            <a:avLst/>
          </a:prstGeom>
        </p:spPr>
      </p:pic>
      <p:sp>
        <p:nvSpPr>
          <p:cNvPr id="14" name="TextBox 13">
            <a:extLst>
              <a:ext uri="{FF2B5EF4-FFF2-40B4-BE49-F238E27FC236}">
                <a16:creationId xmlns:a16="http://schemas.microsoft.com/office/drawing/2014/main" id="{A0FCC615-9A2E-9B47-BFD2-5BE5811788E0}"/>
              </a:ext>
            </a:extLst>
          </p:cNvPr>
          <p:cNvSpPr txBox="1"/>
          <p:nvPr userDrawn="1"/>
        </p:nvSpPr>
        <p:spPr>
          <a:xfrm>
            <a:off x="3259898" y="6419391"/>
            <a:ext cx="2559580" cy="276999"/>
          </a:xfrm>
          <a:prstGeom prst="rect">
            <a:avLst/>
          </a:prstGeom>
          <a:noFill/>
        </p:spPr>
        <p:txBody>
          <a:bodyPr wrap="square" rIns="0" rtlCol="0">
            <a:spAutoFit/>
          </a:bodyPr>
          <a:lstStyle/>
          <a:p>
            <a:pPr algn="ctr"/>
            <a:r>
              <a:rPr lang="en-GB" sz="1200" b="1" dirty="0" err="1">
                <a:solidFill>
                  <a:schemeClr val="accent1"/>
                </a:solidFill>
              </a:rPr>
              <a:t>dietandcancerreport.org</a:t>
            </a:r>
            <a:endParaRPr lang="en-GB" sz="1200" b="1" dirty="0">
              <a:solidFill>
                <a:schemeClr val="accent1"/>
              </a:solidFill>
            </a:endParaRPr>
          </a:p>
        </p:txBody>
      </p:sp>
    </p:spTree>
    <p:extLst>
      <p:ext uri="{BB962C8B-B14F-4D97-AF65-F5344CB8AC3E}">
        <p14:creationId xmlns:p14="http://schemas.microsoft.com/office/powerpoint/2010/main" val="3014378215"/>
      </p:ext>
    </p:extLst>
  </p:cSld>
  <p:clrMapOvr>
    <a:masterClrMapping/>
  </p:clrMapOvr>
  <p:extLst mod="1">
    <p:ext uri="{DCECCB84-F9BA-43D5-87BE-67443E8EF086}">
      <p15:sldGuideLst xmlns:p15="http://schemas.microsoft.com/office/powerpoint/2012/main">
        <p15:guide id="1" orient="horz" pos="4110">
          <p15:clr>
            <a:srgbClr val="FBAE40"/>
          </p15:clr>
        </p15:guide>
        <p15:guide id="2" orient="horz" pos="3543">
          <p15:clr>
            <a:srgbClr val="FBAE40"/>
          </p15:clr>
        </p15:guide>
        <p15:guide id="3" pos="555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Research 2">
    <p:spTree>
      <p:nvGrpSpPr>
        <p:cNvPr id="1" name=""/>
        <p:cNvGrpSpPr/>
        <p:nvPr/>
      </p:nvGrpSpPr>
      <p:grpSpPr>
        <a:xfrm>
          <a:off x="0" y="0"/>
          <a:ext cx="0" cy="0"/>
          <a:chOff x="0" y="0"/>
          <a:chExt cx="0" cy="0"/>
        </a:xfrm>
      </p:grpSpPr>
      <p:pic>
        <p:nvPicPr>
          <p:cNvPr id="8" name="Picture Placeholder 5">
            <a:extLst>
              <a:ext uri="{FF2B5EF4-FFF2-40B4-BE49-F238E27FC236}">
                <a16:creationId xmlns:a16="http://schemas.microsoft.com/office/drawing/2014/main" id="{2849C06D-F2BE-384A-B45A-146F3EF0751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4935" r="-534"/>
          <a:stretch/>
        </p:blipFill>
        <p:spPr>
          <a:xfrm>
            <a:off x="6816" y="-13922"/>
            <a:ext cx="9144000" cy="4428000"/>
          </a:xfrm>
          <a:prstGeom prst="rect">
            <a:avLst/>
          </a:prstGeom>
        </p:spPr>
      </p:pic>
      <p:cxnSp>
        <p:nvCxnSpPr>
          <p:cNvPr id="6" name="Straight Connector 5"/>
          <p:cNvCxnSpPr/>
          <p:nvPr userDrawn="1"/>
        </p:nvCxnSpPr>
        <p:spPr>
          <a:xfrm>
            <a:off x="0" y="4420478"/>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3" hasCustomPrompt="1"/>
          </p:nvPr>
        </p:nvSpPr>
        <p:spPr>
          <a:xfrm>
            <a:off x="529455" y="4622297"/>
            <a:ext cx="8020467" cy="1015452"/>
          </a:xfrm>
        </p:spPr>
        <p:txBody>
          <a:bodyPr lIns="0" anchor="t" anchorCtr="0">
            <a:noAutofit/>
          </a:bodyPr>
          <a:lstStyle>
            <a:lvl1pPr>
              <a:lnSpc>
                <a:spcPts val="2600"/>
              </a:lnSpc>
              <a:defRPr sz="2800" b="0" baseline="0">
                <a:solidFill>
                  <a:schemeClr val="tx2"/>
                </a:solidFill>
                <a:latin typeface="+mj-lt"/>
              </a:defRPr>
            </a:lvl1pPr>
            <a:lvl2pPr>
              <a:defRPr sz="2700" b="1">
                <a:solidFill>
                  <a:schemeClr val="tx2"/>
                </a:solidFill>
                <a:latin typeface="+mj-lt"/>
              </a:defRPr>
            </a:lvl2pPr>
            <a:lvl3pPr>
              <a:defRPr sz="2700" b="1">
                <a:solidFill>
                  <a:schemeClr val="tx2"/>
                </a:solidFill>
                <a:latin typeface="+mj-lt"/>
              </a:defRPr>
            </a:lvl3pPr>
            <a:lvl4pPr>
              <a:defRPr sz="2700" b="1">
                <a:solidFill>
                  <a:schemeClr val="tx2"/>
                </a:solidFill>
                <a:latin typeface="+mj-lt"/>
              </a:defRPr>
            </a:lvl4pPr>
            <a:lvl5pPr>
              <a:defRPr sz="2700" b="1">
                <a:solidFill>
                  <a:schemeClr val="tx2"/>
                </a:solidFill>
                <a:latin typeface="+mj-lt"/>
              </a:defRPr>
            </a:lvl5pPr>
          </a:lstStyle>
          <a:p>
            <a:pPr lvl="0"/>
            <a:r>
              <a:rPr lang="en-GB" dirty="0"/>
              <a:t>Click here to add text</a:t>
            </a:r>
            <a:r>
              <a:rPr lang="is-IS" dirty="0"/>
              <a:t>...</a:t>
            </a:r>
          </a:p>
        </p:txBody>
      </p:sp>
      <p:pic>
        <p:nvPicPr>
          <p:cNvPr id="12" name="Picture 11">
            <a:extLst>
              <a:ext uri="{FF2B5EF4-FFF2-40B4-BE49-F238E27FC236}">
                <a16:creationId xmlns:a16="http://schemas.microsoft.com/office/drawing/2014/main" id="{3A3A5CB5-F12E-7B40-B206-64857715AD2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105537" y="5987376"/>
            <a:ext cx="1444385" cy="709014"/>
          </a:xfrm>
          <a:prstGeom prst="rect">
            <a:avLst/>
          </a:prstGeom>
        </p:spPr>
      </p:pic>
      <p:pic>
        <p:nvPicPr>
          <p:cNvPr id="13" name="Picture 12">
            <a:extLst>
              <a:ext uri="{FF2B5EF4-FFF2-40B4-BE49-F238E27FC236}">
                <a16:creationId xmlns:a16="http://schemas.microsoft.com/office/drawing/2014/main" id="{4FED7643-3805-5043-AEEB-2658F2C5D45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9455" y="6076380"/>
            <a:ext cx="1783713" cy="531006"/>
          </a:xfrm>
          <a:prstGeom prst="rect">
            <a:avLst/>
          </a:prstGeom>
        </p:spPr>
      </p:pic>
      <p:sp>
        <p:nvSpPr>
          <p:cNvPr id="14" name="TextBox 13">
            <a:extLst>
              <a:ext uri="{FF2B5EF4-FFF2-40B4-BE49-F238E27FC236}">
                <a16:creationId xmlns:a16="http://schemas.microsoft.com/office/drawing/2014/main" id="{580EBA4C-9770-A144-92E1-B83B7A88F7FE}"/>
              </a:ext>
            </a:extLst>
          </p:cNvPr>
          <p:cNvSpPr txBox="1"/>
          <p:nvPr userDrawn="1"/>
        </p:nvSpPr>
        <p:spPr>
          <a:xfrm>
            <a:off x="3259898" y="6419391"/>
            <a:ext cx="2559580" cy="276999"/>
          </a:xfrm>
          <a:prstGeom prst="rect">
            <a:avLst/>
          </a:prstGeom>
          <a:noFill/>
        </p:spPr>
        <p:txBody>
          <a:bodyPr wrap="square" rIns="0" rtlCol="0">
            <a:spAutoFit/>
          </a:bodyPr>
          <a:lstStyle/>
          <a:p>
            <a:pPr algn="ctr"/>
            <a:r>
              <a:rPr lang="en-GB" sz="1200" b="1" dirty="0" err="1">
                <a:solidFill>
                  <a:schemeClr val="accent1"/>
                </a:solidFill>
              </a:rPr>
              <a:t>dietandcancerreport.org</a:t>
            </a:r>
            <a:endParaRPr lang="en-GB" sz="1200" b="1" dirty="0">
              <a:solidFill>
                <a:schemeClr val="accent1"/>
              </a:solidFill>
            </a:endParaRPr>
          </a:p>
        </p:txBody>
      </p:sp>
    </p:spTree>
    <p:extLst>
      <p:ext uri="{BB962C8B-B14F-4D97-AF65-F5344CB8AC3E}">
        <p14:creationId xmlns:p14="http://schemas.microsoft.com/office/powerpoint/2010/main" val="1344088912"/>
      </p:ext>
    </p:extLst>
  </p:cSld>
  <p:clrMapOvr>
    <a:masterClrMapping/>
  </p:clrMapOvr>
  <p:extLst mod="1">
    <p:ext uri="{DCECCB84-F9BA-43D5-87BE-67443E8EF086}">
      <p15:sldGuideLst xmlns:p15="http://schemas.microsoft.com/office/powerpoint/2012/main">
        <p15:guide id="1" orient="horz" pos="4110">
          <p15:clr>
            <a:srgbClr val="FBAE40"/>
          </p15:clr>
        </p15:guide>
        <p15:guide id="2" orient="horz" pos="3543">
          <p15:clr>
            <a:srgbClr val="FBAE40"/>
          </p15:clr>
        </p15:guide>
        <p15:guide id="3" pos="555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Evidence">
    <p:spTree>
      <p:nvGrpSpPr>
        <p:cNvPr id="1" name=""/>
        <p:cNvGrpSpPr/>
        <p:nvPr/>
      </p:nvGrpSpPr>
      <p:grpSpPr>
        <a:xfrm>
          <a:off x="0" y="0"/>
          <a:ext cx="0" cy="0"/>
          <a:chOff x="0" y="0"/>
          <a:chExt cx="0" cy="0"/>
        </a:xfrm>
      </p:grpSpPr>
      <p:cxnSp>
        <p:nvCxnSpPr>
          <p:cNvPr id="6" name="Straight Connector 5"/>
          <p:cNvCxnSpPr/>
          <p:nvPr userDrawn="1"/>
        </p:nvCxnSpPr>
        <p:spPr>
          <a:xfrm>
            <a:off x="0" y="4420478"/>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3" hasCustomPrompt="1"/>
          </p:nvPr>
        </p:nvSpPr>
        <p:spPr>
          <a:xfrm>
            <a:off x="529455" y="4622297"/>
            <a:ext cx="8020467" cy="1015452"/>
          </a:xfrm>
        </p:spPr>
        <p:txBody>
          <a:bodyPr lIns="0" anchor="t" anchorCtr="0">
            <a:noAutofit/>
          </a:bodyPr>
          <a:lstStyle>
            <a:lvl1pPr>
              <a:lnSpc>
                <a:spcPts val="2600"/>
              </a:lnSpc>
              <a:defRPr sz="2800" b="0" baseline="0">
                <a:solidFill>
                  <a:schemeClr val="tx2"/>
                </a:solidFill>
                <a:latin typeface="+mj-lt"/>
              </a:defRPr>
            </a:lvl1pPr>
            <a:lvl2pPr>
              <a:defRPr sz="2700" b="1">
                <a:solidFill>
                  <a:schemeClr val="tx2"/>
                </a:solidFill>
                <a:latin typeface="+mj-lt"/>
              </a:defRPr>
            </a:lvl2pPr>
            <a:lvl3pPr>
              <a:defRPr sz="2700" b="1">
                <a:solidFill>
                  <a:schemeClr val="tx2"/>
                </a:solidFill>
                <a:latin typeface="+mj-lt"/>
              </a:defRPr>
            </a:lvl3pPr>
            <a:lvl4pPr>
              <a:defRPr sz="2700" b="1">
                <a:solidFill>
                  <a:schemeClr val="tx2"/>
                </a:solidFill>
                <a:latin typeface="+mj-lt"/>
              </a:defRPr>
            </a:lvl4pPr>
            <a:lvl5pPr>
              <a:defRPr sz="2700" b="1">
                <a:solidFill>
                  <a:schemeClr val="tx2"/>
                </a:solidFill>
                <a:latin typeface="+mj-lt"/>
              </a:defRPr>
            </a:lvl5pPr>
          </a:lstStyle>
          <a:p>
            <a:pPr lvl="0"/>
            <a:r>
              <a:rPr lang="en-GB" dirty="0"/>
              <a:t>Click here to add text</a:t>
            </a:r>
            <a:r>
              <a:rPr lang="is-IS" dirty="0"/>
              <a:t>...</a:t>
            </a:r>
          </a:p>
        </p:txBody>
      </p:sp>
      <p:pic>
        <p:nvPicPr>
          <p:cNvPr id="8" name="Picture Placeholder 6">
            <a:extLst>
              <a:ext uri="{FF2B5EF4-FFF2-40B4-BE49-F238E27FC236}">
                <a16:creationId xmlns:a16="http://schemas.microsoft.com/office/drawing/2014/main" id="{C7AAA8A0-29BE-2E4C-939F-D9746894154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9429" r="-4379"/>
          <a:stretch/>
        </p:blipFill>
        <p:spPr>
          <a:xfrm>
            <a:off x="0" y="0"/>
            <a:ext cx="9144001" cy="4404530"/>
          </a:xfrm>
          <a:prstGeom prst="rect">
            <a:avLst/>
          </a:prstGeom>
        </p:spPr>
      </p:pic>
      <p:pic>
        <p:nvPicPr>
          <p:cNvPr id="12" name="Picture 11">
            <a:extLst>
              <a:ext uri="{FF2B5EF4-FFF2-40B4-BE49-F238E27FC236}">
                <a16:creationId xmlns:a16="http://schemas.microsoft.com/office/drawing/2014/main" id="{38777DA5-00CC-974D-8EF1-559C32D1A08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105537" y="5987376"/>
            <a:ext cx="1444385" cy="709014"/>
          </a:xfrm>
          <a:prstGeom prst="rect">
            <a:avLst/>
          </a:prstGeom>
        </p:spPr>
      </p:pic>
      <p:pic>
        <p:nvPicPr>
          <p:cNvPr id="13" name="Picture 12">
            <a:extLst>
              <a:ext uri="{FF2B5EF4-FFF2-40B4-BE49-F238E27FC236}">
                <a16:creationId xmlns:a16="http://schemas.microsoft.com/office/drawing/2014/main" id="{081C746E-7F9E-CB48-ABB8-96F1D24D1F8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9455" y="6076380"/>
            <a:ext cx="1783713" cy="531006"/>
          </a:xfrm>
          <a:prstGeom prst="rect">
            <a:avLst/>
          </a:prstGeom>
        </p:spPr>
      </p:pic>
      <p:sp>
        <p:nvSpPr>
          <p:cNvPr id="14" name="TextBox 13">
            <a:extLst>
              <a:ext uri="{FF2B5EF4-FFF2-40B4-BE49-F238E27FC236}">
                <a16:creationId xmlns:a16="http://schemas.microsoft.com/office/drawing/2014/main" id="{2CA83F87-42A1-1248-B30A-0554C92EA69F}"/>
              </a:ext>
            </a:extLst>
          </p:cNvPr>
          <p:cNvSpPr txBox="1"/>
          <p:nvPr userDrawn="1"/>
        </p:nvSpPr>
        <p:spPr>
          <a:xfrm>
            <a:off x="3259898" y="6419391"/>
            <a:ext cx="2559580" cy="276999"/>
          </a:xfrm>
          <a:prstGeom prst="rect">
            <a:avLst/>
          </a:prstGeom>
          <a:noFill/>
        </p:spPr>
        <p:txBody>
          <a:bodyPr wrap="square" rIns="0" rtlCol="0">
            <a:spAutoFit/>
          </a:bodyPr>
          <a:lstStyle/>
          <a:p>
            <a:pPr algn="ctr"/>
            <a:r>
              <a:rPr lang="en-GB" sz="1200" b="1" dirty="0" err="1">
                <a:solidFill>
                  <a:schemeClr val="accent1"/>
                </a:solidFill>
              </a:rPr>
              <a:t>dietandcancerreport.org</a:t>
            </a:r>
            <a:endParaRPr lang="en-GB" sz="1200" b="1" dirty="0">
              <a:solidFill>
                <a:schemeClr val="accent1"/>
              </a:solidFill>
            </a:endParaRPr>
          </a:p>
        </p:txBody>
      </p:sp>
    </p:spTree>
    <p:extLst>
      <p:ext uri="{BB962C8B-B14F-4D97-AF65-F5344CB8AC3E}">
        <p14:creationId xmlns:p14="http://schemas.microsoft.com/office/powerpoint/2010/main" val="322995830"/>
      </p:ext>
    </p:extLst>
  </p:cSld>
  <p:clrMapOvr>
    <a:masterClrMapping/>
  </p:clrMapOvr>
  <p:extLst mod="1">
    <p:ext uri="{DCECCB84-F9BA-43D5-87BE-67443E8EF086}">
      <p15:sldGuideLst xmlns:p15="http://schemas.microsoft.com/office/powerpoint/2012/main">
        <p15:guide id="1" orient="horz" pos="4110">
          <p15:clr>
            <a:srgbClr val="FBAE40"/>
          </p15:clr>
        </p15:guide>
        <p15:guide id="2" orient="horz" pos="3543">
          <p15:clr>
            <a:srgbClr val="FBAE40"/>
          </p15:clr>
        </p15:guide>
        <p15:guide id="3" pos="555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Survivors">
    <p:spTree>
      <p:nvGrpSpPr>
        <p:cNvPr id="1" name=""/>
        <p:cNvGrpSpPr/>
        <p:nvPr/>
      </p:nvGrpSpPr>
      <p:grpSpPr>
        <a:xfrm>
          <a:off x="0" y="0"/>
          <a:ext cx="0" cy="0"/>
          <a:chOff x="0" y="0"/>
          <a:chExt cx="0" cy="0"/>
        </a:xfrm>
      </p:grpSpPr>
      <p:cxnSp>
        <p:nvCxnSpPr>
          <p:cNvPr id="6" name="Straight Connector 5"/>
          <p:cNvCxnSpPr/>
          <p:nvPr userDrawn="1"/>
        </p:nvCxnSpPr>
        <p:spPr>
          <a:xfrm>
            <a:off x="0" y="4420478"/>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3" hasCustomPrompt="1"/>
          </p:nvPr>
        </p:nvSpPr>
        <p:spPr>
          <a:xfrm>
            <a:off x="529455" y="4622297"/>
            <a:ext cx="8020467" cy="1015452"/>
          </a:xfrm>
        </p:spPr>
        <p:txBody>
          <a:bodyPr lIns="0" anchor="t" anchorCtr="0">
            <a:noAutofit/>
          </a:bodyPr>
          <a:lstStyle>
            <a:lvl1pPr>
              <a:lnSpc>
                <a:spcPts val="2600"/>
              </a:lnSpc>
              <a:defRPr sz="2800" b="0" baseline="0">
                <a:solidFill>
                  <a:schemeClr val="tx2"/>
                </a:solidFill>
                <a:latin typeface="+mj-lt"/>
              </a:defRPr>
            </a:lvl1pPr>
            <a:lvl2pPr>
              <a:defRPr sz="2700" b="1">
                <a:solidFill>
                  <a:schemeClr val="tx2"/>
                </a:solidFill>
                <a:latin typeface="+mj-lt"/>
              </a:defRPr>
            </a:lvl2pPr>
            <a:lvl3pPr>
              <a:defRPr sz="2700" b="1">
                <a:solidFill>
                  <a:schemeClr val="tx2"/>
                </a:solidFill>
                <a:latin typeface="+mj-lt"/>
              </a:defRPr>
            </a:lvl3pPr>
            <a:lvl4pPr>
              <a:defRPr sz="2700" b="1">
                <a:solidFill>
                  <a:schemeClr val="tx2"/>
                </a:solidFill>
                <a:latin typeface="+mj-lt"/>
              </a:defRPr>
            </a:lvl4pPr>
            <a:lvl5pPr>
              <a:defRPr sz="2700" b="1">
                <a:solidFill>
                  <a:schemeClr val="tx2"/>
                </a:solidFill>
                <a:latin typeface="+mj-lt"/>
              </a:defRPr>
            </a:lvl5pPr>
          </a:lstStyle>
          <a:p>
            <a:pPr lvl="0"/>
            <a:r>
              <a:rPr lang="en-GB" dirty="0"/>
              <a:t>Click here to add text</a:t>
            </a:r>
            <a:r>
              <a:rPr lang="is-IS" dirty="0"/>
              <a:t>...</a:t>
            </a:r>
          </a:p>
        </p:txBody>
      </p:sp>
      <p:pic>
        <p:nvPicPr>
          <p:cNvPr id="9" name="Picture Placeholder 12">
            <a:extLst>
              <a:ext uri="{FF2B5EF4-FFF2-40B4-BE49-F238E27FC236}">
                <a16:creationId xmlns:a16="http://schemas.microsoft.com/office/drawing/2014/main" id="{F3E46C55-E4B3-194C-BB71-F0C6C8F230D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5487"/>
          <a:stretch/>
        </p:blipFill>
        <p:spPr>
          <a:xfrm>
            <a:off x="0" y="0"/>
            <a:ext cx="9144001" cy="4404530"/>
          </a:xfrm>
          <a:prstGeom prst="rect">
            <a:avLst/>
          </a:prstGeom>
        </p:spPr>
      </p:pic>
      <p:pic>
        <p:nvPicPr>
          <p:cNvPr id="12" name="Picture 11">
            <a:extLst>
              <a:ext uri="{FF2B5EF4-FFF2-40B4-BE49-F238E27FC236}">
                <a16:creationId xmlns:a16="http://schemas.microsoft.com/office/drawing/2014/main" id="{138959FC-02E7-CD42-85DD-CE6B3F02506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105537" y="5987376"/>
            <a:ext cx="1444385" cy="709014"/>
          </a:xfrm>
          <a:prstGeom prst="rect">
            <a:avLst/>
          </a:prstGeom>
        </p:spPr>
      </p:pic>
      <p:pic>
        <p:nvPicPr>
          <p:cNvPr id="13" name="Picture 12">
            <a:extLst>
              <a:ext uri="{FF2B5EF4-FFF2-40B4-BE49-F238E27FC236}">
                <a16:creationId xmlns:a16="http://schemas.microsoft.com/office/drawing/2014/main" id="{267ADD64-EA9D-E648-990E-FE5D2644DDC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9455" y="6076380"/>
            <a:ext cx="1783713" cy="531006"/>
          </a:xfrm>
          <a:prstGeom prst="rect">
            <a:avLst/>
          </a:prstGeom>
        </p:spPr>
      </p:pic>
      <p:sp>
        <p:nvSpPr>
          <p:cNvPr id="14" name="TextBox 13">
            <a:extLst>
              <a:ext uri="{FF2B5EF4-FFF2-40B4-BE49-F238E27FC236}">
                <a16:creationId xmlns:a16="http://schemas.microsoft.com/office/drawing/2014/main" id="{32388F06-72E5-4B4A-B6B3-BBE60F251681}"/>
              </a:ext>
            </a:extLst>
          </p:cNvPr>
          <p:cNvSpPr txBox="1"/>
          <p:nvPr userDrawn="1"/>
        </p:nvSpPr>
        <p:spPr>
          <a:xfrm>
            <a:off x="3259898" y="6419391"/>
            <a:ext cx="2559580" cy="276999"/>
          </a:xfrm>
          <a:prstGeom prst="rect">
            <a:avLst/>
          </a:prstGeom>
          <a:noFill/>
        </p:spPr>
        <p:txBody>
          <a:bodyPr wrap="square" rIns="0" rtlCol="0">
            <a:spAutoFit/>
          </a:bodyPr>
          <a:lstStyle/>
          <a:p>
            <a:pPr algn="ctr"/>
            <a:r>
              <a:rPr lang="en-GB" sz="1200" b="1" dirty="0" err="1">
                <a:solidFill>
                  <a:schemeClr val="accent1"/>
                </a:solidFill>
              </a:rPr>
              <a:t>dietandcancerreport.org</a:t>
            </a:r>
            <a:endParaRPr lang="en-GB" sz="1200" b="1" dirty="0">
              <a:solidFill>
                <a:schemeClr val="accent1"/>
              </a:solidFill>
            </a:endParaRPr>
          </a:p>
        </p:txBody>
      </p:sp>
    </p:spTree>
    <p:extLst>
      <p:ext uri="{BB962C8B-B14F-4D97-AF65-F5344CB8AC3E}">
        <p14:creationId xmlns:p14="http://schemas.microsoft.com/office/powerpoint/2010/main" val="3823479195"/>
      </p:ext>
    </p:extLst>
  </p:cSld>
  <p:clrMapOvr>
    <a:masterClrMapping/>
  </p:clrMapOvr>
  <p:extLst mod="1">
    <p:ext uri="{DCECCB84-F9BA-43D5-87BE-67443E8EF086}">
      <p15:sldGuideLst xmlns:p15="http://schemas.microsoft.com/office/powerpoint/2012/main">
        <p15:guide id="1" orient="horz" pos="4110">
          <p15:clr>
            <a:srgbClr val="FBAE40"/>
          </p15:clr>
        </p15:guide>
        <p15:guide id="2" orient="horz" pos="3543">
          <p15:clr>
            <a:srgbClr val="FBAE40"/>
          </p15:clr>
        </p15:guide>
        <p15:guide id="3" pos="555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 Alcohol">
    <p:spTree>
      <p:nvGrpSpPr>
        <p:cNvPr id="1" name=""/>
        <p:cNvGrpSpPr/>
        <p:nvPr/>
      </p:nvGrpSpPr>
      <p:grpSpPr>
        <a:xfrm>
          <a:off x="0" y="0"/>
          <a:ext cx="0" cy="0"/>
          <a:chOff x="0" y="0"/>
          <a:chExt cx="0" cy="0"/>
        </a:xfrm>
      </p:grpSpPr>
      <p:pic>
        <p:nvPicPr>
          <p:cNvPr id="8" name="Picture Placeholder 12">
            <a:extLst>
              <a:ext uri="{FF2B5EF4-FFF2-40B4-BE49-F238E27FC236}">
                <a16:creationId xmlns:a16="http://schemas.microsoft.com/office/drawing/2014/main" id="{2A30CF9C-EE44-504B-AD5C-22ED2F4AD6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6771" r="-13738"/>
          <a:stretch/>
        </p:blipFill>
        <p:spPr>
          <a:xfrm>
            <a:off x="0" y="8092"/>
            <a:ext cx="9143999" cy="4404530"/>
          </a:xfrm>
          <a:prstGeom prst="rect">
            <a:avLst/>
          </a:prstGeom>
        </p:spPr>
      </p:pic>
      <p:cxnSp>
        <p:nvCxnSpPr>
          <p:cNvPr id="6" name="Straight Connector 5"/>
          <p:cNvCxnSpPr/>
          <p:nvPr userDrawn="1"/>
        </p:nvCxnSpPr>
        <p:spPr>
          <a:xfrm>
            <a:off x="0" y="4420478"/>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3" hasCustomPrompt="1"/>
          </p:nvPr>
        </p:nvSpPr>
        <p:spPr>
          <a:xfrm>
            <a:off x="529455" y="4622297"/>
            <a:ext cx="8020467" cy="1015452"/>
          </a:xfrm>
        </p:spPr>
        <p:txBody>
          <a:bodyPr lIns="0" anchor="t" anchorCtr="0">
            <a:noAutofit/>
          </a:bodyPr>
          <a:lstStyle>
            <a:lvl1pPr>
              <a:lnSpc>
                <a:spcPts val="2600"/>
              </a:lnSpc>
              <a:defRPr sz="2800" b="0" baseline="0">
                <a:solidFill>
                  <a:schemeClr val="tx2"/>
                </a:solidFill>
                <a:latin typeface="+mj-lt"/>
              </a:defRPr>
            </a:lvl1pPr>
            <a:lvl2pPr>
              <a:defRPr sz="2700" b="1">
                <a:solidFill>
                  <a:schemeClr val="tx2"/>
                </a:solidFill>
                <a:latin typeface="+mj-lt"/>
              </a:defRPr>
            </a:lvl2pPr>
            <a:lvl3pPr>
              <a:defRPr sz="2700" b="1">
                <a:solidFill>
                  <a:schemeClr val="tx2"/>
                </a:solidFill>
                <a:latin typeface="+mj-lt"/>
              </a:defRPr>
            </a:lvl3pPr>
            <a:lvl4pPr>
              <a:defRPr sz="2700" b="1">
                <a:solidFill>
                  <a:schemeClr val="tx2"/>
                </a:solidFill>
                <a:latin typeface="+mj-lt"/>
              </a:defRPr>
            </a:lvl4pPr>
            <a:lvl5pPr>
              <a:defRPr sz="2700" b="1">
                <a:solidFill>
                  <a:schemeClr val="tx2"/>
                </a:solidFill>
                <a:latin typeface="+mj-lt"/>
              </a:defRPr>
            </a:lvl5pPr>
          </a:lstStyle>
          <a:p>
            <a:pPr lvl="0"/>
            <a:r>
              <a:rPr lang="en-GB" dirty="0"/>
              <a:t>Click here to add text</a:t>
            </a:r>
            <a:r>
              <a:rPr lang="is-IS" dirty="0"/>
              <a:t>...</a:t>
            </a:r>
          </a:p>
        </p:txBody>
      </p:sp>
      <p:pic>
        <p:nvPicPr>
          <p:cNvPr id="12" name="Picture 11">
            <a:extLst>
              <a:ext uri="{FF2B5EF4-FFF2-40B4-BE49-F238E27FC236}">
                <a16:creationId xmlns:a16="http://schemas.microsoft.com/office/drawing/2014/main" id="{A5A18030-697D-C54C-BEA5-6ED61C3FB99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105537" y="5987376"/>
            <a:ext cx="1444385" cy="709014"/>
          </a:xfrm>
          <a:prstGeom prst="rect">
            <a:avLst/>
          </a:prstGeom>
        </p:spPr>
      </p:pic>
      <p:pic>
        <p:nvPicPr>
          <p:cNvPr id="13" name="Picture 12">
            <a:extLst>
              <a:ext uri="{FF2B5EF4-FFF2-40B4-BE49-F238E27FC236}">
                <a16:creationId xmlns:a16="http://schemas.microsoft.com/office/drawing/2014/main" id="{9E5BC58E-2B9C-CF46-AEE4-91179A81B9C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9455" y="6076380"/>
            <a:ext cx="1783713" cy="531006"/>
          </a:xfrm>
          <a:prstGeom prst="rect">
            <a:avLst/>
          </a:prstGeom>
        </p:spPr>
      </p:pic>
      <p:sp>
        <p:nvSpPr>
          <p:cNvPr id="14" name="TextBox 13">
            <a:extLst>
              <a:ext uri="{FF2B5EF4-FFF2-40B4-BE49-F238E27FC236}">
                <a16:creationId xmlns:a16="http://schemas.microsoft.com/office/drawing/2014/main" id="{EF06792F-DF65-094B-9BDA-FBC42ADAB92D}"/>
              </a:ext>
            </a:extLst>
          </p:cNvPr>
          <p:cNvSpPr txBox="1"/>
          <p:nvPr userDrawn="1"/>
        </p:nvSpPr>
        <p:spPr>
          <a:xfrm>
            <a:off x="3259898" y="6419391"/>
            <a:ext cx="2559580" cy="276999"/>
          </a:xfrm>
          <a:prstGeom prst="rect">
            <a:avLst/>
          </a:prstGeom>
          <a:noFill/>
        </p:spPr>
        <p:txBody>
          <a:bodyPr wrap="square" rIns="0" rtlCol="0">
            <a:spAutoFit/>
          </a:bodyPr>
          <a:lstStyle/>
          <a:p>
            <a:pPr algn="ctr"/>
            <a:r>
              <a:rPr lang="en-GB" sz="1200" b="1" dirty="0" err="1">
                <a:solidFill>
                  <a:schemeClr val="accent1"/>
                </a:solidFill>
              </a:rPr>
              <a:t>dietandcancerreport.org</a:t>
            </a:r>
            <a:endParaRPr lang="en-GB" sz="1200" b="1" dirty="0">
              <a:solidFill>
                <a:schemeClr val="accent1"/>
              </a:solidFill>
            </a:endParaRPr>
          </a:p>
        </p:txBody>
      </p:sp>
    </p:spTree>
    <p:extLst>
      <p:ext uri="{BB962C8B-B14F-4D97-AF65-F5344CB8AC3E}">
        <p14:creationId xmlns:p14="http://schemas.microsoft.com/office/powerpoint/2010/main" val="531552578"/>
      </p:ext>
    </p:extLst>
  </p:cSld>
  <p:clrMapOvr>
    <a:masterClrMapping/>
  </p:clrMapOvr>
  <p:extLst mod="1">
    <p:ext uri="{DCECCB84-F9BA-43D5-87BE-67443E8EF086}">
      <p15:sldGuideLst xmlns:p15="http://schemas.microsoft.com/office/powerpoint/2012/main">
        <p15:guide id="1" orient="horz" pos="4110">
          <p15:clr>
            <a:srgbClr val="FBAE40"/>
          </p15:clr>
        </p15:guide>
        <p15:guide id="2" orient="horz" pos="3543">
          <p15:clr>
            <a:srgbClr val="FBAE40"/>
          </p15:clr>
        </p15:guide>
        <p15:guide id="3" pos="555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 Weight">
    <p:spTree>
      <p:nvGrpSpPr>
        <p:cNvPr id="1" name=""/>
        <p:cNvGrpSpPr/>
        <p:nvPr/>
      </p:nvGrpSpPr>
      <p:grpSpPr>
        <a:xfrm>
          <a:off x="0" y="0"/>
          <a:ext cx="0" cy="0"/>
          <a:chOff x="0" y="0"/>
          <a:chExt cx="0" cy="0"/>
        </a:xfrm>
      </p:grpSpPr>
      <p:pic>
        <p:nvPicPr>
          <p:cNvPr id="8" name="Picture Placeholder 12">
            <a:extLst>
              <a:ext uri="{FF2B5EF4-FFF2-40B4-BE49-F238E27FC236}">
                <a16:creationId xmlns:a16="http://schemas.microsoft.com/office/drawing/2014/main" id="{2A30CF9C-EE44-504B-AD5C-22ED2F4AD6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4742" t="-8538" r="-5724"/>
          <a:stretch/>
        </p:blipFill>
        <p:spPr>
          <a:xfrm>
            <a:off x="0" y="8092"/>
            <a:ext cx="9144000" cy="4404530"/>
          </a:xfrm>
          <a:prstGeom prst="rect">
            <a:avLst/>
          </a:prstGeom>
        </p:spPr>
      </p:pic>
      <p:cxnSp>
        <p:nvCxnSpPr>
          <p:cNvPr id="6" name="Straight Connector 5"/>
          <p:cNvCxnSpPr/>
          <p:nvPr userDrawn="1"/>
        </p:nvCxnSpPr>
        <p:spPr>
          <a:xfrm>
            <a:off x="0" y="4420478"/>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3" hasCustomPrompt="1"/>
          </p:nvPr>
        </p:nvSpPr>
        <p:spPr>
          <a:xfrm>
            <a:off x="529455" y="4622297"/>
            <a:ext cx="8020467" cy="1015452"/>
          </a:xfrm>
        </p:spPr>
        <p:txBody>
          <a:bodyPr lIns="0" anchor="t" anchorCtr="0">
            <a:noAutofit/>
          </a:bodyPr>
          <a:lstStyle>
            <a:lvl1pPr>
              <a:lnSpc>
                <a:spcPts val="2600"/>
              </a:lnSpc>
              <a:defRPr sz="2800" b="0" baseline="0">
                <a:solidFill>
                  <a:schemeClr val="tx2"/>
                </a:solidFill>
                <a:latin typeface="+mj-lt"/>
              </a:defRPr>
            </a:lvl1pPr>
            <a:lvl2pPr>
              <a:defRPr sz="2700" b="1">
                <a:solidFill>
                  <a:schemeClr val="tx2"/>
                </a:solidFill>
                <a:latin typeface="+mj-lt"/>
              </a:defRPr>
            </a:lvl2pPr>
            <a:lvl3pPr>
              <a:defRPr sz="2700" b="1">
                <a:solidFill>
                  <a:schemeClr val="tx2"/>
                </a:solidFill>
                <a:latin typeface="+mj-lt"/>
              </a:defRPr>
            </a:lvl3pPr>
            <a:lvl4pPr>
              <a:defRPr sz="2700" b="1">
                <a:solidFill>
                  <a:schemeClr val="tx2"/>
                </a:solidFill>
                <a:latin typeface="+mj-lt"/>
              </a:defRPr>
            </a:lvl4pPr>
            <a:lvl5pPr>
              <a:defRPr sz="2700" b="1">
                <a:solidFill>
                  <a:schemeClr val="tx2"/>
                </a:solidFill>
                <a:latin typeface="+mj-lt"/>
              </a:defRPr>
            </a:lvl5pPr>
          </a:lstStyle>
          <a:p>
            <a:pPr lvl="0"/>
            <a:r>
              <a:rPr lang="en-GB" dirty="0"/>
              <a:t>Click here to add text</a:t>
            </a:r>
            <a:r>
              <a:rPr lang="is-IS" dirty="0"/>
              <a:t>...</a:t>
            </a:r>
          </a:p>
        </p:txBody>
      </p:sp>
      <p:pic>
        <p:nvPicPr>
          <p:cNvPr id="9" name="Picture 8">
            <a:extLst>
              <a:ext uri="{FF2B5EF4-FFF2-40B4-BE49-F238E27FC236}">
                <a16:creationId xmlns:a16="http://schemas.microsoft.com/office/drawing/2014/main" id="{ACB97F3A-42CD-1A48-81F0-35952FF1000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105537" y="5987376"/>
            <a:ext cx="1444385" cy="709014"/>
          </a:xfrm>
          <a:prstGeom prst="rect">
            <a:avLst/>
          </a:prstGeom>
        </p:spPr>
      </p:pic>
      <p:pic>
        <p:nvPicPr>
          <p:cNvPr id="12" name="Picture 11">
            <a:extLst>
              <a:ext uri="{FF2B5EF4-FFF2-40B4-BE49-F238E27FC236}">
                <a16:creationId xmlns:a16="http://schemas.microsoft.com/office/drawing/2014/main" id="{5C7D76B6-7C7D-7A40-A54D-222E3D51CB6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9455" y="6076380"/>
            <a:ext cx="1783713" cy="531006"/>
          </a:xfrm>
          <a:prstGeom prst="rect">
            <a:avLst/>
          </a:prstGeom>
        </p:spPr>
      </p:pic>
      <p:sp>
        <p:nvSpPr>
          <p:cNvPr id="13" name="TextBox 12">
            <a:extLst>
              <a:ext uri="{FF2B5EF4-FFF2-40B4-BE49-F238E27FC236}">
                <a16:creationId xmlns:a16="http://schemas.microsoft.com/office/drawing/2014/main" id="{3CA3823D-94C2-C342-936E-DC618F9F9D0A}"/>
              </a:ext>
            </a:extLst>
          </p:cNvPr>
          <p:cNvSpPr txBox="1"/>
          <p:nvPr userDrawn="1"/>
        </p:nvSpPr>
        <p:spPr>
          <a:xfrm>
            <a:off x="3259898" y="6419391"/>
            <a:ext cx="2559580" cy="276999"/>
          </a:xfrm>
          <a:prstGeom prst="rect">
            <a:avLst/>
          </a:prstGeom>
          <a:noFill/>
        </p:spPr>
        <p:txBody>
          <a:bodyPr wrap="square" rIns="0" rtlCol="0">
            <a:spAutoFit/>
          </a:bodyPr>
          <a:lstStyle/>
          <a:p>
            <a:pPr algn="ctr"/>
            <a:r>
              <a:rPr lang="en-GB" sz="1200" b="1" dirty="0" err="1">
                <a:solidFill>
                  <a:schemeClr val="accent1"/>
                </a:solidFill>
              </a:rPr>
              <a:t>dietandcancerreport.org</a:t>
            </a:r>
            <a:endParaRPr lang="en-GB" sz="1200" b="1" dirty="0">
              <a:solidFill>
                <a:schemeClr val="accent1"/>
              </a:solidFill>
            </a:endParaRPr>
          </a:p>
        </p:txBody>
      </p:sp>
    </p:spTree>
    <p:extLst>
      <p:ext uri="{BB962C8B-B14F-4D97-AF65-F5344CB8AC3E}">
        <p14:creationId xmlns:p14="http://schemas.microsoft.com/office/powerpoint/2010/main" val="1781289492"/>
      </p:ext>
    </p:extLst>
  </p:cSld>
  <p:clrMapOvr>
    <a:masterClrMapping/>
  </p:clrMapOvr>
  <p:extLst mod="1">
    <p:ext uri="{DCECCB84-F9BA-43D5-87BE-67443E8EF086}">
      <p15:sldGuideLst xmlns:p15="http://schemas.microsoft.com/office/powerpoint/2012/main">
        <p15:guide id="1" orient="horz" pos="4110">
          <p15:clr>
            <a:srgbClr val="FBAE40"/>
          </p15:clr>
        </p15:guide>
        <p15:guide id="2" orient="horz" pos="3543">
          <p15:clr>
            <a:srgbClr val="FBAE40"/>
          </p15:clr>
        </p15:guide>
        <p15:guide id="3" pos="555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5536" y="436602"/>
            <a:ext cx="8229600" cy="400110"/>
          </a:xfrm>
          <a:prstGeom prst="rect">
            <a:avLst/>
          </a:prstGeom>
        </p:spPr>
        <p:txBody>
          <a:bodyPr vert="horz" lIns="91440" tIns="45720" rIns="91440" bIns="45720" rtlCol="0" anchor="ctr">
            <a:noAutofit/>
          </a:bodyPr>
          <a:lstStyle/>
          <a:p>
            <a:endParaRPr lang="en-GB" dirty="0"/>
          </a:p>
        </p:txBody>
      </p:sp>
      <p:sp>
        <p:nvSpPr>
          <p:cNvPr id="3" name="Text Placeholder 2"/>
          <p:cNvSpPr>
            <a:spLocks noGrp="1"/>
          </p:cNvSpPr>
          <p:nvPr>
            <p:ph type="body" idx="1"/>
          </p:nvPr>
        </p:nvSpPr>
        <p:spPr>
          <a:xfrm>
            <a:off x="395536" y="1556794"/>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rgbClr val="464646"/>
                </a:solidFill>
                <a:latin typeface="+mn-lt"/>
              </a:defRPr>
            </a:lvl1pPr>
          </a:lstStyle>
          <a:p>
            <a:fld id="{485FAB63-0929-446E-B0E5-3735DFF4042D}" type="datetimeFigureOut">
              <a:rPr lang="en-GB" smtClean="0"/>
              <a:pPr/>
              <a:t>24/07/2019</a:t>
            </a:fld>
            <a:endParaRPr lang="en-GB"/>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rgbClr val="464646"/>
                </a:solidFill>
                <a:latin typeface="+mn-lt"/>
              </a:defRPr>
            </a:lvl1pPr>
          </a:lstStyle>
          <a:p>
            <a:endParaRPr lang="en-GB"/>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rgbClr val="464646"/>
                </a:solidFill>
                <a:latin typeface="+mn-lt"/>
              </a:defRPr>
            </a:lvl1pPr>
          </a:lstStyle>
          <a:p>
            <a:fld id="{811FA3AA-8985-4520-AAAF-6D21C979B869}" type="slidenum">
              <a:rPr lang="en-GB" smtClean="0"/>
              <a:pPr/>
              <a:t>‹#›</a:t>
            </a:fld>
            <a:endParaRPr lang="en-GB"/>
          </a:p>
        </p:txBody>
      </p:sp>
    </p:spTree>
    <p:extLst>
      <p:ext uri="{BB962C8B-B14F-4D97-AF65-F5344CB8AC3E}">
        <p14:creationId xmlns:p14="http://schemas.microsoft.com/office/powerpoint/2010/main" val="1218126583"/>
      </p:ext>
    </p:extLst>
  </p:cSld>
  <p:clrMap bg1="lt1" tx1="dk1" bg2="lt2" tx2="dk2" accent1="accent1" accent2="accent2" accent3="accent3" accent4="accent4" accent5="accent5" accent6="accent6" hlink="hlink" folHlink="folHlink"/>
  <p:sldLayoutIdLst>
    <p:sldLayoutId id="2147483661" r:id="rId1"/>
    <p:sldLayoutId id="2147483690" r:id="rId2"/>
    <p:sldLayoutId id="2147483666" r:id="rId3"/>
    <p:sldLayoutId id="2147483681" r:id="rId4"/>
    <p:sldLayoutId id="2147483683" r:id="rId5"/>
    <p:sldLayoutId id="2147483684" r:id="rId6"/>
    <p:sldLayoutId id="2147483682" r:id="rId7"/>
    <p:sldLayoutId id="2147483685" r:id="rId8"/>
    <p:sldLayoutId id="2147483686" r:id="rId9"/>
    <p:sldLayoutId id="2147483687" r:id="rId10"/>
    <p:sldLayoutId id="2147483688" r:id="rId11"/>
    <p:sldLayoutId id="2147483695" r:id="rId12"/>
    <p:sldLayoutId id="2147483689" r:id="rId13"/>
    <p:sldLayoutId id="2147483667" r:id="rId14"/>
    <p:sldLayoutId id="2147483671" r:id="rId15"/>
    <p:sldLayoutId id="2147483672" r:id="rId16"/>
    <p:sldLayoutId id="2147483673" r:id="rId17"/>
    <p:sldLayoutId id="2147483676" r:id="rId18"/>
    <p:sldLayoutId id="2147483694" r:id="rId19"/>
    <p:sldLayoutId id="2147483677" r:id="rId20"/>
  </p:sldLayoutIdLst>
  <p:txStyles>
    <p:titleStyle>
      <a:lvl1pPr algn="l" defTabSz="685800" rtl="0" eaLnBrk="1" latinLnBrk="0" hangingPunct="1">
        <a:spcBef>
          <a:spcPct val="0"/>
        </a:spcBef>
        <a:buNone/>
        <a:defRPr sz="1800" kern="1200" spc="-30" baseline="0">
          <a:solidFill>
            <a:schemeClr val="tx2"/>
          </a:solidFill>
          <a:latin typeface="+mj-lt"/>
          <a:ea typeface="Segoe UI" panose="020B0502040204020203" pitchFamily="34" charset="0"/>
          <a:cs typeface="Segoe UI" panose="020B0502040204020203" pitchFamily="34" charset="0"/>
        </a:defRPr>
      </a:lvl1pPr>
    </p:titleStyle>
    <p:bodyStyle>
      <a:lvl1pPr marL="0" indent="0" algn="l" defTabSz="685800" rtl="0" eaLnBrk="1" latinLnBrk="0" hangingPunct="1">
        <a:lnSpc>
          <a:spcPts val="1650"/>
        </a:lnSpc>
        <a:spcBef>
          <a:spcPct val="20000"/>
        </a:spcBef>
        <a:spcAft>
          <a:spcPts val="450"/>
        </a:spcAft>
        <a:buFont typeface="Arial" panose="020B0604020202020204" pitchFamily="34" charset="0"/>
        <a:buNone/>
        <a:defRPr lang="en-US" sz="1200" kern="1200" dirty="0" smtClean="0">
          <a:solidFill>
            <a:srgbClr val="464646"/>
          </a:solidFill>
          <a:latin typeface="+mj-lt"/>
          <a:ea typeface="Segoe UI" panose="020B0502040204020203" pitchFamily="34" charset="0"/>
          <a:cs typeface="Segoe UI" panose="020B0502040204020203" pitchFamily="34" charset="0"/>
        </a:defRPr>
      </a:lvl1pPr>
      <a:lvl2pPr marL="0" indent="0" algn="l" defTabSz="685800" rtl="0" eaLnBrk="1" latinLnBrk="0" hangingPunct="1">
        <a:lnSpc>
          <a:spcPts val="1650"/>
        </a:lnSpc>
        <a:spcBef>
          <a:spcPct val="20000"/>
        </a:spcBef>
        <a:spcAft>
          <a:spcPts val="450"/>
        </a:spcAft>
        <a:buFont typeface="Arial" panose="020B0604020202020204" pitchFamily="34" charset="0"/>
        <a:buNone/>
        <a:defRPr lang="en-US" sz="1200" kern="1200" dirty="0" smtClean="0">
          <a:solidFill>
            <a:srgbClr val="464646"/>
          </a:solidFill>
          <a:latin typeface="+mj-lt"/>
          <a:ea typeface="Segoe UI" panose="020B0502040204020203" pitchFamily="34" charset="0"/>
          <a:cs typeface="Segoe UI" panose="020B0502040204020203" pitchFamily="34" charset="0"/>
        </a:defRPr>
      </a:lvl2pPr>
      <a:lvl3pPr marL="0" indent="0" algn="l" defTabSz="685800" rtl="0" eaLnBrk="1" latinLnBrk="0" hangingPunct="1">
        <a:lnSpc>
          <a:spcPts val="1650"/>
        </a:lnSpc>
        <a:spcBef>
          <a:spcPct val="20000"/>
        </a:spcBef>
        <a:spcAft>
          <a:spcPts val="450"/>
        </a:spcAft>
        <a:buFont typeface="Arial" panose="020B0604020202020204" pitchFamily="34" charset="0"/>
        <a:buNone/>
        <a:defRPr lang="en-US" sz="1200" kern="1200" dirty="0" smtClean="0">
          <a:solidFill>
            <a:srgbClr val="464646"/>
          </a:solidFill>
          <a:latin typeface="+mj-lt"/>
          <a:ea typeface="Segoe UI" panose="020B0502040204020203" pitchFamily="34" charset="0"/>
          <a:cs typeface="Segoe UI" panose="020B0502040204020203" pitchFamily="34" charset="0"/>
        </a:defRPr>
      </a:lvl3pPr>
      <a:lvl4pPr marL="0" indent="0" algn="l" defTabSz="685800" rtl="0" eaLnBrk="1" latinLnBrk="0" hangingPunct="1">
        <a:lnSpc>
          <a:spcPts val="1650"/>
        </a:lnSpc>
        <a:spcBef>
          <a:spcPct val="20000"/>
        </a:spcBef>
        <a:spcAft>
          <a:spcPts val="450"/>
        </a:spcAft>
        <a:buFont typeface="Arial" panose="020B0604020202020204" pitchFamily="34" charset="0"/>
        <a:buNone/>
        <a:defRPr lang="en-US" sz="1200" kern="1200" dirty="0" smtClean="0">
          <a:solidFill>
            <a:srgbClr val="464646"/>
          </a:solidFill>
          <a:latin typeface="+mj-lt"/>
          <a:ea typeface="Segoe UI" panose="020B0502040204020203" pitchFamily="34" charset="0"/>
          <a:cs typeface="Segoe UI" panose="020B0502040204020203" pitchFamily="34" charset="0"/>
        </a:defRPr>
      </a:lvl4pPr>
      <a:lvl5pPr marL="0" indent="0" algn="l" defTabSz="685800" rtl="0" eaLnBrk="1" latinLnBrk="0" hangingPunct="1">
        <a:lnSpc>
          <a:spcPts val="1650"/>
        </a:lnSpc>
        <a:spcBef>
          <a:spcPct val="20000"/>
        </a:spcBef>
        <a:spcAft>
          <a:spcPts val="450"/>
        </a:spcAft>
        <a:buFont typeface="Arial" panose="020B0604020202020204" pitchFamily="34" charset="0"/>
        <a:buNone/>
        <a:defRPr lang="en-GB" sz="1200" kern="1200" dirty="0">
          <a:solidFill>
            <a:srgbClr val="464646"/>
          </a:solidFill>
          <a:latin typeface="+mj-lt"/>
          <a:ea typeface="Segoe UI" panose="020B0502040204020203" pitchFamily="34" charset="0"/>
          <a:cs typeface="Segoe UI" panose="020B0502040204020203"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35.jpg"/></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hyperlink" Target="https://www.wcrf.org/int/latest/news-updates/diet-and-cancer-webinar"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8.png"/><Relationship Id="rId3" Type="http://schemas.openxmlformats.org/officeDocument/2006/relationships/image" Target="../media/image48.jpeg"/><Relationship Id="rId7" Type="http://schemas.openxmlformats.org/officeDocument/2006/relationships/image" Target="../media/image52.png"/><Relationship Id="rId12"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51.jpeg"/><Relationship Id="rId11" Type="http://schemas.openxmlformats.org/officeDocument/2006/relationships/image" Target="../media/image56.jpe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9.jpeg"/><Relationship Id="rId9" Type="http://schemas.openxmlformats.org/officeDocument/2006/relationships/image" Target="../media/image54.jpeg"/><Relationship Id="rId1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49.jpeg"/><Relationship Id="rId4" Type="http://schemas.openxmlformats.org/officeDocument/2006/relationships/image" Target="../media/image60.jpg"/></Relationships>
</file>

<file path=ppt/slides/_rels/slide3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openxmlformats.org/officeDocument/2006/relationships/image" Target="../media/image65.jpg"/><Relationship Id="rId5" Type="http://schemas.openxmlformats.org/officeDocument/2006/relationships/image" Target="../media/image35.jpg"/><Relationship Id="rId4" Type="http://schemas.openxmlformats.org/officeDocument/2006/relationships/image" Target="../media/image34.jpg"/></Relationships>
</file>

<file path=ppt/slides/_rels/slide3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24.tiff"/><Relationship Id="rId4" Type="http://schemas.openxmlformats.org/officeDocument/2006/relationships/image" Target="../media/image23.tiff"/></Relationships>
</file>

<file path=ppt/slides/_rels/slide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5.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8FD3CB-0A82-6C48-A342-163906D80EB6}"/>
              </a:ext>
            </a:extLst>
          </p:cNvPr>
          <p:cNvSpPr>
            <a:spLocks noGrp="1"/>
          </p:cNvSpPr>
          <p:nvPr>
            <p:ph type="body" sz="quarter" idx="11"/>
          </p:nvPr>
        </p:nvSpPr>
        <p:spPr/>
        <p:txBody>
          <a:bodyPr/>
          <a:lstStyle/>
          <a:p>
            <a:r>
              <a:rPr lang="en-GB" dirty="0"/>
              <a:t>WCRF International webinar</a:t>
            </a:r>
          </a:p>
        </p:txBody>
      </p:sp>
      <p:sp>
        <p:nvSpPr>
          <p:cNvPr id="3" name="Text Placeholder 2">
            <a:extLst>
              <a:ext uri="{FF2B5EF4-FFF2-40B4-BE49-F238E27FC236}">
                <a16:creationId xmlns:a16="http://schemas.microsoft.com/office/drawing/2014/main" id="{7E6A974A-D993-3342-84A4-D95B93DA3069}"/>
              </a:ext>
            </a:extLst>
          </p:cNvPr>
          <p:cNvSpPr>
            <a:spLocks noGrp="1"/>
          </p:cNvSpPr>
          <p:nvPr>
            <p:ph type="body" sz="quarter" idx="12"/>
          </p:nvPr>
        </p:nvSpPr>
        <p:spPr/>
        <p:txBody>
          <a:bodyPr/>
          <a:lstStyle/>
          <a:p>
            <a:r>
              <a:rPr lang="en-GB" dirty="0"/>
              <a:t>17</a:t>
            </a:r>
            <a:r>
              <a:rPr lang="en-GB" baseline="30000" dirty="0"/>
              <a:t>th</a:t>
            </a:r>
            <a:r>
              <a:rPr lang="en-GB" dirty="0"/>
              <a:t> July 2019</a:t>
            </a:r>
          </a:p>
        </p:txBody>
      </p:sp>
    </p:spTree>
    <p:extLst>
      <p:ext uri="{BB962C8B-B14F-4D97-AF65-F5344CB8AC3E}">
        <p14:creationId xmlns:p14="http://schemas.microsoft.com/office/powerpoint/2010/main" val="2433873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5DC74B3-5FE9-DF4F-89BA-70DC9A5334E3}"/>
              </a:ext>
            </a:extLst>
          </p:cNvPr>
          <p:cNvPicPr>
            <a:picLocks noChangeAspect="1"/>
          </p:cNvPicPr>
          <p:nvPr/>
        </p:nvPicPr>
        <p:blipFill rotWithShape="1">
          <a:blip r:embed="rId2"/>
          <a:srcRect l="11927" t="12780" r="11285" b="9850"/>
          <a:stretch/>
        </p:blipFill>
        <p:spPr>
          <a:xfrm>
            <a:off x="3138663" y="1763960"/>
            <a:ext cx="3874195" cy="3903637"/>
          </a:xfrm>
          <a:prstGeom prst="rect">
            <a:avLst/>
          </a:prstGeom>
        </p:spPr>
      </p:pic>
      <p:sp>
        <p:nvSpPr>
          <p:cNvPr id="3" name="Text Placeholder 2">
            <a:extLst>
              <a:ext uri="{FF2B5EF4-FFF2-40B4-BE49-F238E27FC236}">
                <a16:creationId xmlns:a16="http://schemas.microsoft.com/office/drawing/2014/main" id="{AD2178EB-0C5D-5549-B205-68A4F5BE4E94}"/>
              </a:ext>
            </a:extLst>
          </p:cNvPr>
          <p:cNvSpPr>
            <a:spLocks noGrp="1"/>
          </p:cNvSpPr>
          <p:nvPr>
            <p:ph type="body" sz="quarter" idx="10"/>
          </p:nvPr>
        </p:nvSpPr>
        <p:spPr/>
        <p:txBody>
          <a:bodyPr>
            <a:normAutofit/>
          </a:bodyPr>
          <a:lstStyle/>
          <a:p>
            <a:r>
              <a:rPr lang="en-GB" sz="2400" dirty="0"/>
              <a:t>Obesity, physical activity and the hallmarks of cancer</a:t>
            </a:r>
          </a:p>
        </p:txBody>
      </p:sp>
      <p:sp>
        <p:nvSpPr>
          <p:cNvPr id="9" name="TextBox 8">
            <a:extLst>
              <a:ext uri="{FF2B5EF4-FFF2-40B4-BE49-F238E27FC236}">
                <a16:creationId xmlns:a16="http://schemas.microsoft.com/office/drawing/2014/main" id="{4082C4E2-3326-D84D-9A38-4B8727051AC6}"/>
              </a:ext>
            </a:extLst>
          </p:cNvPr>
          <p:cNvSpPr txBox="1"/>
          <p:nvPr/>
        </p:nvSpPr>
        <p:spPr>
          <a:xfrm>
            <a:off x="248655" y="3225679"/>
            <a:ext cx="1484415" cy="621478"/>
          </a:xfrm>
          <a:prstGeom prst="rect">
            <a:avLst/>
          </a:prstGeom>
          <a:ln w="38100">
            <a:solidFill>
              <a:schemeClr val="accent3"/>
            </a:solidFill>
          </a:ln>
        </p:spPr>
        <p:txBody>
          <a:bodyPr wrap="square" rtlCol="0">
            <a:noAutofit/>
          </a:bodyPr>
          <a:lstStyle/>
          <a:p>
            <a:pPr algn="ctr">
              <a:spcAft>
                <a:spcPts val="600"/>
              </a:spcAft>
            </a:pPr>
            <a:r>
              <a:rPr lang="en-GB" spc="-40" dirty="0">
                <a:solidFill>
                  <a:schemeClr val="tx1">
                    <a:lumMod val="75000"/>
                    <a:lumOff val="25000"/>
                  </a:schemeClr>
                </a:solidFill>
                <a:latin typeface="Arial" panose="020B0604020202020204" pitchFamily="34" charset="0"/>
                <a:ea typeface="Segoe UI" panose="020B0502040204020203" pitchFamily="34" charset="0"/>
                <a:cs typeface="Arial" panose="020B0604020202020204" pitchFamily="34" charset="0"/>
              </a:rPr>
              <a:t>Insulin, PI3K, mTOR</a:t>
            </a:r>
          </a:p>
        </p:txBody>
      </p:sp>
      <p:sp>
        <p:nvSpPr>
          <p:cNvPr id="12" name="TextBox 11">
            <a:extLst>
              <a:ext uri="{FF2B5EF4-FFF2-40B4-BE49-F238E27FC236}">
                <a16:creationId xmlns:a16="http://schemas.microsoft.com/office/drawing/2014/main" id="{43FC1A18-CFA9-C04B-80D2-9F8C4FDB3E83}"/>
              </a:ext>
            </a:extLst>
          </p:cNvPr>
          <p:cNvSpPr txBox="1"/>
          <p:nvPr/>
        </p:nvSpPr>
        <p:spPr>
          <a:xfrm>
            <a:off x="6834255" y="1172793"/>
            <a:ext cx="1484415" cy="621478"/>
          </a:xfrm>
          <a:prstGeom prst="rect">
            <a:avLst/>
          </a:prstGeom>
          <a:ln w="38100">
            <a:solidFill>
              <a:schemeClr val="accent3"/>
            </a:solidFill>
          </a:ln>
        </p:spPr>
        <p:txBody>
          <a:bodyPr wrap="square" rtlCol="0">
            <a:noAutofit/>
          </a:bodyPr>
          <a:lstStyle/>
          <a:p>
            <a:pPr algn="ctr">
              <a:spcAft>
                <a:spcPts val="600"/>
              </a:spcAft>
            </a:pPr>
            <a:r>
              <a:rPr lang="en-GB" spc="-40" dirty="0">
                <a:solidFill>
                  <a:schemeClr val="tx1">
                    <a:lumMod val="75000"/>
                    <a:lumOff val="25000"/>
                  </a:schemeClr>
                </a:solidFill>
                <a:latin typeface="Arial" panose="020B0604020202020204" pitchFamily="34" charset="0"/>
                <a:ea typeface="Segoe UI" panose="020B0502040204020203" pitchFamily="34" charset="0"/>
                <a:cs typeface="Arial" panose="020B0604020202020204" pitchFamily="34" charset="0"/>
              </a:rPr>
              <a:t>Oestrogen, MAPK, ERK</a:t>
            </a:r>
          </a:p>
        </p:txBody>
      </p:sp>
      <p:sp>
        <p:nvSpPr>
          <p:cNvPr id="19" name="TextBox 18">
            <a:extLst>
              <a:ext uri="{FF2B5EF4-FFF2-40B4-BE49-F238E27FC236}">
                <a16:creationId xmlns:a16="http://schemas.microsoft.com/office/drawing/2014/main" id="{752FBFD3-A339-3E44-9881-B303CC84DEAA}"/>
              </a:ext>
            </a:extLst>
          </p:cNvPr>
          <p:cNvSpPr txBox="1"/>
          <p:nvPr/>
        </p:nvSpPr>
        <p:spPr>
          <a:xfrm>
            <a:off x="248655" y="1172793"/>
            <a:ext cx="2890008" cy="826685"/>
          </a:xfrm>
          <a:prstGeom prst="rect">
            <a:avLst/>
          </a:prstGeom>
          <a:ln w="38100">
            <a:solidFill>
              <a:schemeClr val="accent3"/>
            </a:solidFill>
          </a:ln>
        </p:spPr>
        <p:txBody>
          <a:bodyPr wrap="square" rtlCol="0">
            <a:noAutofit/>
          </a:bodyPr>
          <a:lstStyle/>
          <a:p>
            <a:pPr algn="ctr">
              <a:spcAft>
                <a:spcPts val="600"/>
              </a:spcAft>
            </a:pPr>
            <a:r>
              <a:rPr lang="en-GB" sz="1600" spc="-40" dirty="0">
                <a:solidFill>
                  <a:schemeClr val="tx1">
                    <a:lumMod val="75000"/>
                    <a:lumOff val="25000"/>
                  </a:schemeClr>
                </a:solidFill>
                <a:latin typeface="Arial" panose="020B0604020202020204" pitchFamily="34" charset="0"/>
                <a:ea typeface="Segoe UI" panose="020B0502040204020203" pitchFamily="34" charset="0"/>
                <a:cs typeface="Arial" panose="020B0604020202020204" pitchFamily="34" charset="0"/>
              </a:rPr>
              <a:t>Altered mitochondrial function; increased nutrient uptake in obesity-associated tumours</a:t>
            </a:r>
          </a:p>
        </p:txBody>
      </p:sp>
      <p:sp>
        <p:nvSpPr>
          <p:cNvPr id="25" name="TextBox 24">
            <a:extLst>
              <a:ext uri="{FF2B5EF4-FFF2-40B4-BE49-F238E27FC236}">
                <a16:creationId xmlns:a16="http://schemas.microsoft.com/office/drawing/2014/main" id="{26BC11B5-019D-5C46-95EE-3BEF495F9E26}"/>
              </a:ext>
            </a:extLst>
          </p:cNvPr>
          <p:cNvSpPr txBox="1"/>
          <p:nvPr/>
        </p:nvSpPr>
        <p:spPr>
          <a:xfrm>
            <a:off x="211741" y="4837290"/>
            <a:ext cx="2134852" cy="1045717"/>
          </a:xfrm>
          <a:prstGeom prst="rect">
            <a:avLst/>
          </a:prstGeom>
          <a:ln w="38100">
            <a:solidFill>
              <a:schemeClr val="accent3"/>
            </a:solidFill>
          </a:ln>
        </p:spPr>
        <p:txBody>
          <a:bodyPr wrap="square" rtlCol="0">
            <a:noAutofit/>
          </a:bodyPr>
          <a:lstStyle/>
          <a:p>
            <a:pPr algn="ctr">
              <a:spcAft>
                <a:spcPts val="600"/>
              </a:spcAft>
            </a:pPr>
            <a:r>
              <a:rPr lang="en-GB" sz="1600" spc="-40" dirty="0">
                <a:solidFill>
                  <a:schemeClr val="tx1">
                    <a:lumMod val="75000"/>
                    <a:lumOff val="25000"/>
                  </a:schemeClr>
                </a:solidFill>
                <a:latin typeface="Arial" panose="020B0604020202020204" pitchFamily="34" charset="0"/>
                <a:ea typeface="Segoe UI" panose="020B0502040204020203" pitchFamily="34" charset="0"/>
                <a:cs typeface="Arial" panose="020B0604020202020204" pitchFamily="34" charset="0"/>
              </a:rPr>
              <a:t>Adipose stromal cells influence </a:t>
            </a:r>
            <a:r>
              <a:rPr lang="en-GB" sz="1600" spc="-40" dirty="0" err="1">
                <a:solidFill>
                  <a:schemeClr val="tx1">
                    <a:lumMod val="75000"/>
                    <a:lumOff val="25000"/>
                  </a:schemeClr>
                </a:solidFill>
                <a:latin typeface="Arial" panose="020B0604020202020204" pitchFamily="34" charset="0"/>
                <a:ea typeface="Segoe UI" panose="020B0502040204020203" pitchFamily="34" charset="0"/>
                <a:cs typeface="Arial" panose="020B0604020202020204" pitchFamily="34" charset="0"/>
              </a:rPr>
              <a:t>peritumoural</a:t>
            </a:r>
            <a:r>
              <a:rPr lang="en-GB" sz="1600" spc="-40" dirty="0">
                <a:solidFill>
                  <a:schemeClr val="tx1">
                    <a:lumMod val="75000"/>
                    <a:lumOff val="25000"/>
                  </a:schemeClr>
                </a:solidFill>
                <a:latin typeface="Arial" panose="020B0604020202020204" pitchFamily="34" charset="0"/>
                <a:ea typeface="Segoe UI" panose="020B0502040204020203" pitchFamily="34" charset="0"/>
                <a:cs typeface="Arial" panose="020B0604020202020204" pitchFamily="34" charset="0"/>
              </a:rPr>
              <a:t> vascularisation and inflammation</a:t>
            </a:r>
          </a:p>
        </p:txBody>
      </p:sp>
      <p:sp>
        <p:nvSpPr>
          <p:cNvPr id="28" name="TextBox 27">
            <a:extLst>
              <a:ext uri="{FF2B5EF4-FFF2-40B4-BE49-F238E27FC236}">
                <a16:creationId xmlns:a16="http://schemas.microsoft.com/office/drawing/2014/main" id="{9487A7BE-6BB1-C545-9AED-590C6719050D}"/>
              </a:ext>
            </a:extLst>
          </p:cNvPr>
          <p:cNvSpPr txBox="1"/>
          <p:nvPr/>
        </p:nvSpPr>
        <p:spPr>
          <a:xfrm>
            <a:off x="7012858" y="4837290"/>
            <a:ext cx="1735856" cy="1045717"/>
          </a:xfrm>
          <a:prstGeom prst="rect">
            <a:avLst/>
          </a:prstGeom>
          <a:ln w="38100">
            <a:solidFill>
              <a:schemeClr val="accent3"/>
            </a:solidFill>
          </a:ln>
        </p:spPr>
        <p:txBody>
          <a:bodyPr wrap="square" rtlCol="0">
            <a:noAutofit/>
          </a:bodyPr>
          <a:lstStyle/>
          <a:p>
            <a:pPr algn="ctr">
              <a:spcAft>
                <a:spcPts val="600"/>
              </a:spcAft>
            </a:pPr>
            <a:r>
              <a:rPr lang="en-GB" sz="1600" spc="-40" dirty="0">
                <a:solidFill>
                  <a:schemeClr val="tx1">
                    <a:lumMod val="75000"/>
                    <a:lumOff val="25000"/>
                  </a:schemeClr>
                </a:solidFill>
                <a:latin typeface="Arial" panose="020B0604020202020204" pitchFamily="34" charset="0"/>
                <a:ea typeface="Segoe UI" panose="020B0502040204020203" pitchFamily="34" charset="0"/>
                <a:cs typeface="Arial" panose="020B0604020202020204" pitchFamily="34" charset="0"/>
              </a:rPr>
              <a:t>Adipose tissue-associated inflammation, leptin, STAT</a:t>
            </a:r>
          </a:p>
        </p:txBody>
      </p:sp>
      <p:cxnSp>
        <p:nvCxnSpPr>
          <p:cNvPr id="7" name="Straight Arrow Connector 6">
            <a:extLst>
              <a:ext uri="{FF2B5EF4-FFF2-40B4-BE49-F238E27FC236}">
                <a16:creationId xmlns:a16="http://schemas.microsoft.com/office/drawing/2014/main" id="{7234CC45-0801-4A49-937F-C98601088DAB}"/>
              </a:ext>
            </a:extLst>
          </p:cNvPr>
          <p:cNvCxnSpPr/>
          <p:nvPr/>
        </p:nvCxnSpPr>
        <p:spPr>
          <a:xfrm>
            <a:off x="1733070" y="3536414"/>
            <a:ext cx="1405593" cy="0"/>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1E43C87-FA1D-F543-A24E-BA2367BC4605}"/>
              </a:ext>
            </a:extLst>
          </p:cNvPr>
          <p:cNvCxnSpPr>
            <a:cxnSpLocks/>
          </p:cNvCxnSpPr>
          <p:nvPr/>
        </p:nvCxnSpPr>
        <p:spPr>
          <a:xfrm flipV="1">
            <a:off x="2181340" y="2612407"/>
            <a:ext cx="1120740" cy="12852"/>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0810179-361F-4A4D-86A9-C22E39928D57}"/>
              </a:ext>
            </a:extLst>
          </p:cNvPr>
          <p:cNvCxnSpPr/>
          <p:nvPr/>
        </p:nvCxnSpPr>
        <p:spPr>
          <a:xfrm>
            <a:off x="2181340" y="1999478"/>
            <a:ext cx="0" cy="64457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C6404C0-B742-3C4F-998B-C8641139195C}"/>
              </a:ext>
            </a:extLst>
          </p:cNvPr>
          <p:cNvCxnSpPr/>
          <p:nvPr/>
        </p:nvCxnSpPr>
        <p:spPr>
          <a:xfrm>
            <a:off x="4562898" y="1340285"/>
            <a:ext cx="0" cy="423675"/>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16800AD-98D6-4D44-8E40-2CC3F236032B}"/>
              </a:ext>
            </a:extLst>
          </p:cNvPr>
          <p:cNvCxnSpPr>
            <a:cxnSpLocks/>
          </p:cNvCxnSpPr>
          <p:nvPr/>
        </p:nvCxnSpPr>
        <p:spPr>
          <a:xfrm flipV="1">
            <a:off x="4544256" y="1327759"/>
            <a:ext cx="2289999" cy="12526"/>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B3BAC48-FC11-B549-885B-395AAED4E963}"/>
              </a:ext>
            </a:extLst>
          </p:cNvPr>
          <p:cNvCxnSpPr/>
          <p:nvPr/>
        </p:nvCxnSpPr>
        <p:spPr>
          <a:xfrm>
            <a:off x="5554542" y="1340285"/>
            <a:ext cx="0" cy="423675"/>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D18C416-D644-5B4A-BEC4-2B4C9FC1C693}"/>
              </a:ext>
            </a:extLst>
          </p:cNvPr>
          <p:cNvCxnSpPr/>
          <p:nvPr/>
        </p:nvCxnSpPr>
        <p:spPr>
          <a:xfrm flipH="1">
            <a:off x="3620022" y="5774499"/>
            <a:ext cx="3392836"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F6662B41-605E-E242-B36C-7C15AF174FA3}"/>
              </a:ext>
            </a:extLst>
          </p:cNvPr>
          <p:cNvCxnSpPr>
            <a:cxnSpLocks/>
          </p:cNvCxnSpPr>
          <p:nvPr/>
        </p:nvCxnSpPr>
        <p:spPr>
          <a:xfrm flipV="1">
            <a:off x="3636686" y="4659431"/>
            <a:ext cx="0" cy="1127342"/>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E8252E8C-5692-964E-B6A8-EA83287DD8C6}"/>
              </a:ext>
            </a:extLst>
          </p:cNvPr>
          <p:cNvCxnSpPr>
            <a:cxnSpLocks/>
          </p:cNvCxnSpPr>
          <p:nvPr/>
        </p:nvCxnSpPr>
        <p:spPr>
          <a:xfrm flipV="1">
            <a:off x="6528150" y="4634883"/>
            <a:ext cx="0" cy="1127342"/>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ECA67B0A-8FD3-124C-A8F0-E36EDF0FEF9B}"/>
              </a:ext>
            </a:extLst>
          </p:cNvPr>
          <p:cNvCxnSpPr/>
          <p:nvPr/>
        </p:nvCxnSpPr>
        <p:spPr>
          <a:xfrm>
            <a:off x="2346593" y="4981074"/>
            <a:ext cx="1780239" cy="0"/>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A0339BD3-DB6D-A144-95E2-503D039DFE24}"/>
              </a:ext>
            </a:extLst>
          </p:cNvPr>
          <p:cNvSpPr/>
          <p:nvPr/>
        </p:nvSpPr>
        <p:spPr>
          <a:xfrm>
            <a:off x="2091689" y="6431464"/>
            <a:ext cx="5220761" cy="307777"/>
          </a:xfrm>
          <a:prstGeom prst="rect">
            <a:avLst/>
          </a:prstGeom>
          <a:solidFill>
            <a:schemeClr val="bg1"/>
          </a:solidFill>
        </p:spPr>
        <p:txBody>
          <a:bodyPr wrap="square">
            <a:spAutoFit/>
          </a:bodyPr>
          <a:lstStyle/>
          <a:p>
            <a:pPr algn="ctr"/>
            <a:r>
              <a:rPr lang="en-GB" sz="1400" dirty="0" err="1">
                <a:solidFill>
                  <a:schemeClr val="accent1"/>
                </a:solidFill>
                <a:latin typeface="Arial" panose="020B0604020202020204" pitchFamily="34" charset="0"/>
                <a:cs typeface="Arial" panose="020B0604020202020204" pitchFamily="34" charset="0"/>
              </a:rPr>
              <a:t>wcrf.org</a:t>
            </a:r>
            <a:r>
              <a:rPr lang="en-GB" sz="1400" dirty="0">
                <a:solidFill>
                  <a:schemeClr val="accent1"/>
                </a:solidFill>
                <a:latin typeface="Arial" panose="020B0604020202020204" pitchFamily="34" charset="0"/>
                <a:cs typeface="Arial" panose="020B0604020202020204" pitchFamily="34" charset="0"/>
              </a:rPr>
              <a:t>/</a:t>
            </a:r>
            <a:r>
              <a:rPr lang="en-GB" sz="1400" dirty="0" err="1">
                <a:solidFill>
                  <a:schemeClr val="accent1"/>
                </a:solidFill>
                <a:latin typeface="Arial" panose="020B0604020202020204" pitchFamily="34" charset="0"/>
                <a:cs typeface="Arial" panose="020B0604020202020204" pitchFamily="34" charset="0"/>
              </a:rPr>
              <a:t>dietandcancer</a:t>
            </a:r>
            <a:r>
              <a:rPr lang="en-GB" sz="1400" dirty="0">
                <a:solidFill>
                  <a:schemeClr val="accent1"/>
                </a:solidFill>
                <a:latin typeface="Arial" panose="020B0604020202020204" pitchFamily="34" charset="0"/>
                <a:cs typeface="Arial" panose="020B0604020202020204" pitchFamily="34" charset="0"/>
              </a:rPr>
              <a:t>/cancer-process</a:t>
            </a:r>
          </a:p>
        </p:txBody>
      </p:sp>
    </p:spTree>
    <p:extLst>
      <p:ext uri="{BB962C8B-B14F-4D97-AF65-F5344CB8AC3E}">
        <p14:creationId xmlns:p14="http://schemas.microsoft.com/office/powerpoint/2010/main" val="3725473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37FFB3-9B0D-C049-AA92-3B5789A6DA63}"/>
              </a:ext>
            </a:extLst>
          </p:cNvPr>
          <p:cNvSpPr>
            <a:spLocks noGrp="1"/>
          </p:cNvSpPr>
          <p:nvPr>
            <p:ph type="body" sz="quarter" idx="10"/>
          </p:nvPr>
        </p:nvSpPr>
        <p:spPr/>
        <p:txBody>
          <a:bodyPr/>
          <a:lstStyle/>
          <a:p>
            <a:r>
              <a:rPr lang="en-GB" dirty="0"/>
              <a:t>Changes in adult obesity prevalence</a:t>
            </a:r>
          </a:p>
        </p:txBody>
      </p:sp>
      <p:pic>
        <p:nvPicPr>
          <p:cNvPr id="4" name="Picture 3">
            <a:extLst>
              <a:ext uri="{FF2B5EF4-FFF2-40B4-BE49-F238E27FC236}">
                <a16:creationId xmlns:a16="http://schemas.microsoft.com/office/drawing/2014/main" id="{708C8D8D-8342-DE4C-BE5E-5B7F068F08F9}"/>
              </a:ext>
            </a:extLst>
          </p:cNvPr>
          <p:cNvPicPr>
            <a:picLocks noChangeAspect="1"/>
          </p:cNvPicPr>
          <p:nvPr/>
        </p:nvPicPr>
        <p:blipFill rotWithShape="1">
          <a:blip r:embed="rId2">
            <a:extLst>
              <a:ext uri="{BEBA8EAE-BF5A-486C-A8C5-ECC9F3942E4B}">
                <a14:imgProps xmlns:a14="http://schemas.microsoft.com/office/drawing/2010/main">
                  <a14:imgLayer>
                    <a14:imgEffect>
                      <a14:sharpenSoften amount="50000"/>
                    </a14:imgEffect>
                  </a14:imgLayer>
                </a14:imgProps>
              </a:ext>
            </a:extLst>
          </a:blip>
          <a:srcRect r="1778"/>
          <a:stretch/>
        </p:blipFill>
        <p:spPr>
          <a:xfrm>
            <a:off x="401218" y="945588"/>
            <a:ext cx="8133182" cy="5048091"/>
          </a:xfrm>
          <a:prstGeom prst="rect">
            <a:avLst/>
          </a:prstGeom>
        </p:spPr>
      </p:pic>
    </p:spTree>
    <p:extLst>
      <p:ext uri="{BB962C8B-B14F-4D97-AF65-F5344CB8AC3E}">
        <p14:creationId xmlns:p14="http://schemas.microsoft.com/office/powerpoint/2010/main" val="15708491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9FF5B7-915F-5540-AC2F-B17D8B2D564E}"/>
              </a:ext>
            </a:extLst>
          </p:cNvPr>
          <p:cNvPicPr>
            <a:picLocks noChangeAspect="1"/>
          </p:cNvPicPr>
          <p:nvPr/>
        </p:nvPicPr>
        <p:blipFill>
          <a:blip r:embed="rId2"/>
          <a:stretch>
            <a:fillRect/>
          </a:stretch>
        </p:blipFill>
        <p:spPr>
          <a:xfrm>
            <a:off x="3293132" y="2671010"/>
            <a:ext cx="5850868" cy="3339766"/>
          </a:xfrm>
          <a:prstGeom prst="rect">
            <a:avLst/>
          </a:prstGeom>
        </p:spPr>
      </p:pic>
      <p:sp>
        <p:nvSpPr>
          <p:cNvPr id="2" name="Text Placeholder 1">
            <a:extLst>
              <a:ext uri="{FF2B5EF4-FFF2-40B4-BE49-F238E27FC236}">
                <a16:creationId xmlns:a16="http://schemas.microsoft.com/office/drawing/2014/main" id="{8E674C21-A9F0-0E45-91D3-89FD7E3D4BD1}"/>
              </a:ext>
            </a:extLst>
          </p:cNvPr>
          <p:cNvSpPr>
            <a:spLocks noGrp="1"/>
          </p:cNvSpPr>
          <p:nvPr>
            <p:ph type="body" sz="quarter" idx="11"/>
          </p:nvPr>
        </p:nvSpPr>
        <p:spPr>
          <a:xfrm>
            <a:off x="401218" y="939419"/>
            <a:ext cx="8353177" cy="2641981"/>
          </a:xfrm>
        </p:spPr>
        <p:txBody>
          <a:bodyPr/>
          <a:lstStyle/>
          <a:p>
            <a:r>
              <a:rPr lang="en-GB" dirty="0"/>
              <a:t>Systematic reviews – rigorous protocol</a:t>
            </a:r>
          </a:p>
          <a:p>
            <a:r>
              <a:rPr lang="en-GB" dirty="0"/>
              <a:t>Review of evidence separate from judgement</a:t>
            </a:r>
          </a:p>
          <a:p>
            <a:r>
              <a:rPr lang="en-GB" dirty="0"/>
              <a:t>Independent international expert panel</a:t>
            </a:r>
          </a:p>
          <a:p>
            <a:r>
              <a:rPr lang="en-GB" dirty="0"/>
              <a:t>Predetermined criteria for judgements</a:t>
            </a:r>
            <a:br>
              <a:rPr lang="en-GB" dirty="0"/>
            </a:br>
            <a:r>
              <a:rPr lang="en-GB" b="0" dirty="0"/>
              <a:t>	- Epidemiology</a:t>
            </a:r>
            <a:br>
              <a:rPr lang="en-GB" b="0" dirty="0"/>
            </a:br>
            <a:r>
              <a:rPr lang="en-GB" b="0" dirty="0"/>
              <a:t>	- Mechanisms</a:t>
            </a:r>
          </a:p>
          <a:p>
            <a:r>
              <a:rPr lang="en-GB" dirty="0"/>
              <a:t>Continuous update of the evidence</a:t>
            </a:r>
          </a:p>
        </p:txBody>
      </p:sp>
      <p:sp>
        <p:nvSpPr>
          <p:cNvPr id="4" name="Text Placeholder 3">
            <a:extLst>
              <a:ext uri="{FF2B5EF4-FFF2-40B4-BE49-F238E27FC236}">
                <a16:creationId xmlns:a16="http://schemas.microsoft.com/office/drawing/2014/main" id="{0FF6F7BB-5393-474F-8548-0849480FEFB2}"/>
              </a:ext>
            </a:extLst>
          </p:cNvPr>
          <p:cNvSpPr>
            <a:spLocks noGrp="1"/>
          </p:cNvSpPr>
          <p:nvPr>
            <p:ph type="body" sz="quarter" idx="10"/>
          </p:nvPr>
        </p:nvSpPr>
        <p:spPr/>
        <p:txBody>
          <a:bodyPr/>
          <a:lstStyle/>
          <a:p>
            <a:r>
              <a:rPr lang="en-GB" dirty="0"/>
              <a:t>WCRF/AICR Continuous Update Project</a:t>
            </a:r>
          </a:p>
        </p:txBody>
      </p:sp>
    </p:spTree>
    <p:extLst>
      <p:ext uri="{BB962C8B-B14F-4D97-AF65-F5344CB8AC3E}">
        <p14:creationId xmlns:p14="http://schemas.microsoft.com/office/powerpoint/2010/main" val="1870729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154A02-3698-4740-A8F5-5FA5AD9FBFEF}"/>
              </a:ext>
            </a:extLst>
          </p:cNvPr>
          <p:cNvSpPr>
            <a:spLocks noGrp="1"/>
          </p:cNvSpPr>
          <p:nvPr>
            <p:ph type="body" sz="quarter" idx="10"/>
          </p:nvPr>
        </p:nvSpPr>
        <p:spPr/>
        <p:txBody>
          <a:bodyPr>
            <a:normAutofit/>
          </a:bodyPr>
          <a:lstStyle/>
          <a:p>
            <a:r>
              <a:rPr lang="en-US" sz="3000" dirty="0">
                <a:latin typeface="Arial" panose="020B0604020202020204" pitchFamily="34" charset="0"/>
                <a:cs typeface="Arial" panose="020B0604020202020204" pitchFamily="34" charset="0"/>
              </a:rPr>
              <a:t>The evidence is judged using grading criteria</a:t>
            </a:r>
          </a:p>
        </p:txBody>
      </p:sp>
      <p:graphicFrame>
        <p:nvGraphicFramePr>
          <p:cNvPr id="4" name="Content Placeholder 19">
            <a:extLst>
              <a:ext uri="{FF2B5EF4-FFF2-40B4-BE49-F238E27FC236}">
                <a16:creationId xmlns:a16="http://schemas.microsoft.com/office/drawing/2014/main" id="{AB840F9E-8FF7-9E4B-8837-D0593947895B}"/>
              </a:ext>
            </a:extLst>
          </p:cNvPr>
          <p:cNvGraphicFramePr>
            <a:graphicFrameLocks/>
          </p:cNvGraphicFramePr>
          <p:nvPr>
            <p:extLst/>
          </p:nvPr>
        </p:nvGraphicFramePr>
        <p:xfrm>
          <a:off x="401218" y="1556266"/>
          <a:ext cx="4856582" cy="4044433"/>
        </p:xfrm>
        <a:graphic>
          <a:graphicData uri="http://schemas.openxmlformats.org/drawingml/2006/table">
            <a:tbl>
              <a:tblPr firstRow="1" bandRow="1">
                <a:tableStyleId>{5940675A-B579-460E-94D1-54222C63F5DA}</a:tableStyleId>
              </a:tblPr>
              <a:tblGrid>
                <a:gridCol w="1184465">
                  <a:extLst>
                    <a:ext uri="{9D8B030D-6E8A-4147-A177-3AD203B41FA5}">
                      <a16:colId xmlns:a16="http://schemas.microsoft.com/office/drawing/2014/main" val="20000"/>
                    </a:ext>
                  </a:extLst>
                </a:gridCol>
                <a:gridCol w="1319685">
                  <a:extLst>
                    <a:ext uri="{9D8B030D-6E8A-4147-A177-3AD203B41FA5}">
                      <a16:colId xmlns:a16="http://schemas.microsoft.com/office/drawing/2014/main" val="20001"/>
                    </a:ext>
                  </a:extLst>
                </a:gridCol>
                <a:gridCol w="1176216">
                  <a:extLst>
                    <a:ext uri="{9D8B030D-6E8A-4147-A177-3AD203B41FA5}">
                      <a16:colId xmlns:a16="http://schemas.microsoft.com/office/drawing/2014/main" val="20002"/>
                    </a:ext>
                  </a:extLst>
                </a:gridCol>
                <a:gridCol w="1176216">
                  <a:extLst>
                    <a:ext uri="{9D8B030D-6E8A-4147-A177-3AD203B41FA5}">
                      <a16:colId xmlns:a16="http://schemas.microsoft.com/office/drawing/2014/main" val="20003"/>
                    </a:ext>
                  </a:extLst>
                </a:gridCol>
              </a:tblGrid>
              <a:tr h="679120">
                <a:tc gridSpan="2">
                  <a:txBody>
                    <a:bodyPr/>
                    <a:lstStyle/>
                    <a:p>
                      <a:pPr algn="ctr"/>
                      <a:endParaRPr lang="en-US" sz="1200" dirty="0">
                        <a:solidFill>
                          <a:schemeClr val="tx1">
                            <a:lumMod val="75000"/>
                            <a:lumOff val="25000"/>
                          </a:schemeClr>
                        </a:solidFill>
                      </a:endParaRPr>
                    </a:p>
                  </a:txBody>
                  <a:tcPr anchor="ctr"/>
                </a:tc>
                <a:tc hMerge="1">
                  <a:txBody>
                    <a:bodyPr/>
                    <a:lstStyle/>
                    <a:p>
                      <a:pPr algn="ctr"/>
                      <a:endParaRPr lang="en-US" sz="1200" dirty="0"/>
                    </a:p>
                  </a:txBody>
                  <a:tcPr/>
                </a:tc>
                <a:tc>
                  <a:txBody>
                    <a:bodyPr/>
                    <a:lstStyle/>
                    <a:p>
                      <a:pPr algn="ctr"/>
                      <a:r>
                        <a:rPr lang="en-US" sz="1400" b="1" dirty="0">
                          <a:solidFill>
                            <a:schemeClr val="tx1">
                              <a:lumMod val="75000"/>
                              <a:lumOff val="25000"/>
                            </a:schemeClr>
                          </a:solidFill>
                        </a:rPr>
                        <a:t>Decreases risk</a:t>
                      </a:r>
                    </a:p>
                  </a:txBody>
                  <a:tcPr anchor="ctr">
                    <a:solidFill>
                      <a:srgbClr val="92D050"/>
                    </a:solidFill>
                  </a:tcPr>
                </a:tc>
                <a:tc>
                  <a:txBody>
                    <a:bodyPr/>
                    <a:lstStyle/>
                    <a:p>
                      <a:pPr algn="ctr"/>
                      <a:r>
                        <a:rPr lang="en-US" sz="1400" b="1" dirty="0">
                          <a:solidFill>
                            <a:schemeClr val="tx1">
                              <a:lumMod val="75000"/>
                              <a:lumOff val="25000"/>
                            </a:schemeClr>
                          </a:solidFill>
                        </a:rPr>
                        <a:t>Increases risk</a:t>
                      </a:r>
                    </a:p>
                  </a:txBody>
                  <a:tcPr anchor="ctr">
                    <a:solidFill>
                      <a:srgbClr val="FF0000"/>
                    </a:solidFill>
                  </a:tcPr>
                </a:tc>
                <a:extLst>
                  <a:ext uri="{0D108BD9-81ED-4DB2-BD59-A6C34878D82A}">
                    <a16:rowId xmlns:a16="http://schemas.microsoft.com/office/drawing/2014/main" val="10000"/>
                  </a:ext>
                </a:extLst>
              </a:tr>
              <a:tr h="540080">
                <a:tc rowSpan="2">
                  <a:txBody>
                    <a:bodyPr/>
                    <a:lstStyle/>
                    <a:p>
                      <a:pPr algn="ctr"/>
                      <a:r>
                        <a:rPr lang="en-US" sz="1400" b="1" dirty="0">
                          <a:solidFill>
                            <a:schemeClr val="tx1">
                              <a:lumMod val="75000"/>
                              <a:lumOff val="25000"/>
                            </a:schemeClr>
                          </a:solidFill>
                        </a:rPr>
                        <a:t>Strong evidence</a:t>
                      </a:r>
                    </a:p>
                  </a:txBody>
                  <a:tcPr anchor="ctr">
                    <a:solidFill>
                      <a:schemeClr val="bg2">
                        <a:lumMod val="60000"/>
                        <a:lumOff val="40000"/>
                      </a:schemeClr>
                    </a:solidFill>
                  </a:tcPr>
                </a:tc>
                <a:tc>
                  <a:txBody>
                    <a:bodyPr/>
                    <a:lstStyle/>
                    <a:p>
                      <a:pPr algn="ctr"/>
                      <a:r>
                        <a:rPr lang="en-US" sz="1400" b="1" dirty="0">
                          <a:solidFill>
                            <a:schemeClr val="tx1">
                              <a:lumMod val="75000"/>
                              <a:lumOff val="25000"/>
                            </a:schemeClr>
                          </a:solidFill>
                        </a:rPr>
                        <a:t>Convincing</a:t>
                      </a:r>
                    </a:p>
                  </a:txBody>
                  <a:tcPr anchor="ctr">
                    <a:solidFill>
                      <a:schemeClr val="bg2">
                        <a:lumMod val="60000"/>
                        <a:lumOff val="40000"/>
                      </a:schemeClr>
                    </a:solidFill>
                  </a:tcPr>
                </a:tc>
                <a:tc>
                  <a:txBody>
                    <a:bodyPr/>
                    <a:lstStyle/>
                    <a:p>
                      <a:pPr algn="ctr"/>
                      <a:endParaRPr lang="en-US" sz="1200" dirty="0">
                        <a:solidFill>
                          <a:schemeClr val="tx1">
                            <a:lumMod val="75000"/>
                            <a:lumOff val="25000"/>
                          </a:schemeClr>
                        </a:solidFill>
                      </a:endParaRPr>
                    </a:p>
                  </a:txBody>
                  <a:tcPr anchor="ctr">
                    <a:solidFill>
                      <a:schemeClr val="bg2">
                        <a:lumMod val="60000"/>
                        <a:lumOff val="40000"/>
                      </a:schemeClr>
                    </a:solidFill>
                  </a:tcPr>
                </a:tc>
                <a:tc>
                  <a:txBody>
                    <a:bodyPr/>
                    <a:lstStyle/>
                    <a:p>
                      <a:pPr algn="ctr"/>
                      <a:endParaRPr lang="en-US" sz="1200" dirty="0">
                        <a:solidFill>
                          <a:schemeClr val="tx1">
                            <a:lumMod val="75000"/>
                            <a:lumOff val="25000"/>
                          </a:schemeClr>
                        </a:solidFill>
                      </a:endParaRPr>
                    </a:p>
                  </a:txBody>
                  <a:tcPr anchor="ctr">
                    <a:solidFill>
                      <a:schemeClr val="bg2">
                        <a:lumMod val="60000"/>
                        <a:lumOff val="40000"/>
                      </a:schemeClr>
                    </a:solidFill>
                  </a:tcPr>
                </a:tc>
                <a:extLst>
                  <a:ext uri="{0D108BD9-81ED-4DB2-BD59-A6C34878D82A}">
                    <a16:rowId xmlns:a16="http://schemas.microsoft.com/office/drawing/2014/main" val="10001"/>
                  </a:ext>
                </a:extLst>
              </a:tr>
              <a:tr h="502510">
                <a:tc vMerge="1">
                  <a:txBody>
                    <a:bodyPr/>
                    <a:lstStyle/>
                    <a:p>
                      <a:endParaRPr lang="en-US" dirty="0"/>
                    </a:p>
                  </a:txBody>
                  <a:tcPr/>
                </a:tc>
                <a:tc>
                  <a:txBody>
                    <a:bodyPr/>
                    <a:lstStyle/>
                    <a:p>
                      <a:pPr algn="ctr"/>
                      <a:r>
                        <a:rPr lang="en-US" sz="1400" b="1" dirty="0">
                          <a:solidFill>
                            <a:schemeClr val="tx1">
                              <a:lumMod val="75000"/>
                              <a:lumOff val="25000"/>
                            </a:schemeClr>
                          </a:solidFill>
                        </a:rPr>
                        <a:t>Probable</a:t>
                      </a:r>
                    </a:p>
                  </a:txBody>
                  <a:tcPr anchor="ctr">
                    <a:solidFill>
                      <a:schemeClr val="bg2">
                        <a:lumMod val="60000"/>
                        <a:lumOff val="40000"/>
                      </a:schemeClr>
                    </a:solidFill>
                  </a:tcPr>
                </a:tc>
                <a:tc>
                  <a:txBody>
                    <a:bodyPr/>
                    <a:lstStyle/>
                    <a:p>
                      <a:pPr algn="ctr"/>
                      <a:endParaRPr lang="en-US" sz="1200" dirty="0">
                        <a:solidFill>
                          <a:schemeClr val="tx1">
                            <a:lumMod val="75000"/>
                            <a:lumOff val="25000"/>
                          </a:schemeClr>
                        </a:solidFill>
                      </a:endParaRPr>
                    </a:p>
                  </a:txBody>
                  <a:tcPr anchor="ctr">
                    <a:solidFill>
                      <a:schemeClr val="bg2">
                        <a:lumMod val="60000"/>
                        <a:lumOff val="40000"/>
                      </a:schemeClr>
                    </a:solidFill>
                  </a:tcPr>
                </a:tc>
                <a:tc>
                  <a:txBody>
                    <a:bodyPr/>
                    <a:lstStyle/>
                    <a:p>
                      <a:pPr algn="ctr"/>
                      <a:endParaRPr lang="en-US" sz="1200" dirty="0">
                        <a:solidFill>
                          <a:schemeClr val="tx1">
                            <a:lumMod val="75000"/>
                            <a:lumOff val="25000"/>
                          </a:schemeClr>
                        </a:solidFill>
                      </a:endParaRPr>
                    </a:p>
                  </a:txBody>
                  <a:tcPr anchor="ctr">
                    <a:solidFill>
                      <a:schemeClr val="bg2">
                        <a:lumMod val="60000"/>
                        <a:lumOff val="40000"/>
                      </a:schemeClr>
                    </a:solidFill>
                  </a:tcPr>
                </a:tc>
                <a:extLst>
                  <a:ext uri="{0D108BD9-81ED-4DB2-BD59-A6C34878D82A}">
                    <a16:rowId xmlns:a16="http://schemas.microsoft.com/office/drawing/2014/main" val="10002"/>
                  </a:ext>
                </a:extLst>
              </a:tr>
              <a:tr h="679120">
                <a:tc rowSpan="2">
                  <a:txBody>
                    <a:bodyPr/>
                    <a:lstStyle/>
                    <a:p>
                      <a:pPr algn="ctr"/>
                      <a:r>
                        <a:rPr lang="en-US" sz="1400" b="1" dirty="0">
                          <a:solidFill>
                            <a:schemeClr val="tx1">
                              <a:lumMod val="75000"/>
                              <a:lumOff val="25000"/>
                            </a:schemeClr>
                          </a:solidFill>
                        </a:rPr>
                        <a:t>Limited evidence</a:t>
                      </a:r>
                    </a:p>
                  </a:txBody>
                  <a:tcPr anchor="ctr"/>
                </a:tc>
                <a:tc>
                  <a:txBody>
                    <a:bodyPr/>
                    <a:lstStyle/>
                    <a:p>
                      <a:pPr algn="ctr"/>
                      <a:r>
                        <a:rPr lang="en-US" sz="1400" b="0" dirty="0">
                          <a:solidFill>
                            <a:schemeClr val="tx1">
                              <a:lumMod val="75000"/>
                              <a:lumOff val="25000"/>
                            </a:schemeClr>
                          </a:solidFill>
                        </a:rPr>
                        <a:t>Limited - suggestive</a:t>
                      </a:r>
                    </a:p>
                  </a:txBody>
                  <a:tcPr anchor="ctr"/>
                </a:tc>
                <a:tc>
                  <a:txBody>
                    <a:bodyPr/>
                    <a:lstStyle/>
                    <a:p>
                      <a:pPr algn="ctr"/>
                      <a:endParaRPr lang="en-US" sz="1200" dirty="0">
                        <a:solidFill>
                          <a:schemeClr val="tx1">
                            <a:lumMod val="75000"/>
                            <a:lumOff val="25000"/>
                          </a:schemeClr>
                        </a:solidFill>
                      </a:endParaRPr>
                    </a:p>
                  </a:txBody>
                  <a:tcPr anchor="ctr"/>
                </a:tc>
                <a:tc>
                  <a:txBody>
                    <a:bodyPr/>
                    <a:lstStyle/>
                    <a:p>
                      <a:pPr algn="ctr"/>
                      <a:endParaRPr lang="en-US" sz="1200" dirty="0">
                        <a:solidFill>
                          <a:schemeClr val="tx1">
                            <a:lumMod val="75000"/>
                            <a:lumOff val="25000"/>
                          </a:schemeClr>
                        </a:solidFill>
                      </a:endParaRPr>
                    </a:p>
                  </a:txBody>
                  <a:tcPr anchor="ctr"/>
                </a:tc>
                <a:extLst>
                  <a:ext uri="{0D108BD9-81ED-4DB2-BD59-A6C34878D82A}">
                    <a16:rowId xmlns:a16="http://schemas.microsoft.com/office/drawing/2014/main" val="10003"/>
                  </a:ext>
                </a:extLst>
              </a:tr>
              <a:tr h="671226">
                <a:tc vMerge="1">
                  <a:txBody>
                    <a:bodyPr/>
                    <a:lstStyle/>
                    <a:p>
                      <a:endParaRPr lang="en-US" dirty="0"/>
                    </a:p>
                  </a:txBody>
                  <a:tcPr/>
                </a:tc>
                <a:tc>
                  <a:txBody>
                    <a:bodyPr/>
                    <a:lstStyle/>
                    <a:p>
                      <a:pPr algn="ctr"/>
                      <a:r>
                        <a:rPr lang="en-US" sz="1400" b="0" dirty="0">
                          <a:solidFill>
                            <a:schemeClr val="tx1">
                              <a:lumMod val="75000"/>
                              <a:lumOff val="25000"/>
                            </a:schemeClr>
                          </a:solidFill>
                        </a:rPr>
                        <a:t>Limited – no conclusion</a:t>
                      </a:r>
                    </a:p>
                  </a:txBody>
                  <a:tcPr anchor="ctr"/>
                </a:tc>
                <a:tc>
                  <a:txBody>
                    <a:bodyPr/>
                    <a:lstStyle/>
                    <a:p>
                      <a:pPr algn="ctr"/>
                      <a:endParaRPr lang="en-US" sz="1200" dirty="0">
                        <a:solidFill>
                          <a:schemeClr val="tx1">
                            <a:lumMod val="75000"/>
                            <a:lumOff val="25000"/>
                          </a:schemeClr>
                        </a:solidFill>
                      </a:endParaRPr>
                    </a:p>
                  </a:txBody>
                  <a:tcPr anchor="ctr"/>
                </a:tc>
                <a:tc>
                  <a:txBody>
                    <a:bodyPr/>
                    <a:lstStyle/>
                    <a:p>
                      <a:pPr algn="ctr"/>
                      <a:endParaRPr lang="en-US" sz="1200" dirty="0">
                        <a:solidFill>
                          <a:schemeClr val="tx1">
                            <a:lumMod val="75000"/>
                            <a:lumOff val="25000"/>
                          </a:schemeClr>
                        </a:solidFill>
                      </a:endParaRPr>
                    </a:p>
                  </a:txBody>
                  <a:tcPr anchor="ctr"/>
                </a:tc>
                <a:extLst>
                  <a:ext uri="{0D108BD9-81ED-4DB2-BD59-A6C34878D82A}">
                    <a16:rowId xmlns:a16="http://schemas.microsoft.com/office/drawing/2014/main" val="10004"/>
                  </a:ext>
                </a:extLst>
              </a:tr>
              <a:tr h="972377">
                <a:tc>
                  <a:txBody>
                    <a:bodyPr/>
                    <a:lstStyle/>
                    <a:p>
                      <a:pPr algn="ctr"/>
                      <a:r>
                        <a:rPr lang="en-US" sz="1400" b="1" dirty="0">
                          <a:solidFill>
                            <a:schemeClr val="tx1">
                              <a:lumMod val="75000"/>
                              <a:lumOff val="25000"/>
                            </a:schemeClr>
                          </a:solidFill>
                        </a:rPr>
                        <a:t>Strong evidence</a:t>
                      </a:r>
                    </a:p>
                  </a:txBody>
                  <a:tcPr anchor="ctr">
                    <a:solidFill>
                      <a:schemeClr val="bg2">
                        <a:lumMod val="60000"/>
                        <a:lumOff val="40000"/>
                      </a:schemeClr>
                    </a:solidFill>
                  </a:tcPr>
                </a:tc>
                <a:tc>
                  <a:txBody>
                    <a:bodyPr/>
                    <a:lstStyle/>
                    <a:p>
                      <a:pPr algn="ctr"/>
                      <a:r>
                        <a:rPr lang="en-US" sz="1400" b="1" dirty="0">
                          <a:solidFill>
                            <a:schemeClr val="tx1">
                              <a:lumMod val="75000"/>
                              <a:lumOff val="25000"/>
                            </a:schemeClr>
                          </a:solidFill>
                        </a:rPr>
                        <a:t>Substantial effect on risk unlikely</a:t>
                      </a:r>
                    </a:p>
                  </a:txBody>
                  <a:tcPr anchor="ctr">
                    <a:solidFill>
                      <a:schemeClr val="bg2">
                        <a:lumMod val="60000"/>
                        <a:lumOff val="40000"/>
                      </a:schemeClr>
                    </a:solidFill>
                  </a:tcPr>
                </a:tc>
                <a:tc>
                  <a:txBody>
                    <a:bodyPr/>
                    <a:lstStyle/>
                    <a:p>
                      <a:pPr algn="ctr"/>
                      <a:endParaRPr lang="en-US" sz="1200" dirty="0">
                        <a:solidFill>
                          <a:schemeClr val="tx1">
                            <a:lumMod val="75000"/>
                            <a:lumOff val="25000"/>
                          </a:schemeClr>
                        </a:solidFill>
                      </a:endParaRPr>
                    </a:p>
                  </a:txBody>
                  <a:tcPr anchor="ctr">
                    <a:solidFill>
                      <a:schemeClr val="bg2">
                        <a:lumMod val="60000"/>
                        <a:lumOff val="40000"/>
                      </a:schemeClr>
                    </a:solidFill>
                  </a:tcPr>
                </a:tc>
                <a:tc>
                  <a:txBody>
                    <a:bodyPr/>
                    <a:lstStyle/>
                    <a:p>
                      <a:pPr algn="ctr"/>
                      <a:endParaRPr lang="en-US" sz="1200" dirty="0">
                        <a:solidFill>
                          <a:schemeClr val="tx1">
                            <a:lumMod val="75000"/>
                            <a:lumOff val="25000"/>
                          </a:schemeClr>
                        </a:solidFill>
                      </a:endParaRPr>
                    </a:p>
                  </a:txBody>
                  <a:tcPr anchor="ctr">
                    <a:solidFill>
                      <a:schemeClr val="bg2">
                        <a:lumMod val="60000"/>
                        <a:lumOff val="40000"/>
                      </a:schemeClr>
                    </a:solidFill>
                  </a:tcPr>
                </a:tc>
                <a:extLst>
                  <a:ext uri="{0D108BD9-81ED-4DB2-BD59-A6C34878D82A}">
                    <a16:rowId xmlns:a16="http://schemas.microsoft.com/office/drawing/2014/main" val="10005"/>
                  </a:ext>
                </a:extLst>
              </a:tr>
            </a:tbl>
          </a:graphicData>
        </a:graphic>
      </p:graphicFrame>
      <p:sp>
        <p:nvSpPr>
          <p:cNvPr id="5" name="Content Placeholder 9">
            <a:extLst>
              <a:ext uri="{FF2B5EF4-FFF2-40B4-BE49-F238E27FC236}">
                <a16:creationId xmlns:a16="http://schemas.microsoft.com/office/drawing/2014/main" id="{6B5CCB39-2809-3F4B-898A-61BDFE7C9EF9}"/>
              </a:ext>
            </a:extLst>
          </p:cNvPr>
          <p:cNvSpPr txBox="1">
            <a:spLocks/>
          </p:cNvSpPr>
          <p:nvPr/>
        </p:nvSpPr>
        <p:spPr>
          <a:xfrm>
            <a:off x="5503719" y="1799190"/>
            <a:ext cx="3428646" cy="3558583"/>
          </a:xfrm>
          <a:prstGeom prst="rect">
            <a:avLst/>
          </a:prstGeom>
          <a:ln w="28575">
            <a:noFill/>
          </a:ln>
        </p:spPr>
        <p:style>
          <a:lnRef idx="2">
            <a:schemeClr val="accent1"/>
          </a:lnRef>
          <a:fillRef idx="1">
            <a:schemeClr val="lt1"/>
          </a:fillRef>
          <a:effectRef idx="0">
            <a:schemeClr val="accent1"/>
          </a:effectRef>
          <a:fontRef idx="minor">
            <a:schemeClr val="dk1"/>
          </a:fontRef>
        </p:style>
        <p:txBody>
          <a:bodyPr/>
          <a:lstStyle>
            <a:lvl1pPr marL="0" indent="0" algn="l" defTabSz="685800" rtl="0" eaLnBrk="1" latinLnBrk="0" hangingPunct="1">
              <a:lnSpc>
                <a:spcPts val="1650"/>
              </a:lnSpc>
              <a:spcBef>
                <a:spcPct val="20000"/>
              </a:spcBef>
              <a:spcAft>
                <a:spcPts val="450"/>
              </a:spcAft>
              <a:buFont typeface="Arial" panose="020B0604020202020204" pitchFamily="34" charset="0"/>
              <a:buNone/>
              <a:defRPr lang="en-US" sz="1200" kern="1200" dirty="0" smtClean="0">
                <a:solidFill>
                  <a:srgbClr val="464646"/>
                </a:solidFill>
                <a:latin typeface="+mj-lt"/>
                <a:ea typeface="Segoe UI" panose="020B0502040204020203" pitchFamily="34" charset="0"/>
                <a:cs typeface="Segoe UI" panose="020B0502040204020203" pitchFamily="34" charset="0"/>
              </a:defRPr>
            </a:lvl1pPr>
            <a:lvl2pPr marL="0" indent="0" algn="l" defTabSz="685800" rtl="0" eaLnBrk="1" latinLnBrk="0" hangingPunct="1">
              <a:lnSpc>
                <a:spcPts val="1650"/>
              </a:lnSpc>
              <a:spcBef>
                <a:spcPct val="20000"/>
              </a:spcBef>
              <a:spcAft>
                <a:spcPts val="450"/>
              </a:spcAft>
              <a:buFont typeface="Arial" panose="020B0604020202020204" pitchFamily="34" charset="0"/>
              <a:buNone/>
              <a:defRPr lang="en-US" sz="1200" kern="1200" dirty="0" smtClean="0">
                <a:solidFill>
                  <a:srgbClr val="464646"/>
                </a:solidFill>
                <a:latin typeface="+mj-lt"/>
                <a:ea typeface="Segoe UI" panose="020B0502040204020203" pitchFamily="34" charset="0"/>
                <a:cs typeface="Segoe UI" panose="020B0502040204020203" pitchFamily="34" charset="0"/>
              </a:defRPr>
            </a:lvl2pPr>
            <a:lvl3pPr marL="0" indent="0" algn="l" defTabSz="685800" rtl="0" eaLnBrk="1" latinLnBrk="0" hangingPunct="1">
              <a:lnSpc>
                <a:spcPts val="1650"/>
              </a:lnSpc>
              <a:spcBef>
                <a:spcPct val="20000"/>
              </a:spcBef>
              <a:spcAft>
                <a:spcPts val="450"/>
              </a:spcAft>
              <a:buFont typeface="Arial" panose="020B0604020202020204" pitchFamily="34" charset="0"/>
              <a:buNone/>
              <a:defRPr lang="en-US" sz="1200" kern="1200" dirty="0" smtClean="0">
                <a:solidFill>
                  <a:srgbClr val="464646"/>
                </a:solidFill>
                <a:latin typeface="+mj-lt"/>
                <a:ea typeface="Segoe UI" panose="020B0502040204020203" pitchFamily="34" charset="0"/>
                <a:cs typeface="Segoe UI" panose="020B0502040204020203" pitchFamily="34" charset="0"/>
              </a:defRPr>
            </a:lvl3pPr>
            <a:lvl4pPr marL="0" indent="0" algn="l" defTabSz="685800" rtl="0" eaLnBrk="1" latinLnBrk="0" hangingPunct="1">
              <a:lnSpc>
                <a:spcPts val="1650"/>
              </a:lnSpc>
              <a:spcBef>
                <a:spcPct val="20000"/>
              </a:spcBef>
              <a:spcAft>
                <a:spcPts val="450"/>
              </a:spcAft>
              <a:buFont typeface="Arial" panose="020B0604020202020204" pitchFamily="34" charset="0"/>
              <a:buNone/>
              <a:defRPr lang="en-US" sz="1200" kern="1200" dirty="0" smtClean="0">
                <a:solidFill>
                  <a:srgbClr val="464646"/>
                </a:solidFill>
                <a:latin typeface="+mj-lt"/>
                <a:ea typeface="Segoe UI" panose="020B0502040204020203" pitchFamily="34" charset="0"/>
                <a:cs typeface="Segoe UI" panose="020B0502040204020203" pitchFamily="34" charset="0"/>
              </a:defRPr>
            </a:lvl4pPr>
            <a:lvl5pPr marL="0" indent="0" algn="l" defTabSz="685800" rtl="0" eaLnBrk="1" latinLnBrk="0" hangingPunct="1">
              <a:lnSpc>
                <a:spcPts val="1650"/>
              </a:lnSpc>
              <a:spcBef>
                <a:spcPct val="20000"/>
              </a:spcBef>
              <a:spcAft>
                <a:spcPts val="450"/>
              </a:spcAft>
              <a:buFont typeface="Arial" panose="020B0604020202020204" pitchFamily="34" charset="0"/>
              <a:buNone/>
              <a:defRPr lang="en-GB" sz="1200" kern="1200" dirty="0">
                <a:solidFill>
                  <a:srgbClr val="464646"/>
                </a:solidFill>
                <a:latin typeface="+mj-lt"/>
                <a:ea typeface="Segoe UI" panose="020B0502040204020203" pitchFamily="34" charset="0"/>
                <a:cs typeface="Segoe UI" panose="020B0502040204020203"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GB" sz="1800" dirty="0">
                <a:solidFill>
                  <a:schemeClr val="tx1">
                    <a:lumMod val="75000"/>
                    <a:lumOff val="25000"/>
                  </a:schemeClr>
                </a:solidFill>
                <a:latin typeface="Arial" panose="020B0604020202020204" pitchFamily="34" charset="0"/>
                <a:cs typeface="Arial" panose="020B0604020202020204" pitchFamily="34" charset="0"/>
              </a:rPr>
              <a:t>Pre-determined criteria for grading the evidence:</a:t>
            </a:r>
          </a:p>
          <a:p>
            <a:pPr marL="285750" indent="-285750">
              <a:buClr>
                <a:schemeClr val="tx1">
                  <a:lumMod val="75000"/>
                  <a:lumOff val="25000"/>
                </a:schemeClr>
              </a:buClr>
              <a:buFont typeface="Arial" panose="020B0604020202020204" pitchFamily="34" charset="0"/>
              <a:buChar char="•"/>
            </a:pPr>
            <a:r>
              <a:rPr lang="en-GB" sz="1800" dirty="0">
                <a:solidFill>
                  <a:schemeClr val="tx1">
                    <a:lumMod val="75000"/>
                    <a:lumOff val="25000"/>
                  </a:schemeClr>
                </a:solidFill>
                <a:latin typeface="Arial" panose="020B0604020202020204" pitchFamily="34" charset="0"/>
                <a:cs typeface="Arial" panose="020B0604020202020204" pitchFamily="34" charset="0"/>
              </a:rPr>
              <a:t>Number and types of studies</a:t>
            </a:r>
          </a:p>
          <a:p>
            <a:pPr marL="285750" indent="-285750">
              <a:buClr>
                <a:schemeClr val="tx1">
                  <a:lumMod val="75000"/>
                  <a:lumOff val="25000"/>
                </a:schemeClr>
              </a:buClr>
              <a:buFont typeface="Arial" panose="020B0604020202020204" pitchFamily="34" charset="0"/>
              <a:buChar char="•"/>
            </a:pPr>
            <a:r>
              <a:rPr lang="en-GB" sz="1800" dirty="0">
                <a:solidFill>
                  <a:schemeClr val="tx1">
                    <a:lumMod val="75000"/>
                    <a:lumOff val="25000"/>
                  </a:schemeClr>
                </a:solidFill>
                <a:latin typeface="Arial" panose="020B0604020202020204" pitchFamily="34" charset="0"/>
                <a:cs typeface="Arial" panose="020B0604020202020204" pitchFamily="34" charset="0"/>
              </a:rPr>
              <a:t>Quality of exposure and outcome assessment</a:t>
            </a:r>
          </a:p>
          <a:p>
            <a:pPr marL="285750" indent="-285750">
              <a:buClr>
                <a:schemeClr val="tx1">
                  <a:lumMod val="75000"/>
                  <a:lumOff val="25000"/>
                </a:schemeClr>
              </a:buClr>
              <a:buFont typeface="Arial" panose="020B0604020202020204" pitchFamily="34" charset="0"/>
              <a:buChar char="•"/>
            </a:pPr>
            <a:r>
              <a:rPr lang="en-GB" sz="1800" dirty="0">
                <a:solidFill>
                  <a:schemeClr val="tx1">
                    <a:lumMod val="75000"/>
                    <a:lumOff val="25000"/>
                  </a:schemeClr>
                </a:solidFill>
                <a:latin typeface="Arial" panose="020B0604020202020204" pitchFamily="34" charset="0"/>
                <a:cs typeface="Arial" panose="020B0604020202020204" pitchFamily="34" charset="0"/>
              </a:rPr>
              <a:t>Heterogeneity within and between study types </a:t>
            </a:r>
          </a:p>
          <a:p>
            <a:pPr marL="285750" indent="-285750">
              <a:buClr>
                <a:schemeClr val="tx1">
                  <a:lumMod val="75000"/>
                  <a:lumOff val="25000"/>
                </a:schemeClr>
              </a:buClr>
              <a:buFont typeface="Arial" panose="020B0604020202020204" pitchFamily="34" charset="0"/>
              <a:buChar char="•"/>
            </a:pPr>
            <a:r>
              <a:rPr lang="en-GB" sz="1800" dirty="0">
                <a:solidFill>
                  <a:schemeClr val="tx1">
                    <a:lumMod val="75000"/>
                    <a:lumOff val="25000"/>
                  </a:schemeClr>
                </a:solidFill>
                <a:latin typeface="Arial" panose="020B0604020202020204" pitchFamily="34" charset="0"/>
                <a:cs typeface="Arial" panose="020B0604020202020204" pitchFamily="34" charset="0"/>
              </a:rPr>
              <a:t>Exclusion of chance, bias or confounding</a:t>
            </a:r>
          </a:p>
          <a:p>
            <a:pPr marL="285750" indent="-285750">
              <a:buClr>
                <a:schemeClr val="tx1">
                  <a:lumMod val="75000"/>
                  <a:lumOff val="25000"/>
                </a:schemeClr>
              </a:buClr>
              <a:buFont typeface="Arial" panose="020B0604020202020204" pitchFamily="34" charset="0"/>
              <a:buChar char="•"/>
            </a:pPr>
            <a:r>
              <a:rPr lang="en-GB" sz="1800" dirty="0">
                <a:solidFill>
                  <a:schemeClr val="tx1">
                    <a:lumMod val="75000"/>
                    <a:lumOff val="25000"/>
                  </a:schemeClr>
                </a:solidFill>
                <a:latin typeface="Arial" panose="020B0604020202020204" pitchFamily="34" charset="0"/>
                <a:cs typeface="Arial" panose="020B0604020202020204" pitchFamily="34" charset="0"/>
              </a:rPr>
              <a:t>Biological gradient</a:t>
            </a:r>
          </a:p>
          <a:p>
            <a:pPr marL="285750" indent="-285750">
              <a:buClr>
                <a:schemeClr val="tx1">
                  <a:lumMod val="75000"/>
                  <a:lumOff val="25000"/>
                </a:schemeClr>
              </a:buClr>
              <a:buFont typeface="Arial" panose="020B0604020202020204" pitchFamily="34" charset="0"/>
              <a:buChar char="•"/>
            </a:pPr>
            <a:r>
              <a:rPr lang="en-GB" sz="1800" dirty="0">
                <a:solidFill>
                  <a:schemeClr val="tx1">
                    <a:lumMod val="75000"/>
                    <a:lumOff val="25000"/>
                  </a:schemeClr>
                </a:solidFill>
                <a:latin typeface="Arial" panose="020B0604020202020204" pitchFamily="34" charset="0"/>
                <a:cs typeface="Arial" panose="020B0604020202020204" pitchFamily="34" charset="0"/>
              </a:rPr>
              <a:t>Evidence of mechanisms</a:t>
            </a:r>
          </a:p>
          <a:p>
            <a:pPr marL="285750" indent="-285750">
              <a:buClr>
                <a:schemeClr val="tx1">
                  <a:lumMod val="75000"/>
                  <a:lumOff val="25000"/>
                </a:schemeClr>
              </a:buClr>
              <a:buFont typeface="Arial" panose="020B0604020202020204" pitchFamily="34" charset="0"/>
              <a:buChar char="•"/>
            </a:pPr>
            <a:r>
              <a:rPr lang="en-GB" sz="1800" dirty="0">
                <a:solidFill>
                  <a:schemeClr val="tx1">
                    <a:lumMod val="75000"/>
                    <a:lumOff val="25000"/>
                  </a:schemeClr>
                </a:solidFill>
                <a:latin typeface="Arial" panose="020B0604020202020204" pitchFamily="34" charset="0"/>
                <a:cs typeface="Arial" panose="020B0604020202020204" pitchFamily="34" charset="0"/>
              </a:rPr>
              <a:t>Size of effect</a:t>
            </a:r>
          </a:p>
        </p:txBody>
      </p:sp>
      <p:sp>
        <p:nvSpPr>
          <p:cNvPr id="3" name="TextBox 2">
            <a:extLst>
              <a:ext uri="{FF2B5EF4-FFF2-40B4-BE49-F238E27FC236}">
                <a16:creationId xmlns:a16="http://schemas.microsoft.com/office/drawing/2014/main" id="{241480A1-26D3-7B44-BA5B-90182294113A}"/>
              </a:ext>
            </a:extLst>
          </p:cNvPr>
          <p:cNvSpPr txBox="1"/>
          <p:nvPr/>
        </p:nvSpPr>
        <p:spPr>
          <a:xfrm>
            <a:off x="2999398" y="2467379"/>
            <a:ext cx="2149896" cy="585787"/>
          </a:xfrm>
          <a:prstGeom prst="rect">
            <a:avLst/>
          </a:prstGeom>
          <a:solidFill>
            <a:schemeClr val="bg1"/>
          </a:solidFill>
          <a:ln>
            <a:solidFill>
              <a:schemeClr val="tx1"/>
            </a:solidFill>
            <a:prstDash val="dash"/>
          </a:ln>
        </p:spPr>
        <p:txBody>
          <a:bodyPr wrap="square" rtlCol="0">
            <a:noAutofit/>
          </a:bodyPr>
          <a:lstStyle/>
          <a:p>
            <a:pPr algn="ctr">
              <a:spcAft>
                <a:spcPts val="600"/>
              </a:spcAft>
            </a:pPr>
            <a:r>
              <a:rPr lang="en-US" sz="1600" spc="-40" dirty="0">
                <a:solidFill>
                  <a:srgbClr val="464646"/>
                </a:solidFill>
                <a:latin typeface="Arial" panose="020B0604020202020204" pitchFamily="34" charset="0"/>
                <a:ea typeface="Segoe UI" panose="020B0502040204020203" pitchFamily="34" charset="0"/>
                <a:cs typeface="Arial" panose="020B0604020202020204" pitchFamily="34" charset="0"/>
              </a:rPr>
              <a:t>Basis for Recommendations</a:t>
            </a:r>
          </a:p>
        </p:txBody>
      </p:sp>
      <p:sp>
        <p:nvSpPr>
          <p:cNvPr id="6" name="TextBox 5">
            <a:extLst>
              <a:ext uri="{FF2B5EF4-FFF2-40B4-BE49-F238E27FC236}">
                <a16:creationId xmlns:a16="http://schemas.microsoft.com/office/drawing/2014/main" id="{8E955F6A-51A9-3244-84D1-7DDEC4A2E1FD}"/>
              </a:ext>
            </a:extLst>
          </p:cNvPr>
          <p:cNvSpPr txBox="1"/>
          <p:nvPr/>
        </p:nvSpPr>
        <p:spPr>
          <a:xfrm>
            <a:off x="548640" y="1684298"/>
            <a:ext cx="2171700" cy="420659"/>
          </a:xfrm>
          <a:prstGeom prst="rect">
            <a:avLst/>
          </a:prstGeom>
        </p:spPr>
        <p:txBody>
          <a:bodyPr wrap="square" rtlCol="0">
            <a:noAutofit/>
          </a:bodyPr>
          <a:lstStyle/>
          <a:p>
            <a:pPr algn="ctr">
              <a:spcAft>
                <a:spcPts val="600"/>
              </a:spcAft>
            </a:pPr>
            <a:r>
              <a:rPr lang="en-US" sz="2000" b="1" spc="-40" dirty="0">
                <a:solidFill>
                  <a:schemeClr val="tx1">
                    <a:lumMod val="75000"/>
                    <a:lumOff val="25000"/>
                  </a:schemeClr>
                </a:solidFill>
                <a:latin typeface="Arial" panose="020B0604020202020204" pitchFamily="34" charset="0"/>
                <a:ea typeface="Segoe UI" panose="020B0502040204020203" pitchFamily="34" charset="0"/>
                <a:cs typeface="Arial" panose="020B0604020202020204" pitchFamily="34" charset="0"/>
              </a:rPr>
              <a:t>Evidence Matrix</a:t>
            </a:r>
          </a:p>
        </p:txBody>
      </p:sp>
      <p:sp>
        <p:nvSpPr>
          <p:cNvPr id="10" name="Rectangle 9">
            <a:extLst>
              <a:ext uri="{FF2B5EF4-FFF2-40B4-BE49-F238E27FC236}">
                <a16:creationId xmlns:a16="http://schemas.microsoft.com/office/drawing/2014/main" id="{5C4F8F74-70A8-5245-A5D1-C449D329E405}"/>
              </a:ext>
            </a:extLst>
          </p:cNvPr>
          <p:cNvSpPr/>
          <p:nvPr/>
        </p:nvSpPr>
        <p:spPr>
          <a:xfrm>
            <a:off x="2091689" y="6431464"/>
            <a:ext cx="5220761" cy="307777"/>
          </a:xfrm>
          <a:prstGeom prst="rect">
            <a:avLst/>
          </a:prstGeom>
          <a:solidFill>
            <a:schemeClr val="bg1"/>
          </a:solidFill>
        </p:spPr>
        <p:txBody>
          <a:bodyPr wrap="square">
            <a:spAutoFit/>
          </a:bodyPr>
          <a:lstStyle/>
          <a:p>
            <a:pPr algn="ctr"/>
            <a:r>
              <a:rPr lang="en-GB" sz="1400" dirty="0" err="1">
                <a:solidFill>
                  <a:schemeClr val="accent1"/>
                </a:solidFill>
                <a:latin typeface="Arial" panose="020B0604020202020204" pitchFamily="34" charset="0"/>
                <a:cs typeface="Arial" panose="020B0604020202020204" pitchFamily="34" charset="0"/>
              </a:rPr>
              <a:t>wcrf.org</a:t>
            </a:r>
            <a:r>
              <a:rPr lang="en-GB" sz="1400" dirty="0">
                <a:solidFill>
                  <a:schemeClr val="accent1"/>
                </a:solidFill>
                <a:latin typeface="Arial" panose="020B0604020202020204" pitchFamily="34" charset="0"/>
                <a:cs typeface="Arial" panose="020B0604020202020204" pitchFamily="34" charset="0"/>
              </a:rPr>
              <a:t>/</a:t>
            </a:r>
            <a:r>
              <a:rPr lang="en-GB" sz="1400" dirty="0" err="1">
                <a:solidFill>
                  <a:schemeClr val="accent1"/>
                </a:solidFill>
                <a:latin typeface="Arial" panose="020B0604020202020204" pitchFamily="34" charset="0"/>
                <a:cs typeface="Arial" panose="020B0604020202020204" pitchFamily="34" charset="0"/>
              </a:rPr>
              <a:t>dietandcancer</a:t>
            </a:r>
            <a:r>
              <a:rPr lang="en-GB" sz="1400" dirty="0">
                <a:solidFill>
                  <a:schemeClr val="accent1"/>
                </a:solidFill>
                <a:latin typeface="Arial" panose="020B0604020202020204" pitchFamily="34" charset="0"/>
                <a:cs typeface="Arial" panose="020B0604020202020204" pitchFamily="34" charset="0"/>
              </a:rPr>
              <a:t>/judging-evidence</a:t>
            </a:r>
          </a:p>
        </p:txBody>
      </p:sp>
    </p:spTree>
    <p:extLst>
      <p:ext uri="{BB962C8B-B14F-4D97-AF65-F5344CB8AC3E}">
        <p14:creationId xmlns:p14="http://schemas.microsoft.com/office/powerpoint/2010/main" val="599742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1832C69-3E58-0F41-AEAF-63917ECB65A5}"/>
              </a:ext>
            </a:extLst>
          </p:cNvPr>
          <p:cNvSpPr>
            <a:spLocks noGrp="1"/>
          </p:cNvSpPr>
          <p:nvPr>
            <p:ph type="body" sz="quarter" idx="10"/>
          </p:nvPr>
        </p:nvSpPr>
        <p:spPr/>
        <p:txBody>
          <a:bodyPr>
            <a:normAutofit/>
          </a:bodyPr>
          <a:lstStyle/>
          <a:p>
            <a:r>
              <a:rPr lang="en-GB" sz="3000" dirty="0"/>
              <a:t>2007 Cancer Prevention Recommendations</a:t>
            </a:r>
          </a:p>
        </p:txBody>
      </p:sp>
      <p:pic>
        <p:nvPicPr>
          <p:cNvPr id="8" name="Picture 7">
            <a:extLst>
              <a:ext uri="{FF2B5EF4-FFF2-40B4-BE49-F238E27FC236}">
                <a16:creationId xmlns:a16="http://schemas.microsoft.com/office/drawing/2014/main" id="{6AC447EE-6089-2149-B9B3-BA1E64BD498F}"/>
              </a:ext>
            </a:extLst>
          </p:cNvPr>
          <p:cNvPicPr>
            <a:picLocks noChangeAspect="1"/>
          </p:cNvPicPr>
          <p:nvPr/>
        </p:nvPicPr>
        <p:blipFill rotWithShape="1">
          <a:blip r:embed="rId2"/>
          <a:srcRect t="53525" b="2002"/>
          <a:stretch/>
        </p:blipFill>
        <p:spPr>
          <a:xfrm>
            <a:off x="4411327" y="1768939"/>
            <a:ext cx="4614027" cy="3379593"/>
          </a:xfrm>
          <a:prstGeom prst="rect">
            <a:avLst/>
          </a:prstGeom>
        </p:spPr>
      </p:pic>
      <p:pic>
        <p:nvPicPr>
          <p:cNvPr id="6" name="Picture 5">
            <a:extLst>
              <a:ext uri="{FF2B5EF4-FFF2-40B4-BE49-F238E27FC236}">
                <a16:creationId xmlns:a16="http://schemas.microsoft.com/office/drawing/2014/main" id="{6758B804-29E3-5B41-A8A3-F88A108B1BFC}"/>
              </a:ext>
            </a:extLst>
          </p:cNvPr>
          <p:cNvPicPr>
            <a:picLocks noChangeAspect="1"/>
          </p:cNvPicPr>
          <p:nvPr/>
        </p:nvPicPr>
        <p:blipFill rotWithShape="1">
          <a:blip r:embed="rId2"/>
          <a:srcRect t="5086" b="46933"/>
          <a:stretch/>
        </p:blipFill>
        <p:spPr>
          <a:xfrm>
            <a:off x="134655" y="1768940"/>
            <a:ext cx="4276672" cy="3379592"/>
          </a:xfrm>
          <a:prstGeom prst="rect">
            <a:avLst/>
          </a:prstGeom>
        </p:spPr>
      </p:pic>
    </p:spTree>
    <p:extLst>
      <p:ext uri="{BB962C8B-B14F-4D97-AF65-F5344CB8AC3E}">
        <p14:creationId xmlns:p14="http://schemas.microsoft.com/office/powerpoint/2010/main" val="3096134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B2A55D-41E0-9349-9A1B-84AE48DD731A}"/>
              </a:ext>
            </a:extLst>
          </p:cNvPr>
          <p:cNvSpPr>
            <a:spLocks noGrp="1"/>
          </p:cNvSpPr>
          <p:nvPr>
            <p:ph type="body" sz="quarter" idx="10"/>
          </p:nvPr>
        </p:nvSpPr>
        <p:spPr/>
        <p:txBody>
          <a:bodyPr/>
          <a:lstStyle/>
          <a:p>
            <a:r>
              <a:rPr lang="en-GB" dirty="0"/>
              <a:t>Adherence to the 2007 Recommendations </a:t>
            </a:r>
          </a:p>
        </p:txBody>
      </p:sp>
      <p:sp>
        <p:nvSpPr>
          <p:cNvPr id="6" name="TextBox 9">
            <a:extLst>
              <a:ext uri="{FF2B5EF4-FFF2-40B4-BE49-F238E27FC236}">
                <a16:creationId xmlns:a16="http://schemas.microsoft.com/office/drawing/2014/main" id="{1B43433E-8553-6349-9912-6B5DA838901C}"/>
              </a:ext>
            </a:extLst>
          </p:cNvPr>
          <p:cNvSpPr txBox="1">
            <a:spLocks noChangeArrowheads="1"/>
          </p:cNvSpPr>
          <p:nvPr/>
        </p:nvSpPr>
        <p:spPr bwMode="auto">
          <a:xfrm>
            <a:off x="545963" y="5007117"/>
            <a:ext cx="3919322" cy="900246"/>
          </a:xfrm>
          <a:prstGeom prst="rect">
            <a:avLst/>
          </a:prstGeom>
          <a:noFill/>
          <a:ln w="9525">
            <a:noFill/>
            <a:miter lim="800000"/>
            <a:headEnd/>
            <a:tailEnd/>
          </a:ln>
        </p:spPr>
        <p:txBody>
          <a:bodyPr wrap="square">
            <a:spAutoFit/>
          </a:bodyPr>
          <a:lstStyle/>
          <a:p>
            <a:pPr algn="ctr"/>
            <a:r>
              <a:rPr lang="en-GB" sz="1050" dirty="0">
                <a:solidFill>
                  <a:schemeClr val="tx1">
                    <a:lumMod val="65000"/>
                    <a:lumOff val="35000"/>
                  </a:schemeClr>
                </a:solidFill>
              </a:rPr>
              <a:t>Results shown for women</a:t>
            </a:r>
          </a:p>
          <a:p>
            <a:pPr algn="ctr"/>
            <a:endParaRPr lang="en-GB" sz="1050" dirty="0">
              <a:solidFill>
                <a:schemeClr val="tx1">
                  <a:lumMod val="65000"/>
                  <a:lumOff val="35000"/>
                </a:schemeClr>
              </a:solidFill>
            </a:endParaRPr>
          </a:p>
          <a:p>
            <a:pPr algn="ctr"/>
            <a:r>
              <a:rPr lang="en-GB" sz="1050" dirty="0">
                <a:solidFill>
                  <a:schemeClr val="tx1">
                    <a:lumMod val="65000"/>
                    <a:lumOff val="35000"/>
                  </a:schemeClr>
                </a:solidFill>
              </a:rPr>
              <a:t>Cox regression model stratified by centre and age, and adjusted by level of school, smoking status, smoke intensity, and menopausal status</a:t>
            </a:r>
          </a:p>
        </p:txBody>
      </p:sp>
      <p:sp>
        <p:nvSpPr>
          <p:cNvPr id="7" name="Text Box 62">
            <a:extLst>
              <a:ext uri="{FF2B5EF4-FFF2-40B4-BE49-F238E27FC236}">
                <a16:creationId xmlns:a16="http://schemas.microsoft.com/office/drawing/2014/main" id="{7A13EC0F-252C-EF48-AF3F-892CC98849A4}"/>
              </a:ext>
            </a:extLst>
          </p:cNvPr>
          <p:cNvSpPr txBox="1">
            <a:spLocks noChangeArrowheads="1"/>
          </p:cNvSpPr>
          <p:nvPr/>
        </p:nvSpPr>
        <p:spPr bwMode="auto">
          <a:xfrm>
            <a:off x="1016212" y="4256221"/>
            <a:ext cx="2460352" cy="276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4" tIns="45712" rIns="91424" bIns="45712">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err="1">
                <a:solidFill>
                  <a:schemeClr val="tx1">
                    <a:lumMod val="50000"/>
                    <a:lumOff val="50000"/>
                  </a:schemeClr>
                </a:solidFill>
              </a:rPr>
              <a:t>Romaguera</a:t>
            </a:r>
            <a:r>
              <a:rPr lang="en-US" sz="1200" dirty="0">
                <a:solidFill>
                  <a:schemeClr val="tx1">
                    <a:lumMod val="50000"/>
                    <a:lumOff val="50000"/>
                  </a:schemeClr>
                </a:solidFill>
              </a:rPr>
              <a:t> et al (2012), AJCN</a:t>
            </a:r>
          </a:p>
        </p:txBody>
      </p:sp>
      <p:sp>
        <p:nvSpPr>
          <p:cNvPr id="8" name="Text Box 62">
            <a:extLst>
              <a:ext uri="{FF2B5EF4-FFF2-40B4-BE49-F238E27FC236}">
                <a16:creationId xmlns:a16="http://schemas.microsoft.com/office/drawing/2014/main" id="{003789F8-CE93-044A-8316-33E8549A9AC5}"/>
              </a:ext>
            </a:extLst>
          </p:cNvPr>
          <p:cNvSpPr txBox="1">
            <a:spLocks noChangeArrowheads="1"/>
          </p:cNvSpPr>
          <p:nvPr/>
        </p:nvSpPr>
        <p:spPr bwMode="auto">
          <a:xfrm>
            <a:off x="5569568" y="5447211"/>
            <a:ext cx="2460352" cy="276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4" tIns="45712" rIns="91424" bIns="45712">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err="1">
                <a:solidFill>
                  <a:schemeClr val="tx1">
                    <a:lumMod val="50000"/>
                    <a:lumOff val="50000"/>
                  </a:schemeClr>
                </a:solidFill>
              </a:rPr>
              <a:t>Vergnaud</a:t>
            </a:r>
            <a:r>
              <a:rPr lang="en-US" sz="1200" dirty="0">
                <a:solidFill>
                  <a:schemeClr val="tx1">
                    <a:lumMod val="50000"/>
                    <a:lumOff val="50000"/>
                  </a:schemeClr>
                </a:solidFill>
              </a:rPr>
              <a:t> et al (2013), AJCN</a:t>
            </a:r>
          </a:p>
        </p:txBody>
      </p:sp>
      <p:sp>
        <p:nvSpPr>
          <p:cNvPr id="9" name="TextBox 8">
            <a:extLst>
              <a:ext uri="{FF2B5EF4-FFF2-40B4-BE49-F238E27FC236}">
                <a16:creationId xmlns:a16="http://schemas.microsoft.com/office/drawing/2014/main" id="{1ACB09E2-D2F9-D441-B920-1A442E360B70}"/>
              </a:ext>
            </a:extLst>
          </p:cNvPr>
          <p:cNvSpPr txBox="1"/>
          <p:nvPr/>
        </p:nvSpPr>
        <p:spPr>
          <a:xfrm>
            <a:off x="1314843" y="1211580"/>
            <a:ext cx="1863090" cy="371160"/>
          </a:xfrm>
          <a:prstGeom prst="rect">
            <a:avLst/>
          </a:prstGeom>
        </p:spPr>
        <p:txBody>
          <a:bodyPr wrap="square" rtlCol="0">
            <a:noAutofit/>
          </a:bodyPr>
          <a:lstStyle/>
          <a:p>
            <a:pPr algn="ctr">
              <a:spcAft>
                <a:spcPts val="600"/>
              </a:spcAft>
            </a:pPr>
            <a:r>
              <a:rPr lang="en-GB" sz="2000" spc="-40" dirty="0">
                <a:solidFill>
                  <a:schemeClr val="tx2"/>
                </a:solidFill>
                <a:latin typeface="Arial" panose="020B0604020202020204" pitchFamily="34" charset="0"/>
                <a:ea typeface="Segoe UI" panose="020B0502040204020203" pitchFamily="34" charset="0"/>
                <a:cs typeface="Arial" panose="020B0604020202020204" pitchFamily="34" charset="0"/>
              </a:rPr>
              <a:t>Cancer risk</a:t>
            </a:r>
          </a:p>
        </p:txBody>
      </p:sp>
      <p:sp>
        <p:nvSpPr>
          <p:cNvPr id="10" name="TextBox 9">
            <a:extLst>
              <a:ext uri="{FF2B5EF4-FFF2-40B4-BE49-F238E27FC236}">
                <a16:creationId xmlns:a16="http://schemas.microsoft.com/office/drawing/2014/main" id="{7A3C94FA-05A9-324C-9C77-A5A2651B7A1E}"/>
              </a:ext>
            </a:extLst>
          </p:cNvPr>
          <p:cNvSpPr txBox="1"/>
          <p:nvPr/>
        </p:nvSpPr>
        <p:spPr>
          <a:xfrm>
            <a:off x="5855136" y="2411106"/>
            <a:ext cx="1863090" cy="371160"/>
          </a:xfrm>
          <a:prstGeom prst="rect">
            <a:avLst/>
          </a:prstGeom>
        </p:spPr>
        <p:txBody>
          <a:bodyPr wrap="square" rtlCol="0">
            <a:noAutofit/>
          </a:bodyPr>
          <a:lstStyle/>
          <a:p>
            <a:pPr algn="ctr">
              <a:spcAft>
                <a:spcPts val="600"/>
              </a:spcAft>
            </a:pPr>
            <a:r>
              <a:rPr lang="en-GB" sz="2000" spc="-40" dirty="0">
                <a:solidFill>
                  <a:schemeClr val="tx2"/>
                </a:solidFill>
                <a:latin typeface="Arial" panose="020B0604020202020204" pitchFamily="34" charset="0"/>
                <a:ea typeface="Segoe UI" panose="020B0502040204020203" pitchFamily="34" charset="0"/>
                <a:cs typeface="Arial" panose="020B0604020202020204" pitchFamily="34" charset="0"/>
              </a:rPr>
              <a:t>Total mortality</a:t>
            </a:r>
          </a:p>
        </p:txBody>
      </p:sp>
      <p:sp>
        <p:nvSpPr>
          <p:cNvPr id="13" name="TextBox 12">
            <a:extLst>
              <a:ext uri="{FF2B5EF4-FFF2-40B4-BE49-F238E27FC236}">
                <a16:creationId xmlns:a16="http://schemas.microsoft.com/office/drawing/2014/main" id="{ED818867-80D3-F449-84BD-D0D6434710A6}"/>
              </a:ext>
            </a:extLst>
          </p:cNvPr>
          <p:cNvSpPr txBox="1"/>
          <p:nvPr/>
        </p:nvSpPr>
        <p:spPr>
          <a:xfrm>
            <a:off x="4908787" y="1242427"/>
            <a:ext cx="3876628" cy="898827"/>
          </a:xfrm>
          <a:prstGeom prst="rect">
            <a:avLst/>
          </a:prstGeom>
        </p:spPr>
        <p:txBody>
          <a:bodyPr wrap="square" rtlCol="0">
            <a:noAutofit/>
          </a:bodyPr>
          <a:lstStyle/>
          <a:p>
            <a:pPr algn="ctr">
              <a:spcAft>
                <a:spcPts val="600"/>
              </a:spcAft>
            </a:pPr>
            <a:r>
              <a:rPr lang="en-GB" spc="-40" dirty="0">
                <a:solidFill>
                  <a:schemeClr val="tx1">
                    <a:lumMod val="75000"/>
                    <a:lumOff val="25000"/>
                  </a:schemeClr>
                </a:solidFill>
                <a:latin typeface="Arial" panose="020B0604020202020204" pitchFamily="34" charset="0"/>
                <a:ea typeface="Segoe UI" panose="020B0502040204020203" pitchFamily="34" charset="0"/>
                <a:cs typeface="Arial" panose="020B0604020202020204" pitchFamily="34" charset="0"/>
              </a:rPr>
              <a:t>Score constructed to measure adherence to WCRF/AICR Cancer Prevention Recommendations</a:t>
            </a:r>
          </a:p>
        </p:txBody>
      </p:sp>
      <p:graphicFrame>
        <p:nvGraphicFramePr>
          <p:cNvPr id="11" name="Chart 10">
            <a:extLst>
              <a:ext uri="{FF2B5EF4-FFF2-40B4-BE49-F238E27FC236}">
                <a16:creationId xmlns:a16="http://schemas.microsoft.com/office/drawing/2014/main" id="{ECDB1C8E-FD73-8640-AA63-A7968A351D03}"/>
              </a:ext>
            </a:extLst>
          </p:cNvPr>
          <p:cNvGraphicFramePr/>
          <p:nvPr>
            <p:extLst>
              <p:ext uri="{D42A27DB-BD31-4B8C-83A1-F6EECF244321}">
                <p14:modId xmlns:p14="http://schemas.microsoft.com/office/powerpoint/2010/main" val="4117710290"/>
              </p:ext>
            </p:extLst>
          </p:nvPr>
        </p:nvGraphicFramePr>
        <p:xfrm>
          <a:off x="257448" y="1582740"/>
          <a:ext cx="4317518" cy="266809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a:extLst>
              <a:ext uri="{FF2B5EF4-FFF2-40B4-BE49-F238E27FC236}">
                <a16:creationId xmlns:a16="http://schemas.microsoft.com/office/drawing/2014/main" id="{B1F6C680-F18F-C145-BC6B-D44B943EF918}"/>
              </a:ext>
            </a:extLst>
          </p:cNvPr>
          <p:cNvGraphicFramePr/>
          <p:nvPr>
            <p:extLst>
              <p:ext uri="{D42A27DB-BD31-4B8C-83A1-F6EECF244321}">
                <p14:modId xmlns:p14="http://schemas.microsoft.com/office/powerpoint/2010/main" val="1921851665"/>
              </p:ext>
            </p:extLst>
          </p:nvPr>
        </p:nvGraphicFramePr>
        <p:xfrm>
          <a:off x="4647447" y="2831641"/>
          <a:ext cx="4137968" cy="2566195"/>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a:extLst>
              <a:ext uri="{FF2B5EF4-FFF2-40B4-BE49-F238E27FC236}">
                <a16:creationId xmlns:a16="http://schemas.microsoft.com/office/drawing/2014/main" id="{7C1C7A1C-E614-084E-BBF9-D458213CCCE7}"/>
              </a:ext>
            </a:extLst>
          </p:cNvPr>
          <p:cNvSpPr txBox="1">
            <a:spLocks noChangeArrowheads="1"/>
          </p:cNvSpPr>
          <p:nvPr/>
        </p:nvSpPr>
        <p:spPr bwMode="auto">
          <a:xfrm>
            <a:off x="758988" y="3092619"/>
            <a:ext cx="1713674" cy="307777"/>
          </a:xfrm>
          <a:prstGeom prst="rect">
            <a:avLst/>
          </a:prstGeom>
          <a:noFill/>
          <a:ln w="9525">
            <a:noFill/>
            <a:miter lim="800000"/>
            <a:headEnd/>
            <a:tailEnd/>
          </a:ln>
        </p:spPr>
        <p:txBody>
          <a:bodyPr wrap="none">
            <a:spAutoFit/>
          </a:bodyPr>
          <a:lstStyle/>
          <a:p>
            <a:r>
              <a:rPr lang="en-GB" sz="1400" i="1" dirty="0">
                <a:solidFill>
                  <a:srgbClr val="722EA5"/>
                </a:solidFill>
              </a:rPr>
              <a:t>P for trend &lt;0.0001</a:t>
            </a:r>
          </a:p>
        </p:txBody>
      </p:sp>
      <p:sp>
        <p:nvSpPr>
          <p:cNvPr id="17" name="TextBox 16">
            <a:extLst>
              <a:ext uri="{FF2B5EF4-FFF2-40B4-BE49-F238E27FC236}">
                <a16:creationId xmlns:a16="http://schemas.microsoft.com/office/drawing/2014/main" id="{7EE0A786-50AF-A84A-AFB4-4E72674FD53F}"/>
              </a:ext>
            </a:extLst>
          </p:cNvPr>
          <p:cNvSpPr txBox="1">
            <a:spLocks noChangeArrowheads="1"/>
          </p:cNvSpPr>
          <p:nvPr/>
        </p:nvSpPr>
        <p:spPr bwMode="auto">
          <a:xfrm>
            <a:off x="5073007" y="4379315"/>
            <a:ext cx="1713674" cy="307777"/>
          </a:xfrm>
          <a:prstGeom prst="rect">
            <a:avLst/>
          </a:prstGeom>
          <a:noFill/>
          <a:ln w="9525">
            <a:noFill/>
            <a:miter lim="800000"/>
            <a:headEnd/>
            <a:tailEnd/>
          </a:ln>
        </p:spPr>
        <p:txBody>
          <a:bodyPr wrap="none">
            <a:spAutoFit/>
          </a:bodyPr>
          <a:lstStyle/>
          <a:p>
            <a:r>
              <a:rPr lang="en-GB" sz="1400" i="1" dirty="0">
                <a:solidFill>
                  <a:srgbClr val="722EA5"/>
                </a:solidFill>
              </a:rPr>
              <a:t>P for trend &lt;0.0001</a:t>
            </a:r>
          </a:p>
        </p:txBody>
      </p:sp>
      <p:sp>
        <p:nvSpPr>
          <p:cNvPr id="14" name="Rectangle 13">
            <a:extLst>
              <a:ext uri="{FF2B5EF4-FFF2-40B4-BE49-F238E27FC236}">
                <a16:creationId xmlns:a16="http://schemas.microsoft.com/office/drawing/2014/main" id="{1B6B1628-9F5A-D041-967A-FCA955CCB373}"/>
              </a:ext>
            </a:extLst>
          </p:cNvPr>
          <p:cNvSpPr/>
          <p:nvPr/>
        </p:nvSpPr>
        <p:spPr>
          <a:xfrm>
            <a:off x="1910971" y="6471805"/>
            <a:ext cx="5472952" cy="261610"/>
          </a:xfrm>
          <a:prstGeom prst="rect">
            <a:avLst/>
          </a:prstGeom>
          <a:solidFill>
            <a:schemeClr val="bg1"/>
          </a:solidFill>
        </p:spPr>
        <p:txBody>
          <a:bodyPr wrap="square">
            <a:spAutoFit/>
          </a:bodyPr>
          <a:lstStyle/>
          <a:p>
            <a:pPr algn="ctr"/>
            <a:r>
              <a:rPr lang="en-GB" sz="1100" dirty="0" err="1">
                <a:solidFill>
                  <a:schemeClr val="accent1"/>
                </a:solidFill>
                <a:latin typeface="Arial" panose="020B0604020202020204" pitchFamily="34" charset="0"/>
                <a:cs typeface="Arial" panose="020B0604020202020204" pitchFamily="34" charset="0"/>
              </a:rPr>
              <a:t>wcrf.org</a:t>
            </a:r>
            <a:r>
              <a:rPr lang="en-GB" sz="1100" dirty="0">
                <a:solidFill>
                  <a:schemeClr val="accent1"/>
                </a:solidFill>
                <a:latin typeface="Arial" panose="020B0604020202020204" pitchFamily="34" charset="0"/>
                <a:cs typeface="Arial" panose="020B0604020202020204" pitchFamily="34" charset="0"/>
              </a:rPr>
              <a:t>/</a:t>
            </a:r>
            <a:r>
              <a:rPr lang="en-GB" sz="1100" dirty="0" err="1">
                <a:solidFill>
                  <a:schemeClr val="accent1"/>
                </a:solidFill>
                <a:latin typeface="Arial" panose="020B0604020202020204" pitchFamily="34" charset="0"/>
                <a:cs typeface="Arial" panose="020B0604020202020204" pitchFamily="34" charset="0"/>
              </a:rPr>
              <a:t>dietandcancer</a:t>
            </a:r>
            <a:r>
              <a:rPr lang="en-GB" sz="1100" dirty="0">
                <a:solidFill>
                  <a:schemeClr val="accent1"/>
                </a:solidFill>
                <a:latin typeface="Arial" panose="020B0604020202020204" pitchFamily="34" charset="0"/>
                <a:cs typeface="Arial" panose="020B0604020202020204" pitchFamily="34" charset="0"/>
              </a:rPr>
              <a:t>/recommendations/evidence-our-recommendations-work</a:t>
            </a:r>
          </a:p>
        </p:txBody>
      </p:sp>
    </p:spTree>
    <p:extLst>
      <p:ext uri="{BB962C8B-B14F-4D97-AF65-F5344CB8AC3E}">
        <p14:creationId xmlns:p14="http://schemas.microsoft.com/office/powerpoint/2010/main" val="3568173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1892302-7F5D-8D4F-A3B0-A2D5A9393ABA}"/>
              </a:ext>
            </a:extLst>
          </p:cNvPr>
          <p:cNvPicPr>
            <a:picLocks noGrp="1" noChangeAspect="1"/>
          </p:cNvPicPr>
          <p:nvPr>
            <p:ph type="pic" sz="quarter" idx="13"/>
          </p:nvPr>
        </p:nvPicPr>
        <p:blipFill>
          <a:blip r:embed="rId2"/>
          <a:srcRect t="9303" b="9303"/>
          <a:stretch>
            <a:fillRect/>
          </a:stretch>
        </p:blipFill>
        <p:spPr>
          <a:xfrm>
            <a:off x="232276" y="392116"/>
            <a:ext cx="8684089" cy="5300024"/>
          </a:xfrm>
        </p:spPr>
      </p:pic>
      <p:sp>
        <p:nvSpPr>
          <p:cNvPr id="6" name="Rounded Rectangle 5">
            <a:extLst>
              <a:ext uri="{FF2B5EF4-FFF2-40B4-BE49-F238E27FC236}">
                <a16:creationId xmlns:a16="http://schemas.microsoft.com/office/drawing/2014/main" id="{7FB24620-8990-4249-95AA-E55AE2274FA9}"/>
              </a:ext>
            </a:extLst>
          </p:cNvPr>
          <p:cNvSpPr/>
          <p:nvPr/>
        </p:nvSpPr>
        <p:spPr>
          <a:xfrm>
            <a:off x="1680365" y="4955297"/>
            <a:ext cx="5246527" cy="631311"/>
          </a:xfrm>
          <a:prstGeom prst="roundRect">
            <a:avLst/>
          </a:prstGeom>
          <a:noFill/>
          <a:ln w="762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Down Arrow 6">
            <a:extLst>
              <a:ext uri="{FF2B5EF4-FFF2-40B4-BE49-F238E27FC236}">
                <a16:creationId xmlns:a16="http://schemas.microsoft.com/office/drawing/2014/main" id="{D739B142-32B9-B145-A156-5369950358BF}"/>
              </a:ext>
            </a:extLst>
          </p:cNvPr>
          <p:cNvSpPr/>
          <p:nvPr/>
        </p:nvSpPr>
        <p:spPr>
          <a:xfrm rot="16200000">
            <a:off x="938237" y="4928052"/>
            <a:ext cx="537210" cy="6858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422865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C89D65-D215-1F44-B617-B4C61AB8EC84}"/>
              </a:ext>
            </a:extLst>
          </p:cNvPr>
          <p:cNvSpPr>
            <a:spLocks noGrp="1"/>
          </p:cNvSpPr>
          <p:nvPr>
            <p:ph type="body" sz="quarter" idx="13"/>
          </p:nvPr>
        </p:nvSpPr>
        <p:spPr>
          <a:xfrm>
            <a:off x="529455" y="4622297"/>
            <a:ext cx="8020467" cy="490616"/>
          </a:xfrm>
        </p:spPr>
        <p:txBody>
          <a:bodyPr/>
          <a:lstStyle/>
          <a:p>
            <a:r>
              <a:rPr lang="en-GB" b="1" dirty="0"/>
              <a:t>The Cancer Prevention Recommendations</a:t>
            </a:r>
          </a:p>
        </p:txBody>
      </p:sp>
    </p:spTree>
    <p:extLst>
      <p:ext uri="{BB962C8B-B14F-4D97-AF65-F5344CB8AC3E}">
        <p14:creationId xmlns:p14="http://schemas.microsoft.com/office/powerpoint/2010/main" val="4193966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BCDC1C-C3AE-2F4C-8D74-BF602F1EDD3B}"/>
              </a:ext>
            </a:extLst>
          </p:cNvPr>
          <p:cNvSpPr>
            <a:spLocks noGrp="1"/>
          </p:cNvSpPr>
          <p:nvPr>
            <p:ph type="body" sz="quarter" idx="11"/>
          </p:nvPr>
        </p:nvSpPr>
        <p:spPr>
          <a:xfrm>
            <a:off x="2251709" y="1283096"/>
            <a:ext cx="6497005" cy="4313327"/>
          </a:xfrm>
        </p:spPr>
        <p:txBody>
          <a:bodyPr/>
          <a:lstStyle/>
          <a:p>
            <a:pPr>
              <a:buClr>
                <a:schemeClr val="tx1">
                  <a:lumMod val="75000"/>
                  <a:lumOff val="25000"/>
                </a:schemeClr>
              </a:buClr>
            </a:pPr>
            <a:r>
              <a:rPr lang="en-GB" dirty="0">
                <a:solidFill>
                  <a:schemeClr val="accent3"/>
                </a:solidFill>
              </a:rPr>
              <a:t>Cancer Prevention Recommendations </a:t>
            </a:r>
            <a:r>
              <a:rPr lang="en-GB" b="0" dirty="0">
                <a:solidFill>
                  <a:schemeClr val="tx1">
                    <a:lumMod val="75000"/>
                    <a:lumOff val="25000"/>
                  </a:schemeClr>
                </a:solidFill>
              </a:rPr>
              <a:t>designed to be used as the </a:t>
            </a:r>
            <a:r>
              <a:rPr lang="en-GB" dirty="0">
                <a:solidFill>
                  <a:schemeClr val="accent3"/>
                </a:solidFill>
              </a:rPr>
              <a:t>basis for action </a:t>
            </a:r>
            <a:r>
              <a:rPr lang="en-GB" b="0" dirty="0">
                <a:solidFill>
                  <a:schemeClr val="tx1">
                    <a:lumMod val="75000"/>
                    <a:lumOff val="25000"/>
                  </a:schemeClr>
                </a:solidFill>
              </a:rPr>
              <a:t>and to </a:t>
            </a:r>
            <a:r>
              <a:rPr lang="en-GB" dirty="0">
                <a:solidFill>
                  <a:schemeClr val="accent3"/>
                </a:solidFill>
              </a:rPr>
              <a:t>inform policy </a:t>
            </a:r>
            <a:r>
              <a:rPr lang="en-GB" b="0" dirty="0">
                <a:solidFill>
                  <a:schemeClr val="tx1">
                    <a:lumMod val="75000"/>
                    <a:lumOff val="25000"/>
                  </a:schemeClr>
                </a:solidFill>
              </a:rPr>
              <a:t>to </a:t>
            </a:r>
            <a:r>
              <a:rPr lang="en-GB" dirty="0">
                <a:solidFill>
                  <a:schemeClr val="accent3"/>
                </a:solidFill>
              </a:rPr>
              <a:t>reduce the incidence of cancer </a:t>
            </a:r>
            <a:r>
              <a:rPr lang="en-GB" b="0" dirty="0">
                <a:solidFill>
                  <a:schemeClr val="tx1">
                    <a:lumMod val="75000"/>
                    <a:lumOff val="25000"/>
                  </a:schemeClr>
                </a:solidFill>
              </a:rPr>
              <a:t>in general.</a:t>
            </a:r>
          </a:p>
          <a:p>
            <a:pPr>
              <a:buClr>
                <a:schemeClr val="tx1">
                  <a:lumMod val="75000"/>
                  <a:lumOff val="25000"/>
                </a:schemeClr>
              </a:buClr>
            </a:pPr>
            <a:endParaRPr lang="en-GB" b="0" dirty="0">
              <a:solidFill>
                <a:schemeClr val="tx1">
                  <a:lumMod val="75000"/>
                  <a:lumOff val="25000"/>
                </a:schemeClr>
              </a:solidFill>
            </a:endParaRPr>
          </a:p>
          <a:p>
            <a:pPr>
              <a:buClr>
                <a:schemeClr val="tx1">
                  <a:lumMod val="75000"/>
                  <a:lumOff val="25000"/>
                </a:schemeClr>
              </a:buClr>
            </a:pPr>
            <a:r>
              <a:rPr lang="en-GB" b="0" dirty="0">
                <a:solidFill>
                  <a:schemeClr val="tx1">
                    <a:lumMod val="75000"/>
                    <a:lumOff val="25000"/>
                  </a:schemeClr>
                </a:solidFill>
              </a:rPr>
              <a:t>Together, they represent an </a:t>
            </a:r>
            <a:r>
              <a:rPr lang="en-GB" dirty="0">
                <a:solidFill>
                  <a:schemeClr val="accent1">
                    <a:lumMod val="75000"/>
                  </a:schemeClr>
                </a:solidFill>
              </a:rPr>
              <a:t>integrated pattern of behaviours</a:t>
            </a:r>
            <a:r>
              <a:rPr lang="en-GB" dirty="0">
                <a:solidFill>
                  <a:schemeClr val="tx1">
                    <a:lumMod val="75000"/>
                    <a:lumOff val="25000"/>
                  </a:schemeClr>
                </a:solidFill>
              </a:rPr>
              <a:t> </a:t>
            </a:r>
            <a:r>
              <a:rPr lang="en-GB" b="0" dirty="0">
                <a:solidFill>
                  <a:schemeClr val="tx1">
                    <a:lumMod val="75000"/>
                    <a:lumOff val="25000"/>
                  </a:schemeClr>
                </a:solidFill>
              </a:rPr>
              <a:t>that can be considered as </a:t>
            </a:r>
            <a:r>
              <a:rPr lang="en-GB" dirty="0">
                <a:solidFill>
                  <a:schemeClr val="accent1">
                    <a:lumMod val="75000"/>
                  </a:schemeClr>
                </a:solidFill>
              </a:rPr>
              <a:t>an overall ‘package’</a:t>
            </a:r>
            <a:r>
              <a:rPr lang="en-GB" b="0" dirty="0">
                <a:solidFill>
                  <a:schemeClr val="tx1">
                    <a:lumMod val="75000"/>
                    <a:lumOff val="25000"/>
                  </a:schemeClr>
                </a:solidFill>
              </a:rPr>
              <a:t>.</a:t>
            </a:r>
          </a:p>
          <a:p>
            <a:pPr>
              <a:buClr>
                <a:schemeClr val="tx1">
                  <a:lumMod val="75000"/>
                  <a:lumOff val="25000"/>
                </a:schemeClr>
              </a:buClr>
            </a:pPr>
            <a:endParaRPr lang="en-GB" b="0" dirty="0">
              <a:solidFill>
                <a:schemeClr val="tx1">
                  <a:lumMod val="75000"/>
                  <a:lumOff val="25000"/>
                </a:schemeClr>
              </a:solidFill>
            </a:endParaRPr>
          </a:p>
          <a:p>
            <a:pPr>
              <a:buClr>
                <a:schemeClr val="tx1">
                  <a:lumMod val="75000"/>
                  <a:lumOff val="25000"/>
                </a:schemeClr>
              </a:buClr>
            </a:pPr>
            <a:r>
              <a:rPr lang="en-GB" dirty="0">
                <a:solidFill>
                  <a:schemeClr val="accent2">
                    <a:lumMod val="75000"/>
                  </a:schemeClr>
                </a:solidFill>
              </a:rPr>
              <a:t>Culturally relevant </a:t>
            </a:r>
            <a:r>
              <a:rPr lang="en-GB" b="0" dirty="0">
                <a:solidFill>
                  <a:schemeClr val="tx1">
                    <a:lumMod val="75000"/>
                    <a:lumOff val="25000"/>
                  </a:schemeClr>
                </a:solidFill>
              </a:rPr>
              <a:t>throughout the world.</a:t>
            </a:r>
          </a:p>
          <a:p>
            <a:pPr>
              <a:buClr>
                <a:schemeClr val="tx1">
                  <a:lumMod val="75000"/>
                  <a:lumOff val="25000"/>
                </a:schemeClr>
              </a:buClr>
            </a:pPr>
            <a:endParaRPr lang="en-GB" b="0" dirty="0">
              <a:solidFill>
                <a:schemeClr val="tx1">
                  <a:lumMod val="75000"/>
                  <a:lumOff val="25000"/>
                </a:schemeClr>
              </a:solidFill>
            </a:endParaRPr>
          </a:p>
          <a:p>
            <a:pPr>
              <a:buClr>
                <a:schemeClr val="tx1">
                  <a:lumMod val="75000"/>
                  <a:lumOff val="25000"/>
                </a:schemeClr>
              </a:buClr>
            </a:pPr>
            <a:r>
              <a:rPr lang="en-GB" b="0" dirty="0">
                <a:solidFill>
                  <a:schemeClr val="tx1">
                    <a:lumMod val="75000"/>
                    <a:lumOff val="25000"/>
                  </a:schemeClr>
                </a:solidFill>
              </a:rPr>
              <a:t>Guidelines on the </a:t>
            </a:r>
            <a:r>
              <a:rPr lang="en-GB" dirty="0">
                <a:solidFill>
                  <a:schemeClr val="accent6"/>
                </a:solidFill>
              </a:rPr>
              <a:t>prevention of other diseases </a:t>
            </a:r>
            <a:r>
              <a:rPr lang="en-GB" b="0" dirty="0">
                <a:solidFill>
                  <a:schemeClr val="tx1">
                    <a:lumMod val="75000"/>
                    <a:lumOff val="25000"/>
                  </a:schemeClr>
                </a:solidFill>
              </a:rPr>
              <a:t>taken into account.</a:t>
            </a:r>
          </a:p>
        </p:txBody>
      </p:sp>
      <p:sp>
        <p:nvSpPr>
          <p:cNvPr id="4" name="Text Placeholder 3">
            <a:extLst>
              <a:ext uri="{FF2B5EF4-FFF2-40B4-BE49-F238E27FC236}">
                <a16:creationId xmlns:a16="http://schemas.microsoft.com/office/drawing/2014/main" id="{424AE29F-AC17-A247-9D62-FBD751C78C41}"/>
              </a:ext>
            </a:extLst>
          </p:cNvPr>
          <p:cNvSpPr>
            <a:spLocks noGrp="1"/>
          </p:cNvSpPr>
          <p:nvPr>
            <p:ph type="body" sz="quarter" idx="10"/>
          </p:nvPr>
        </p:nvSpPr>
        <p:spPr/>
        <p:txBody>
          <a:bodyPr>
            <a:noAutofit/>
          </a:bodyPr>
          <a:lstStyle/>
          <a:p>
            <a:r>
              <a:rPr lang="en-GB" sz="2400" dirty="0"/>
              <a:t>Recommendations are underpinned by guiding principles</a:t>
            </a:r>
          </a:p>
        </p:txBody>
      </p:sp>
      <p:pic>
        <p:nvPicPr>
          <p:cNvPr id="6" name="Picture 5">
            <a:extLst>
              <a:ext uri="{FF2B5EF4-FFF2-40B4-BE49-F238E27FC236}">
                <a16:creationId xmlns:a16="http://schemas.microsoft.com/office/drawing/2014/main" id="{1D15EAB2-3920-4D49-BBBB-AD285E8AD75D}"/>
              </a:ext>
            </a:extLst>
          </p:cNvPr>
          <p:cNvPicPr>
            <a:picLocks noChangeAspect="1"/>
          </p:cNvPicPr>
          <p:nvPr/>
        </p:nvPicPr>
        <p:blipFill>
          <a:blip r:embed="rId3"/>
          <a:stretch>
            <a:fillRect/>
          </a:stretch>
        </p:blipFill>
        <p:spPr>
          <a:xfrm>
            <a:off x="401218" y="1022206"/>
            <a:ext cx="1790700" cy="2146300"/>
          </a:xfrm>
          <a:prstGeom prst="rect">
            <a:avLst/>
          </a:prstGeom>
        </p:spPr>
      </p:pic>
      <p:pic>
        <p:nvPicPr>
          <p:cNvPr id="8" name="Picture 7">
            <a:extLst>
              <a:ext uri="{FF2B5EF4-FFF2-40B4-BE49-F238E27FC236}">
                <a16:creationId xmlns:a16="http://schemas.microsoft.com/office/drawing/2014/main" id="{54E238D2-5ECF-9F44-A7AF-6BA6F14944B0}"/>
              </a:ext>
            </a:extLst>
          </p:cNvPr>
          <p:cNvPicPr>
            <a:picLocks noChangeAspect="1"/>
          </p:cNvPicPr>
          <p:nvPr/>
        </p:nvPicPr>
        <p:blipFill>
          <a:blip r:embed="rId4"/>
          <a:stretch>
            <a:fillRect/>
          </a:stretch>
        </p:blipFill>
        <p:spPr>
          <a:xfrm>
            <a:off x="401218" y="3472983"/>
            <a:ext cx="1790700" cy="2146300"/>
          </a:xfrm>
          <a:prstGeom prst="rect">
            <a:avLst/>
          </a:prstGeom>
        </p:spPr>
      </p:pic>
      <p:sp>
        <p:nvSpPr>
          <p:cNvPr id="9" name="Rectangle 8">
            <a:extLst>
              <a:ext uri="{FF2B5EF4-FFF2-40B4-BE49-F238E27FC236}">
                <a16:creationId xmlns:a16="http://schemas.microsoft.com/office/drawing/2014/main" id="{954BE3AE-8C7B-6F4F-A301-EC2F16A02D41}"/>
              </a:ext>
            </a:extLst>
          </p:cNvPr>
          <p:cNvSpPr/>
          <p:nvPr/>
        </p:nvSpPr>
        <p:spPr>
          <a:xfrm>
            <a:off x="2091689" y="6431464"/>
            <a:ext cx="5220761" cy="307777"/>
          </a:xfrm>
          <a:prstGeom prst="rect">
            <a:avLst/>
          </a:prstGeom>
          <a:solidFill>
            <a:schemeClr val="bg1"/>
          </a:solidFill>
        </p:spPr>
        <p:txBody>
          <a:bodyPr wrap="square">
            <a:spAutoFit/>
          </a:bodyPr>
          <a:lstStyle/>
          <a:p>
            <a:pPr algn="ctr"/>
            <a:r>
              <a:rPr lang="en-GB" sz="1400" dirty="0" err="1">
                <a:solidFill>
                  <a:schemeClr val="accent1"/>
                </a:solidFill>
              </a:rPr>
              <a:t>wcrf.org</a:t>
            </a:r>
            <a:r>
              <a:rPr lang="en-GB" sz="1400" dirty="0">
                <a:solidFill>
                  <a:schemeClr val="accent1"/>
                </a:solidFill>
              </a:rPr>
              <a:t>/</a:t>
            </a:r>
            <a:r>
              <a:rPr lang="en-GB" sz="1400" dirty="0" err="1">
                <a:solidFill>
                  <a:schemeClr val="accent1"/>
                </a:solidFill>
              </a:rPr>
              <a:t>dietandcancer</a:t>
            </a:r>
            <a:r>
              <a:rPr lang="en-GB" sz="1400" dirty="0">
                <a:solidFill>
                  <a:schemeClr val="accent1"/>
                </a:solidFill>
              </a:rPr>
              <a:t>/cancer-prevention-recommendations</a:t>
            </a:r>
          </a:p>
        </p:txBody>
      </p:sp>
    </p:spTree>
    <p:extLst>
      <p:ext uri="{BB962C8B-B14F-4D97-AF65-F5344CB8AC3E}">
        <p14:creationId xmlns:p14="http://schemas.microsoft.com/office/powerpoint/2010/main" val="3636063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AE064A-0EDE-EF42-BF38-E409AE04BE09}"/>
              </a:ext>
            </a:extLst>
          </p:cNvPr>
          <p:cNvSpPr>
            <a:spLocks noGrp="1"/>
          </p:cNvSpPr>
          <p:nvPr>
            <p:ph type="body" sz="quarter" idx="10"/>
          </p:nvPr>
        </p:nvSpPr>
        <p:spPr/>
        <p:txBody>
          <a:bodyPr>
            <a:normAutofit/>
          </a:bodyPr>
          <a:lstStyle/>
          <a:p>
            <a:r>
              <a:rPr lang="en-US" sz="2800" dirty="0"/>
              <a:t>The Recommendations form an overall package</a:t>
            </a:r>
          </a:p>
        </p:txBody>
      </p:sp>
      <p:pic>
        <p:nvPicPr>
          <p:cNvPr id="5" name="Picture 4">
            <a:extLst>
              <a:ext uri="{FF2B5EF4-FFF2-40B4-BE49-F238E27FC236}">
                <a16:creationId xmlns:a16="http://schemas.microsoft.com/office/drawing/2014/main" id="{41F04761-850B-5346-9A57-AB36CBE6BEA3}"/>
              </a:ext>
            </a:extLst>
          </p:cNvPr>
          <p:cNvPicPr>
            <a:picLocks noChangeAspect="1"/>
          </p:cNvPicPr>
          <p:nvPr/>
        </p:nvPicPr>
        <p:blipFill rotWithShape="1">
          <a:blip r:embed="rId3"/>
          <a:srcRect l="4388" t="5386" r="4323" b="6471"/>
          <a:stretch/>
        </p:blipFill>
        <p:spPr>
          <a:xfrm>
            <a:off x="978651" y="954062"/>
            <a:ext cx="7192630" cy="5045285"/>
          </a:xfrm>
          <a:prstGeom prst="rect">
            <a:avLst/>
          </a:prstGeom>
        </p:spPr>
      </p:pic>
      <p:sp>
        <p:nvSpPr>
          <p:cNvPr id="7" name="Rectangle 6">
            <a:extLst>
              <a:ext uri="{FF2B5EF4-FFF2-40B4-BE49-F238E27FC236}">
                <a16:creationId xmlns:a16="http://schemas.microsoft.com/office/drawing/2014/main" id="{B433A82B-AF54-B041-BF45-E24CEF1D7E4F}"/>
              </a:ext>
            </a:extLst>
          </p:cNvPr>
          <p:cNvSpPr/>
          <p:nvPr/>
        </p:nvSpPr>
        <p:spPr>
          <a:xfrm>
            <a:off x="2251710" y="6431464"/>
            <a:ext cx="5057898" cy="307777"/>
          </a:xfrm>
          <a:prstGeom prst="rect">
            <a:avLst/>
          </a:prstGeom>
          <a:solidFill>
            <a:schemeClr val="bg1"/>
          </a:solidFill>
        </p:spPr>
        <p:txBody>
          <a:bodyPr wrap="square">
            <a:spAutoFit/>
          </a:bodyPr>
          <a:lstStyle/>
          <a:p>
            <a:pPr algn="ctr"/>
            <a:r>
              <a:rPr lang="en-GB" sz="1400" dirty="0" err="1">
                <a:solidFill>
                  <a:schemeClr val="accent1"/>
                </a:solidFill>
              </a:rPr>
              <a:t>wcrf.org</a:t>
            </a:r>
            <a:r>
              <a:rPr lang="en-GB" sz="1400" dirty="0">
                <a:solidFill>
                  <a:schemeClr val="accent1"/>
                </a:solidFill>
              </a:rPr>
              <a:t>/</a:t>
            </a:r>
            <a:r>
              <a:rPr lang="en-GB" sz="1400" dirty="0" err="1">
                <a:solidFill>
                  <a:schemeClr val="accent1"/>
                </a:solidFill>
              </a:rPr>
              <a:t>dietandcancer</a:t>
            </a:r>
            <a:r>
              <a:rPr lang="en-GB" sz="1400" dirty="0">
                <a:solidFill>
                  <a:schemeClr val="accent1"/>
                </a:solidFill>
              </a:rPr>
              <a:t>/cancer-prevention-recommendations</a:t>
            </a:r>
          </a:p>
        </p:txBody>
      </p:sp>
    </p:spTree>
    <p:extLst>
      <p:ext uri="{BB962C8B-B14F-4D97-AF65-F5344CB8AC3E}">
        <p14:creationId xmlns:p14="http://schemas.microsoft.com/office/powerpoint/2010/main" val="2650301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B16C9A-B58D-4E44-B4C7-AEFD4FECEF9C}"/>
              </a:ext>
            </a:extLst>
          </p:cNvPr>
          <p:cNvSpPr txBox="1"/>
          <p:nvPr/>
        </p:nvSpPr>
        <p:spPr>
          <a:xfrm>
            <a:off x="492495" y="1068780"/>
            <a:ext cx="3604492" cy="4124366"/>
          </a:xfrm>
          <a:prstGeom prst="rect">
            <a:avLst/>
          </a:prstGeom>
          <a:solidFill>
            <a:schemeClr val="bg1"/>
          </a:solidFill>
          <a:ln w="28575">
            <a:solidFill>
              <a:schemeClr val="accent1"/>
            </a:solidFill>
          </a:ln>
        </p:spPr>
        <p:txBody>
          <a:bodyPr wrap="square" rtlCol="0">
            <a:noAutofit/>
          </a:bodyPr>
          <a:lstStyle/>
          <a:p>
            <a:pPr algn="ctr">
              <a:lnSpc>
                <a:spcPct val="114000"/>
              </a:lnSpc>
              <a:spcAft>
                <a:spcPts val="600"/>
              </a:spcAft>
            </a:pPr>
            <a:r>
              <a:rPr lang="en-GB" sz="2200" spc="-40" dirty="0">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The content of these slides has been recorded as a webinar with audio commentary from WCRF International staff.</a:t>
            </a:r>
          </a:p>
          <a:p>
            <a:pPr algn="ctr">
              <a:lnSpc>
                <a:spcPct val="114000"/>
              </a:lnSpc>
              <a:spcAft>
                <a:spcPts val="600"/>
              </a:spcAft>
            </a:pPr>
            <a:r>
              <a:rPr lang="en-GB" sz="2200" spc="-40" dirty="0">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Please follow the link below to access the free recording:</a:t>
            </a:r>
          </a:p>
          <a:p>
            <a:pPr algn="ctr">
              <a:lnSpc>
                <a:spcPct val="114000"/>
              </a:lnSpc>
              <a:spcAft>
                <a:spcPts val="600"/>
              </a:spcAft>
            </a:pPr>
            <a:r>
              <a:rPr lang="en-GB" sz="2200" spc="-40" dirty="0">
                <a:solidFill>
                  <a:schemeClr val="tx1">
                    <a:lumMod val="75000"/>
                    <a:lumOff val="25000"/>
                  </a:schemeClr>
                </a:solidFill>
                <a:latin typeface="Arial" panose="020B0604020202020204" pitchFamily="34" charset="0"/>
                <a:ea typeface="Segoe UI" panose="020B0502040204020203" pitchFamily="34" charset="0"/>
                <a:cs typeface="Arial" panose="020B0604020202020204" pitchFamily="34" charset="0"/>
                <a:hlinkClick r:id="rId2"/>
              </a:rPr>
              <a:t>wcrf.org/int/latest/news-updates/diet-and-cancer-webinar</a:t>
            </a:r>
            <a:endParaRPr lang="en-GB" sz="2200" spc="-40" dirty="0">
              <a:solidFill>
                <a:schemeClr val="tx1">
                  <a:lumMod val="75000"/>
                  <a:lumOff val="25000"/>
                </a:schemeClr>
              </a:solidFill>
              <a:latin typeface="Arial" panose="020B0604020202020204" pitchFamily="34" charset="0"/>
              <a:ea typeface="Segoe UI" panose="020B0502040204020203" pitchFamily="34" charset="0"/>
              <a:cs typeface="Arial" panose="020B0604020202020204" pitchFamily="34" charset="0"/>
            </a:endParaRPr>
          </a:p>
        </p:txBody>
      </p:sp>
    </p:spTree>
    <p:extLst>
      <p:ext uri="{BB962C8B-B14F-4D97-AF65-F5344CB8AC3E}">
        <p14:creationId xmlns:p14="http://schemas.microsoft.com/office/powerpoint/2010/main" val="3257837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FAC90EB-7E9A-FE49-AFCF-1D3C930C23B0}"/>
              </a:ext>
            </a:extLst>
          </p:cNvPr>
          <p:cNvSpPr>
            <a:spLocks noGrp="1"/>
          </p:cNvSpPr>
          <p:nvPr>
            <p:ph type="pic" sz="quarter" idx="13"/>
          </p:nvPr>
        </p:nvSpPr>
        <p:spPr>
          <a:xfrm>
            <a:off x="559472" y="548697"/>
            <a:ext cx="8020465" cy="4895005"/>
          </a:xfrm>
        </p:spPr>
      </p:sp>
      <p:sp>
        <p:nvSpPr>
          <p:cNvPr id="5" name="Text Placeholder 4">
            <a:extLst>
              <a:ext uri="{FF2B5EF4-FFF2-40B4-BE49-F238E27FC236}">
                <a16:creationId xmlns:a16="http://schemas.microsoft.com/office/drawing/2014/main" id="{D40E7A54-137B-FB40-8DC3-3EB7DC9C12E9}"/>
              </a:ext>
            </a:extLst>
          </p:cNvPr>
          <p:cNvSpPr>
            <a:spLocks noGrp="1"/>
          </p:cNvSpPr>
          <p:nvPr>
            <p:ph type="body" sz="quarter" idx="10"/>
          </p:nvPr>
        </p:nvSpPr>
        <p:spPr/>
        <p:txBody>
          <a:bodyPr/>
          <a:lstStyle/>
          <a:p>
            <a:endParaRPr lang="en-GB"/>
          </a:p>
        </p:txBody>
      </p:sp>
      <p:pic>
        <p:nvPicPr>
          <p:cNvPr id="6" name="Picture 5">
            <a:extLst>
              <a:ext uri="{FF2B5EF4-FFF2-40B4-BE49-F238E27FC236}">
                <a16:creationId xmlns:a16="http://schemas.microsoft.com/office/drawing/2014/main" id="{0EF2D5CC-17A9-BE4B-9965-ECC0622927B7}"/>
              </a:ext>
            </a:extLst>
          </p:cNvPr>
          <p:cNvPicPr>
            <a:picLocks noChangeAspect="1"/>
          </p:cNvPicPr>
          <p:nvPr/>
        </p:nvPicPr>
        <p:blipFill rotWithShape="1">
          <a:blip r:embed="rId3"/>
          <a:srcRect l="3066" t="4134" r="2670" b="7623"/>
          <a:stretch/>
        </p:blipFill>
        <p:spPr>
          <a:xfrm>
            <a:off x="1660240" y="2081955"/>
            <a:ext cx="6049369" cy="3859200"/>
          </a:xfrm>
          <a:prstGeom prst="rect">
            <a:avLst/>
          </a:prstGeom>
        </p:spPr>
      </p:pic>
      <p:sp>
        <p:nvSpPr>
          <p:cNvPr id="8" name="Rectangle 7">
            <a:extLst>
              <a:ext uri="{FF2B5EF4-FFF2-40B4-BE49-F238E27FC236}">
                <a16:creationId xmlns:a16="http://schemas.microsoft.com/office/drawing/2014/main" id="{C84B27E4-4C31-A648-A1A8-B5B13A89B0A7}"/>
              </a:ext>
            </a:extLst>
          </p:cNvPr>
          <p:cNvSpPr/>
          <p:nvPr/>
        </p:nvSpPr>
        <p:spPr>
          <a:xfrm>
            <a:off x="2080260" y="6431464"/>
            <a:ext cx="5209330" cy="307777"/>
          </a:xfrm>
          <a:prstGeom prst="rect">
            <a:avLst/>
          </a:prstGeom>
          <a:solidFill>
            <a:schemeClr val="bg1"/>
          </a:solidFill>
        </p:spPr>
        <p:txBody>
          <a:bodyPr wrap="square">
            <a:spAutoFit/>
          </a:bodyPr>
          <a:lstStyle/>
          <a:p>
            <a:pPr algn="ctr"/>
            <a:r>
              <a:rPr lang="en-GB" sz="1400" dirty="0" err="1">
                <a:solidFill>
                  <a:schemeClr val="accent1"/>
                </a:solidFill>
              </a:rPr>
              <a:t>wcrf.org</a:t>
            </a:r>
            <a:r>
              <a:rPr lang="en-GB" sz="1400" dirty="0">
                <a:solidFill>
                  <a:schemeClr val="accent1"/>
                </a:solidFill>
              </a:rPr>
              <a:t>/</a:t>
            </a:r>
            <a:r>
              <a:rPr lang="en-GB" sz="1400" dirty="0" err="1">
                <a:solidFill>
                  <a:schemeClr val="accent1"/>
                </a:solidFill>
              </a:rPr>
              <a:t>dietandcancer</a:t>
            </a:r>
            <a:r>
              <a:rPr lang="en-GB" sz="1400" dirty="0">
                <a:solidFill>
                  <a:schemeClr val="accent1"/>
                </a:solidFill>
              </a:rPr>
              <a:t>/recommendations/</a:t>
            </a:r>
            <a:r>
              <a:rPr lang="en-GB" sz="1400" dirty="0">
                <a:solidFill>
                  <a:schemeClr val="tx2">
                    <a:lumMod val="60000"/>
                    <a:lumOff val="40000"/>
                  </a:schemeClr>
                </a:solidFill>
              </a:rPr>
              <a:t>be-healthy-weight</a:t>
            </a:r>
          </a:p>
        </p:txBody>
      </p:sp>
      <p:sp>
        <p:nvSpPr>
          <p:cNvPr id="2" name="Rounded Rectangle 1">
            <a:extLst>
              <a:ext uri="{FF2B5EF4-FFF2-40B4-BE49-F238E27FC236}">
                <a16:creationId xmlns:a16="http://schemas.microsoft.com/office/drawing/2014/main" id="{DE395757-E772-8943-B93B-40ACE4019378}"/>
              </a:ext>
            </a:extLst>
          </p:cNvPr>
          <p:cNvSpPr/>
          <p:nvPr/>
        </p:nvSpPr>
        <p:spPr>
          <a:xfrm>
            <a:off x="232391" y="291156"/>
            <a:ext cx="2643654" cy="1727592"/>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spcAft>
                <a:spcPts val="1200"/>
              </a:spcAft>
            </a:pPr>
            <a:r>
              <a:rPr lang="en-GB" sz="1600" b="1" dirty="0">
                <a:solidFill>
                  <a:schemeClr val="accent3">
                    <a:lumMod val="50000"/>
                  </a:schemeClr>
                </a:solidFill>
              </a:rPr>
              <a:t>CUP evidence: </a:t>
            </a:r>
            <a:r>
              <a:rPr lang="en-GB" sz="1600" dirty="0">
                <a:solidFill>
                  <a:schemeClr val="accent3">
                    <a:lumMod val="50000"/>
                  </a:schemeClr>
                </a:solidFill>
              </a:rPr>
              <a:t>Increased risk of 12 cancers</a:t>
            </a:r>
          </a:p>
          <a:p>
            <a:pPr algn="ctr">
              <a:lnSpc>
                <a:spcPts val="1500"/>
              </a:lnSpc>
              <a:spcAft>
                <a:spcPts val="1200"/>
              </a:spcAft>
            </a:pPr>
            <a:r>
              <a:rPr lang="en-GB" sz="1600" b="1" dirty="0">
                <a:solidFill>
                  <a:schemeClr val="accent3">
                    <a:lumMod val="50000"/>
                  </a:schemeClr>
                </a:solidFill>
              </a:rPr>
              <a:t>IARC*: </a:t>
            </a:r>
            <a:r>
              <a:rPr lang="en-GB" sz="1600" dirty="0">
                <a:solidFill>
                  <a:schemeClr val="accent3">
                    <a:lumMod val="50000"/>
                  </a:schemeClr>
                </a:solidFill>
              </a:rPr>
              <a:t>Increased risk of thyroid cancer, multiple myeloma, meningioma</a:t>
            </a:r>
          </a:p>
        </p:txBody>
      </p:sp>
      <p:sp>
        <p:nvSpPr>
          <p:cNvPr id="11" name="Rounded Rectangle 10">
            <a:extLst>
              <a:ext uri="{FF2B5EF4-FFF2-40B4-BE49-F238E27FC236}">
                <a16:creationId xmlns:a16="http://schemas.microsoft.com/office/drawing/2014/main" id="{7C6B5B70-03AC-9440-A65C-66D79672E73B}"/>
              </a:ext>
            </a:extLst>
          </p:cNvPr>
          <p:cNvSpPr/>
          <p:nvPr/>
        </p:nvSpPr>
        <p:spPr>
          <a:xfrm>
            <a:off x="3235099" y="297058"/>
            <a:ext cx="2643654" cy="1727592"/>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spcAft>
                <a:spcPts val="1200"/>
              </a:spcAft>
            </a:pPr>
            <a:r>
              <a:rPr lang="en-GB" sz="1600" b="1" dirty="0">
                <a:solidFill>
                  <a:schemeClr val="accent2">
                    <a:lumMod val="50000"/>
                  </a:schemeClr>
                </a:solidFill>
              </a:rPr>
              <a:t>Overweight and obesity in childhood and early life tend to track into adulthood</a:t>
            </a:r>
            <a:endParaRPr lang="en-GB" sz="1600" dirty="0">
              <a:solidFill>
                <a:schemeClr val="accent2">
                  <a:lumMod val="50000"/>
                </a:schemeClr>
              </a:solidFill>
            </a:endParaRPr>
          </a:p>
        </p:txBody>
      </p:sp>
      <p:sp>
        <p:nvSpPr>
          <p:cNvPr id="12" name="Rounded Rectangle 11">
            <a:extLst>
              <a:ext uri="{FF2B5EF4-FFF2-40B4-BE49-F238E27FC236}">
                <a16:creationId xmlns:a16="http://schemas.microsoft.com/office/drawing/2014/main" id="{08893A68-9E85-8E40-9DEA-144FC73F434D}"/>
              </a:ext>
            </a:extLst>
          </p:cNvPr>
          <p:cNvSpPr/>
          <p:nvPr/>
        </p:nvSpPr>
        <p:spPr>
          <a:xfrm>
            <a:off x="6272563" y="291156"/>
            <a:ext cx="2643654" cy="1727592"/>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spcAft>
                <a:spcPts val="1200"/>
              </a:spcAft>
            </a:pPr>
            <a:r>
              <a:rPr lang="en-GB" sz="1600" b="1" dirty="0">
                <a:solidFill>
                  <a:schemeClr val="accent1">
                    <a:lumMod val="50000"/>
                  </a:schemeClr>
                </a:solidFill>
              </a:rPr>
              <a:t>Greater body fatness increases the risk of other diseases such as heart disease</a:t>
            </a:r>
            <a:endParaRPr lang="en-GB" sz="1600" dirty="0">
              <a:solidFill>
                <a:schemeClr val="accent1">
                  <a:lumMod val="50000"/>
                </a:schemeClr>
              </a:solidFill>
            </a:endParaRPr>
          </a:p>
        </p:txBody>
      </p:sp>
      <p:sp>
        <p:nvSpPr>
          <p:cNvPr id="13" name="TextBox 12">
            <a:extLst>
              <a:ext uri="{FF2B5EF4-FFF2-40B4-BE49-F238E27FC236}">
                <a16:creationId xmlns:a16="http://schemas.microsoft.com/office/drawing/2014/main" id="{2142BDE9-9004-9F4D-AE31-3E19E864B9F4}"/>
              </a:ext>
            </a:extLst>
          </p:cNvPr>
          <p:cNvSpPr txBox="1"/>
          <p:nvPr/>
        </p:nvSpPr>
        <p:spPr>
          <a:xfrm>
            <a:off x="2549996" y="6039438"/>
            <a:ext cx="4013860" cy="273865"/>
          </a:xfrm>
          <a:prstGeom prst="rect">
            <a:avLst/>
          </a:prstGeom>
        </p:spPr>
        <p:txBody>
          <a:bodyPr wrap="square" rtlCol="0">
            <a:noAutofit/>
          </a:bodyPr>
          <a:lstStyle/>
          <a:p>
            <a:pPr algn="ctr">
              <a:spcAft>
                <a:spcPts val="600"/>
              </a:spcAft>
            </a:pPr>
            <a:r>
              <a:rPr lang="en-GB" sz="1000" spc="-40" dirty="0">
                <a:solidFill>
                  <a:schemeClr val="tx1">
                    <a:lumMod val="50000"/>
                    <a:lumOff val="50000"/>
                  </a:schemeClr>
                </a:solidFill>
                <a:latin typeface="Arial" panose="020B0604020202020204" pitchFamily="34" charset="0"/>
                <a:ea typeface="Segoe UI" panose="020B0502040204020203" pitchFamily="34" charset="0"/>
                <a:cs typeface="Arial" panose="020B0604020202020204" pitchFamily="34" charset="0"/>
              </a:rPr>
              <a:t>*IARC, International Agency for Research on Cancer</a:t>
            </a:r>
          </a:p>
        </p:txBody>
      </p:sp>
      <p:pic>
        <p:nvPicPr>
          <p:cNvPr id="10" name="Picture 9">
            <a:extLst>
              <a:ext uri="{FF2B5EF4-FFF2-40B4-BE49-F238E27FC236}">
                <a16:creationId xmlns:a16="http://schemas.microsoft.com/office/drawing/2014/main" id="{DB03278D-F455-8F4D-B000-3B2B3652D3BE}"/>
              </a:ext>
            </a:extLst>
          </p:cNvPr>
          <p:cNvPicPr>
            <a:picLocks noChangeAspect="1"/>
          </p:cNvPicPr>
          <p:nvPr/>
        </p:nvPicPr>
        <p:blipFill>
          <a:blip r:embed="rId4"/>
          <a:stretch>
            <a:fillRect/>
          </a:stretch>
        </p:blipFill>
        <p:spPr>
          <a:xfrm>
            <a:off x="1799146" y="2284499"/>
            <a:ext cx="1264376" cy="1264376"/>
          </a:xfrm>
          <a:prstGeom prst="rect">
            <a:avLst/>
          </a:prstGeom>
        </p:spPr>
      </p:pic>
    </p:spTree>
    <p:extLst>
      <p:ext uri="{BB962C8B-B14F-4D97-AF65-F5344CB8AC3E}">
        <p14:creationId xmlns:p14="http://schemas.microsoft.com/office/powerpoint/2010/main" val="353125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332250-1430-2B4B-A23B-ABA4051016F5}"/>
              </a:ext>
            </a:extLst>
          </p:cNvPr>
          <p:cNvSpPr>
            <a:spLocks noGrp="1"/>
          </p:cNvSpPr>
          <p:nvPr>
            <p:ph type="body" sz="quarter" idx="10"/>
          </p:nvPr>
        </p:nvSpPr>
        <p:spPr/>
        <p:txBody>
          <a:bodyPr/>
          <a:lstStyle/>
          <a:p>
            <a:r>
              <a:rPr lang="en-GB" dirty="0"/>
              <a:t>Strong evidence for recommendations</a:t>
            </a:r>
          </a:p>
        </p:txBody>
      </p:sp>
      <p:sp>
        <p:nvSpPr>
          <p:cNvPr id="16" name="Rounded Rectangle 15">
            <a:extLst>
              <a:ext uri="{FF2B5EF4-FFF2-40B4-BE49-F238E27FC236}">
                <a16:creationId xmlns:a16="http://schemas.microsoft.com/office/drawing/2014/main" id="{5898C42D-1FBE-964A-B17F-50D13D39B17B}"/>
              </a:ext>
            </a:extLst>
          </p:cNvPr>
          <p:cNvSpPr/>
          <p:nvPr/>
        </p:nvSpPr>
        <p:spPr>
          <a:xfrm>
            <a:off x="2155907" y="1443441"/>
            <a:ext cx="2060890" cy="1727592"/>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spcAft>
                <a:spcPts val="1200"/>
              </a:spcAft>
            </a:pPr>
            <a:r>
              <a:rPr lang="en-GB" sz="1400" b="1" dirty="0">
                <a:solidFill>
                  <a:schemeClr val="accent3">
                    <a:lumMod val="50000"/>
                  </a:schemeClr>
                </a:solidFill>
              </a:rPr>
              <a:t>CUP evidence: </a:t>
            </a:r>
            <a:r>
              <a:rPr lang="en-GB" sz="1400" dirty="0">
                <a:solidFill>
                  <a:schemeClr val="accent3">
                    <a:lumMod val="50000"/>
                  </a:schemeClr>
                </a:solidFill>
              </a:rPr>
              <a:t>Reduced risk of bowel, breast and womb cancers</a:t>
            </a:r>
          </a:p>
          <a:p>
            <a:pPr algn="ctr">
              <a:lnSpc>
                <a:spcPts val="1500"/>
              </a:lnSpc>
              <a:spcAft>
                <a:spcPts val="1200"/>
              </a:spcAft>
            </a:pPr>
            <a:r>
              <a:rPr lang="en-GB" sz="1400" b="1" dirty="0">
                <a:solidFill>
                  <a:schemeClr val="accent3">
                    <a:lumMod val="50000"/>
                  </a:schemeClr>
                </a:solidFill>
              </a:rPr>
              <a:t>Indirect: </a:t>
            </a:r>
            <a:r>
              <a:rPr lang="en-GB" sz="1400" dirty="0">
                <a:solidFill>
                  <a:schemeClr val="accent3">
                    <a:lumMod val="50000"/>
                  </a:schemeClr>
                </a:solidFill>
              </a:rPr>
              <a:t>Other cancers via effect on obesity</a:t>
            </a:r>
          </a:p>
        </p:txBody>
      </p:sp>
      <p:sp>
        <p:nvSpPr>
          <p:cNvPr id="22" name="Rounded Rectangle 21">
            <a:extLst>
              <a:ext uri="{FF2B5EF4-FFF2-40B4-BE49-F238E27FC236}">
                <a16:creationId xmlns:a16="http://schemas.microsoft.com/office/drawing/2014/main" id="{F4208671-2B43-8847-A8EF-8DEA82FA550C}"/>
              </a:ext>
            </a:extLst>
          </p:cNvPr>
          <p:cNvSpPr/>
          <p:nvPr/>
        </p:nvSpPr>
        <p:spPr>
          <a:xfrm>
            <a:off x="4306738" y="1443441"/>
            <a:ext cx="2060890" cy="1727592"/>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spcAft>
                <a:spcPts val="1200"/>
              </a:spcAft>
            </a:pPr>
            <a:r>
              <a:rPr lang="en-GB" sz="1400" b="1" dirty="0">
                <a:solidFill>
                  <a:schemeClr val="accent2">
                    <a:lumMod val="50000"/>
                  </a:schemeClr>
                </a:solidFill>
              </a:rPr>
              <a:t>Moderately physically active</a:t>
            </a:r>
          </a:p>
          <a:p>
            <a:pPr algn="ctr">
              <a:lnSpc>
                <a:spcPts val="1500"/>
              </a:lnSpc>
              <a:spcAft>
                <a:spcPts val="1200"/>
              </a:spcAft>
            </a:pPr>
            <a:r>
              <a:rPr lang="en-GB" sz="1400" b="1" dirty="0">
                <a:solidFill>
                  <a:schemeClr val="accent2">
                    <a:lumMod val="50000"/>
                  </a:schemeClr>
                </a:solidFill>
              </a:rPr>
              <a:t>Follow or exceed national guidelines</a:t>
            </a:r>
          </a:p>
        </p:txBody>
      </p:sp>
      <p:sp>
        <p:nvSpPr>
          <p:cNvPr id="23" name="Rounded Rectangle 22">
            <a:extLst>
              <a:ext uri="{FF2B5EF4-FFF2-40B4-BE49-F238E27FC236}">
                <a16:creationId xmlns:a16="http://schemas.microsoft.com/office/drawing/2014/main" id="{8175DB40-24D4-4540-B4B3-D554F3BE8B43}"/>
              </a:ext>
            </a:extLst>
          </p:cNvPr>
          <p:cNvSpPr/>
          <p:nvPr/>
        </p:nvSpPr>
        <p:spPr>
          <a:xfrm>
            <a:off x="6457569" y="1454560"/>
            <a:ext cx="2060890" cy="1727592"/>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spcAft>
                <a:spcPts val="1200"/>
              </a:spcAft>
            </a:pPr>
            <a:r>
              <a:rPr lang="en-GB" sz="1400" b="1" dirty="0">
                <a:solidFill>
                  <a:schemeClr val="accent1">
                    <a:lumMod val="50000"/>
                  </a:schemeClr>
                </a:solidFill>
              </a:rPr>
              <a:t>Role of sedentary behaviours</a:t>
            </a:r>
            <a:endParaRPr lang="en-GB" sz="1400" dirty="0">
              <a:solidFill>
                <a:schemeClr val="accent1">
                  <a:lumMod val="50000"/>
                </a:schemeClr>
              </a:solidFill>
            </a:endParaRPr>
          </a:p>
        </p:txBody>
      </p:sp>
      <p:sp>
        <p:nvSpPr>
          <p:cNvPr id="24" name="Rounded Rectangle 23">
            <a:extLst>
              <a:ext uri="{FF2B5EF4-FFF2-40B4-BE49-F238E27FC236}">
                <a16:creationId xmlns:a16="http://schemas.microsoft.com/office/drawing/2014/main" id="{A4D21305-1DFA-3D43-A305-C2F35CBC5904}"/>
              </a:ext>
            </a:extLst>
          </p:cNvPr>
          <p:cNvSpPr/>
          <p:nvPr/>
        </p:nvSpPr>
        <p:spPr>
          <a:xfrm>
            <a:off x="2155907" y="3817687"/>
            <a:ext cx="2060890" cy="1727592"/>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spcAft>
                <a:spcPts val="800"/>
              </a:spcAft>
            </a:pPr>
            <a:r>
              <a:rPr lang="en-GB" sz="1400" b="1" dirty="0">
                <a:solidFill>
                  <a:schemeClr val="accent3">
                    <a:lumMod val="50000"/>
                  </a:schemeClr>
                </a:solidFill>
              </a:rPr>
              <a:t>Dietary fibre and wholegrains </a:t>
            </a:r>
            <a:r>
              <a:rPr lang="en-GB" sz="1400" dirty="0">
                <a:solidFill>
                  <a:schemeClr val="accent3">
                    <a:lumMod val="50000"/>
                  </a:schemeClr>
                </a:solidFill>
              </a:rPr>
              <a:t>protective against bowel cancer</a:t>
            </a:r>
          </a:p>
          <a:p>
            <a:pPr algn="ctr">
              <a:lnSpc>
                <a:spcPts val="1500"/>
              </a:lnSpc>
              <a:spcAft>
                <a:spcPts val="800"/>
              </a:spcAft>
            </a:pPr>
            <a:r>
              <a:rPr lang="en-GB" sz="1400" b="1" dirty="0">
                <a:solidFill>
                  <a:schemeClr val="accent3">
                    <a:lumMod val="50000"/>
                  </a:schemeClr>
                </a:solidFill>
              </a:rPr>
              <a:t>Dietary fibre </a:t>
            </a:r>
            <a:r>
              <a:rPr lang="en-GB" sz="1400" dirty="0">
                <a:solidFill>
                  <a:schemeClr val="accent3">
                    <a:lumMod val="50000"/>
                  </a:schemeClr>
                </a:solidFill>
              </a:rPr>
              <a:t>decreases risk of weight gain and obesity</a:t>
            </a:r>
          </a:p>
        </p:txBody>
      </p:sp>
      <p:sp>
        <p:nvSpPr>
          <p:cNvPr id="25" name="Rounded Rectangle 24">
            <a:extLst>
              <a:ext uri="{FF2B5EF4-FFF2-40B4-BE49-F238E27FC236}">
                <a16:creationId xmlns:a16="http://schemas.microsoft.com/office/drawing/2014/main" id="{6EE4433B-CA25-6941-A83A-780309D4C8F2}"/>
              </a:ext>
            </a:extLst>
          </p:cNvPr>
          <p:cNvSpPr/>
          <p:nvPr/>
        </p:nvSpPr>
        <p:spPr>
          <a:xfrm>
            <a:off x="4306738" y="3817687"/>
            <a:ext cx="2060890" cy="1727592"/>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spcAft>
                <a:spcPts val="1200"/>
              </a:spcAft>
            </a:pPr>
            <a:r>
              <a:rPr lang="en-GB" sz="1400" b="1" dirty="0">
                <a:solidFill>
                  <a:schemeClr val="accent2">
                    <a:lumMod val="50000"/>
                  </a:schemeClr>
                </a:solidFill>
              </a:rPr>
              <a:t>Non-starchy veg and fruit help protect against aerodigestive cancers*</a:t>
            </a:r>
            <a:endParaRPr lang="en-GB" sz="1400" dirty="0">
              <a:solidFill>
                <a:schemeClr val="accent2">
                  <a:lumMod val="50000"/>
                </a:schemeClr>
              </a:solidFill>
            </a:endParaRPr>
          </a:p>
        </p:txBody>
      </p:sp>
      <p:sp>
        <p:nvSpPr>
          <p:cNvPr id="26" name="Rounded Rectangle 25">
            <a:extLst>
              <a:ext uri="{FF2B5EF4-FFF2-40B4-BE49-F238E27FC236}">
                <a16:creationId xmlns:a16="http://schemas.microsoft.com/office/drawing/2014/main" id="{21D05888-6DEA-4745-B4AB-298A47F79E79}"/>
              </a:ext>
            </a:extLst>
          </p:cNvPr>
          <p:cNvSpPr/>
          <p:nvPr/>
        </p:nvSpPr>
        <p:spPr>
          <a:xfrm>
            <a:off x="6457569" y="3828806"/>
            <a:ext cx="2060890" cy="1727592"/>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spcAft>
                <a:spcPts val="1200"/>
              </a:spcAft>
            </a:pPr>
            <a:r>
              <a:rPr lang="en-GB" sz="1400" b="1" dirty="0">
                <a:solidFill>
                  <a:schemeClr val="accent1">
                    <a:lumMod val="50000"/>
                  </a:schemeClr>
                </a:solidFill>
              </a:rPr>
              <a:t>30g fibre per day</a:t>
            </a:r>
          </a:p>
          <a:p>
            <a:pPr algn="ctr">
              <a:lnSpc>
                <a:spcPts val="1500"/>
              </a:lnSpc>
              <a:spcAft>
                <a:spcPts val="1200"/>
              </a:spcAft>
            </a:pPr>
            <a:r>
              <a:rPr lang="en-GB" sz="1400" b="1" dirty="0">
                <a:solidFill>
                  <a:schemeClr val="accent1">
                    <a:lumMod val="50000"/>
                  </a:schemeClr>
                </a:solidFill>
              </a:rPr>
              <a:t>“5-a-day” (400g) fruit and veg</a:t>
            </a:r>
          </a:p>
          <a:p>
            <a:pPr algn="ctr">
              <a:lnSpc>
                <a:spcPts val="1500"/>
              </a:lnSpc>
              <a:spcAft>
                <a:spcPts val="1200"/>
              </a:spcAft>
            </a:pPr>
            <a:r>
              <a:rPr lang="en-GB" sz="1400" b="1" dirty="0">
                <a:solidFill>
                  <a:schemeClr val="accent1">
                    <a:lumMod val="50000"/>
                  </a:schemeClr>
                </a:solidFill>
              </a:rPr>
              <a:t>Most meals</a:t>
            </a:r>
            <a:endParaRPr lang="en-GB" sz="1400" dirty="0">
              <a:solidFill>
                <a:schemeClr val="accent1">
                  <a:lumMod val="50000"/>
                </a:schemeClr>
              </a:solidFill>
            </a:endParaRPr>
          </a:p>
        </p:txBody>
      </p:sp>
      <p:sp>
        <p:nvSpPr>
          <p:cNvPr id="27" name="TextBox 26">
            <a:extLst>
              <a:ext uri="{FF2B5EF4-FFF2-40B4-BE49-F238E27FC236}">
                <a16:creationId xmlns:a16="http://schemas.microsoft.com/office/drawing/2014/main" id="{F99DB888-F300-4047-8AE9-282F273FE542}"/>
              </a:ext>
            </a:extLst>
          </p:cNvPr>
          <p:cNvSpPr txBox="1"/>
          <p:nvPr/>
        </p:nvSpPr>
        <p:spPr>
          <a:xfrm>
            <a:off x="1722435" y="6043237"/>
            <a:ext cx="5705061" cy="252766"/>
          </a:xfrm>
          <a:prstGeom prst="rect">
            <a:avLst/>
          </a:prstGeom>
        </p:spPr>
        <p:txBody>
          <a:bodyPr wrap="square" rtlCol="0">
            <a:noAutofit/>
          </a:bodyPr>
          <a:lstStyle/>
          <a:p>
            <a:pPr algn="ctr">
              <a:spcAft>
                <a:spcPts val="600"/>
              </a:spcAft>
            </a:pPr>
            <a:r>
              <a:rPr lang="en-GB" sz="1000" spc="-40" dirty="0">
                <a:solidFill>
                  <a:schemeClr val="tx1">
                    <a:lumMod val="50000"/>
                    <a:lumOff val="50000"/>
                  </a:schemeClr>
                </a:solidFill>
                <a:latin typeface="Arial" panose="020B0604020202020204" pitchFamily="34" charset="0"/>
                <a:ea typeface="Segoe UI" panose="020B0502040204020203" pitchFamily="34" charset="0"/>
                <a:cs typeface="Arial" panose="020B0604020202020204" pitchFamily="34" charset="0"/>
              </a:rPr>
              <a:t>* ‘Aerodigestive cancers’ include: mouth and throat; nasopharynx; oesophagus; lung; stomach; and bowel.</a:t>
            </a:r>
          </a:p>
        </p:txBody>
      </p:sp>
      <p:pic>
        <p:nvPicPr>
          <p:cNvPr id="4" name="Picture 3">
            <a:extLst>
              <a:ext uri="{FF2B5EF4-FFF2-40B4-BE49-F238E27FC236}">
                <a16:creationId xmlns:a16="http://schemas.microsoft.com/office/drawing/2014/main" id="{A843ECDD-5624-7948-AD09-A01378471256}"/>
              </a:ext>
            </a:extLst>
          </p:cNvPr>
          <p:cNvPicPr>
            <a:picLocks noChangeAspect="1"/>
          </p:cNvPicPr>
          <p:nvPr/>
        </p:nvPicPr>
        <p:blipFill>
          <a:blip r:embed="rId3"/>
          <a:stretch>
            <a:fillRect/>
          </a:stretch>
        </p:blipFill>
        <p:spPr>
          <a:xfrm>
            <a:off x="274600" y="1578708"/>
            <a:ext cx="1515600" cy="1512931"/>
          </a:xfrm>
          <a:prstGeom prst="rect">
            <a:avLst/>
          </a:prstGeom>
        </p:spPr>
      </p:pic>
      <p:pic>
        <p:nvPicPr>
          <p:cNvPr id="8" name="Picture 7">
            <a:extLst>
              <a:ext uri="{FF2B5EF4-FFF2-40B4-BE49-F238E27FC236}">
                <a16:creationId xmlns:a16="http://schemas.microsoft.com/office/drawing/2014/main" id="{321BAE8A-E84C-8B43-85ED-6295A0A9DEFE}"/>
              </a:ext>
            </a:extLst>
          </p:cNvPr>
          <p:cNvPicPr>
            <a:picLocks noChangeAspect="1"/>
          </p:cNvPicPr>
          <p:nvPr/>
        </p:nvPicPr>
        <p:blipFill>
          <a:blip r:embed="rId4"/>
          <a:stretch>
            <a:fillRect/>
          </a:stretch>
        </p:blipFill>
        <p:spPr>
          <a:xfrm>
            <a:off x="274600" y="3994206"/>
            <a:ext cx="1515600" cy="1512932"/>
          </a:xfrm>
          <a:prstGeom prst="rect">
            <a:avLst/>
          </a:prstGeom>
        </p:spPr>
      </p:pic>
      <p:sp>
        <p:nvSpPr>
          <p:cNvPr id="17" name="Rectangle 16">
            <a:extLst>
              <a:ext uri="{FF2B5EF4-FFF2-40B4-BE49-F238E27FC236}">
                <a16:creationId xmlns:a16="http://schemas.microsoft.com/office/drawing/2014/main" id="{6C14ABA3-4AE3-D443-8EF7-2470660582EC}"/>
              </a:ext>
            </a:extLst>
          </p:cNvPr>
          <p:cNvSpPr/>
          <p:nvPr/>
        </p:nvSpPr>
        <p:spPr>
          <a:xfrm>
            <a:off x="2060382" y="6332296"/>
            <a:ext cx="5209330" cy="461665"/>
          </a:xfrm>
          <a:prstGeom prst="rect">
            <a:avLst/>
          </a:prstGeom>
          <a:solidFill>
            <a:schemeClr val="bg1"/>
          </a:solidFill>
        </p:spPr>
        <p:txBody>
          <a:bodyPr wrap="square">
            <a:spAutoFit/>
          </a:bodyPr>
          <a:lstStyle/>
          <a:p>
            <a:pPr algn="ctr"/>
            <a:r>
              <a:rPr lang="en-GB" sz="1200" dirty="0" err="1">
                <a:solidFill>
                  <a:schemeClr val="accent1"/>
                </a:solidFill>
              </a:rPr>
              <a:t>wcrf.org</a:t>
            </a:r>
            <a:r>
              <a:rPr lang="en-GB" sz="1200" dirty="0">
                <a:solidFill>
                  <a:schemeClr val="accent1"/>
                </a:solidFill>
              </a:rPr>
              <a:t>/</a:t>
            </a:r>
            <a:r>
              <a:rPr lang="en-GB" sz="1200" dirty="0" err="1">
                <a:solidFill>
                  <a:schemeClr val="accent1"/>
                </a:solidFill>
              </a:rPr>
              <a:t>dietandcancer</a:t>
            </a:r>
            <a:r>
              <a:rPr lang="en-GB" sz="1200" dirty="0">
                <a:solidFill>
                  <a:schemeClr val="accent1"/>
                </a:solidFill>
              </a:rPr>
              <a:t>/recommendations/</a:t>
            </a:r>
            <a:r>
              <a:rPr lang="en-GB" sz="1200" dirty="0">
                <a:solidFill>
                  <a:schemeClr val="tx2">
                    <a:lumMod val="60000"/>
                    <a:lumOff val="40000"/>
                  </a:schemeClr>
                </a:solidFill>
              </a:rPr>
              <a:t>be-physically-active</a:t>
            </a:r>
          </a:p>
          <a:p>
            <a:pPr algn="ctr"/>
            <a:r>
              <a:rPr lang="en-GB" sz="1200" dirty="0" err="1">
                <a:solidFill>
                  <a:schemeClr val="accent1"/>
                </a:solidFill>
              </a:rPr>
              <a:t>wcrf.org</a:t>
            </a:r>
            <a:r>
              <a:rPr lang="en-GB" sz="1200" dirty="0">
                <a:solidFill>
                  <a:schemeClr val="accent1"/>
                </a:solidFill>
              </a:rPr>
              <a:t>/</a:t>
            </a:r>
            <a:r>
              <a:rPr lang="en-GB" sz="1200" dirty="0" err="1">
                <a:solidFill>
                  <a:schemeClr val="accent1"/>
                </a:solidFill>
              </a:rPr>
              <a:t>dietandcancer</a:t>
            </a:r>
            <a:r>
              <a:rPr lang="en-GB" sz="1200" dirty="0">
                <a:solidFill>
                  <a:schemeClr val="accent1"/>
                </a:solidFill>
              </a:rPr>
              <a:t>/recommendations/</a:t>
            </a:r>
            <a:r>
              <a:rPr lang="en-GB" sz="1200" dirty="0">
                <a:solidFill>
                  <a:schemeClr val="tx2">
                    <a:lumMod val="60000"/>
                    <a:lumOff val="40000"/>
                  </a:schemeClr>
                </a:solidFill>
              </a:rPr>
              <a:t>wholegrains-veg-fruit-beans</a:t>
            </a:r>
          </a:p>
        </p:txBody>
      </p:sp>
      <p:sp>
        <p:nvSpPr>
          <p:cNvPr id="5" name="Rounded Rectangle 4">
            <a:extLst>
              <a:ext uri="{FF2B5EF4-FFF2-40B4-BE49-F238E27FC236}">
                <a16:creationId xmlns:a16="http://schemas.microsoft.com/office/drawing/2014/main" id="{ED1C2F86-5412-8048-9DCE-51C76F101BB0}"/>
              </a:ext>
            </a:extLst>
          </p:cNvPr>
          <p:cNvSpPr/>
          <p:nvPr/>
        </p:nvSpPr>
        <p:spPr>
          <a:xfrm>
            <a:off x="1986454" y="1715042"/>
            <a:ext cx="6657155" cy="1223064"/>
          </a:xfrm>
          <a:prstGeom prst="roundRec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2400" b="1" spc="-40" dirty="0">
                <a:solidFill>
                  <a:schemeClr val="tx2"/>
                </a:solidFill>
                <a:latin typeface="Arial" panose="020B0604020202020204" pitchFamily="34" charset="0"/>
                <a:ea typeface="Segoe UI" panose="020B0502040204020203" pitchFamily="34" charset="0"/>
                <a:cs typeface="Arial" panose="020B0604020202020204" pitchFamily="34" charset="0"/>
              </a:rPr>
              <a:t>Be physically active</a:t>
            </a:r>
          </a:p>
          <a:p>
            <a:pPr algn="ctr">
              <a:spcAft>
                <a:spcPts val="600"/>
              </a:spcAft>
            </a:pPr>
            <a:r>
              <a:rPr lang="en-GB" sz="2000" spc="-40" dirty="0">
                <a:solidFill>
                  <a:schemeClr val="tx2"/>
                </a:solidFill>
                <a:latin typeface="Arial" panose="020B0604020202020204" pitchFamily="34" charset="0"/>
                <a:ea typeface="Segoe UI" panose="020B0502040204020203" pitchFamily="34" charset="0"/>
                <a:cs typeface="Arial" panose="020B0604020202020204" pitchFamily="34" charset="0"/>
              </a:rPr>
              <a:t>Be physically active as part of every day life – walk more and sit less</a:t>
            </a:r>
          </a:p>
        </p:txBody>
      </p:sp>
      <p:sp>
        <p:nvSpPr>
          <p:cNvPr id="18" name="Rounded Rectangle 17">
            <a:extLst>
              <a:ext uri="{FF2B5EF4-FFF2-40B4-BE49-F238E27FC236}">
                <a16:creationId xmlns:a16="http://schemas.microsoft.com/office/drawing/2014/main" id="{A1723F3A-F511-9848-81DC-BA1D9A4CFD2F}"/>
              </a:ext>
            </a:extLst>
          </p:cNvPr>
          <p:cNvSpPr/>
          <p:nvPr/>
        </p:nvSpPr>
        <p:spPr>
          <a:xfrm>
            <a:off x="1986454" y="4081070"/>
            <a:ext cx="6657155" cy="1223064"/>
          </a:xfrm>
          <a:prstGeom prst="roundRec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1900" b="1" spc="-40" dirty="0">
                <a:solidFill>
                  <a:schemeClr val="tx2"/>
                </a:solidFill>
                <a:latin typeface="Arial" panose="020B0604020202020204" pitchFamily="34" charset="0"/>
                <a:ea typeface="Segoe UI" panose="020B0502040204020203" pitchFamily="34" charset="0"/>
                <a:cs typeface="Arial" panose="020B0604020202020204" pitchFamily="34" charset="0"/>
              </a:rPr>
              <a:t>Eat a diet rich in wholegrains, vegetables, fruit and beans</a:t>
            </a:r>
          </a:p>
          <a:p>
            <a:pPr algn="ctr">
              <a:spcAft>
                <a:spcPts val="600"/>
              </a:spcAft>
            </a:pPr>
            <a:r>
              <a:rPr lang="en-GB" spc="-40" dirty="0">
                <a:solidFill>
                  <a:schemeClr val="tx2"/>
                </a:solidFill>
                <a:latin typeface="Arial" panose="020B0604020202020204" pitchFamily="34" charset="0"/>
                <a:ea typeface="Segoe UI" panose="020B0502040204020203" pitchFamily="34" charset="0"/>
                <a:cs typeface="Arial" panose="020B0604020202020204" pitchFamily="34" charset="0"/>
              </a:rPr>
              <a:t>Make wholegrains, vegetables, fruit and pulses (legumes) such as beans and lentils a major part of your usual diet</a:t>
            </a:r>
          </a:p>
        </p:txBody>
      </p:sp>
      <p:sp>
        <p:nvSpPr>
          <p:cNvPr id="3" name="TextBox 2">
            <a:extLst>
              <a:ext uri="{FF2B5EF4-FFF2-40B4-BE49-F238E27FC236}">
                <a16:creationId xmlns:a16="http://schemas.microsoft.com/office/drawing/2014/main" id="{FB6987BF-7A7A-ED40-ADDD-DB7CBAD99D0F}"/>
              </a:ext>
            </a:extLst>
          </p:cNvPr>
          <p:cNvSpPr txBox="1"/>
          <p:nvPr/>
        </p:nvSpPr>
        <p:spPr>
          <a:xfrm>
            <a:off x="401218" y="-436243"/>
            <a:ext cx="8117241" cy="401639"/>
          </a:xfrm>
          <a:prstGeom prst="rect">
            <a:avLst/>
          </a:prstGeom>
          <a:solidFill>
            <a:srgbClr val="FFFF00"/>
          </a:solidFill>
        </p:spPr>
        <p:txBody>
          <a:bodyPr wrap="square" rtlCol="0">
            <a:noAutofit/>
          </a:bodyPr>
          <a:lstStyle/>
          <a:p>
            <a:pPr algn="ctr">
              <a:spcAft>
                <a:spcPts val="600"/>
              </a:spcAft>
            </a:pPr>
            <a:r>
              <a:rPr lang="en-GB" sz="2000" spc="-40" dirty="0">
                <a:solidFill>
                  <a:srgbClr val="FF0000"/>
                </a:solidFill>
                <a:latin typeface="Arial" panose="020B0604020202020204" pitchFamily="34" charset="0"/>
                <a:ea typeface="Segoe UI" panose="020B0502040204020203" pitchFamily="34" charset="0"/>
                <a:cs typeface="Arial" panose="020B0604020202020204" pitchFamily="34" charset="0"/>
              </a:rPr>
              <a:t>Please note: This slide has animated features in presentation mode</a:t>
            </a:r>
          </a:p>
        </p:txBody>
      </p:sp>
    </p:spTree>
    <p:extLst>
      <p:ext uri="{BB962C8B-B14F-4D97-AF65-F5344CB8AC3E}">
        <p14:creationId xmlns:p14="http://schemas.microsoft.com/office/powerpoint/2010/main" val="2439750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P spid="23" grpId="0" animBg="1"/>
      <p:bldP spid="24" grpId="0" animBg="1"/>
      <p:bldP spid="25" grpId="0" animBg="1"/>
      <p:bldP spid="26" grpId="0" animBg="1"/>
      <p:bldP spid="5"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E1D73C0-5EA2-EC4E-8B78-D66AB459F1AF}"/>
              </a:ext>
            </a:extLst>
          </p:cNvPr>
          <p:cNvSpPr>
            <a:spLocks noGrp="1"/>
          </p:cNvSpPr>
          <p:nvPr>
            <p:ph type="body" sz="quarter" idx="10"/>
          </p:nvPr>
        </p:nvSpPr>
        <p:spPr/>
        <p:txBody>
          <a:bodyPr/>
          <a:lstStyle/>
          <a:p>
            <a:r>
              <a:rPr lang="en-GB" dirty="0"/>
              <a:t>Strong evidence for recommendations</a:t>
            </a:r>
          </a:p>
        </p:txBody>
      </p:sp>
      <p:sp>
        <p:nvSpPr>
          <p:cNvPr id="10" name="Rounded Rectangle 9">
            <a:extLst>
              <a:ext uri="{FF2B5EF4-FFF2-40B4-BE49-F238E27FC236}">
                <a16:creationId xmlns:a16="http://schemas.microsoft.com/office/drawing/2014/main" id="{6A14F9C2-E3C0-4F4F-95FD-8C5DF74288C8}"/>
              </a:ext>
            </a:extLst>
          </p:cNvPr>
          <p:cNvSpPr/>
          <p:nvPr/>
        </p:nvSpPr>
        <p:spPr>
          <a:xfrm>
            <a:off x="2154452" y="1443441"/>
            <a:ext cx="2060890" cy="1727592"/>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spcAft>
                <a:spcPts val="1200"/>
              </a:spcAft>
            </a:pPr>
            <a:r>
              <a:rPr lang="en-GB" sz="1400" b="1" dirty="0">
                <a:solidFill>
                  <a:schemeClr val="accent3">
                    <a:lumMod val="50000"/>
                  </a:schemeClr>
                </a:solidFill>
              </a:rPr>
              <a:t>CUP evidence:</a:t>
            </a:r>
            <a:r>
              <a:rPr lang="en-GB" sz="1400" dirty="0">
                <a:solidFill>
                  <a:schemeClr val="accent3">
                    <a:lumMod val="50000"/>
                  </a:schemeClr>
                </a:solidFill>
              </a:rPr>
              <a:t> ‘Fast foods’ and a ‘Western type’* diet increase the risk of weight gain, overweight and obesity</a:t>
            </a:r>
          </a:p>
        </p:txBody>
      </p:sp>
      <p:sp>
        <p:nvSpPr>
          <p:cNvPr id="11" name="Rounded Rectangle 10">
            <a:extLst>
              <a:ext uri="{FF2B5EF4-FFF2-40B4-BE49-F238E27FC236}">
                <a16:creationId xmlns:a16="http://schemas.microsoft.com/office/drawing/2014/main" id="{E99BF307-2901-6847-9CDD-E285A34CC5C3}"/>
              </a:ext>
            </a:extLst>
          </p:cNvPr>
          <p:cNvSpPr/>
          <p:nvPr/>
        </p:nvSpPr>
        <p:spPr>
          <a:xfrm>
            <a:off x="4305283" y="1443440"/>
            <a:ext cx="2060890" cy="1738711"/>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spcAft>
                <a:spcPts val="1200"/>
              </a:spcAft>
            </a:pPr>
            <a:r>
              <a:rPr lang="en-GB" sz="1400" b="1" dirty="0">
                <a:solidFill>
                  <a:schemeClr val="accent2">
                    <a:lumMod val="50000"/>
                  </a:schemeClr>
                </a:solidFill>
              </a:rPr>
              <a:t>CUP evidence: </a:t>
            </a:r>
            <a:r>
              <a:rPr lang="en-GB" sz="1400" dirty="0">
                <a:solidFill>
                  <a:schemeClr val="accent2">
                    <a:lumMod val="50000"/>
                  </a:schemeClr>
                </a:solidFill>
              </a:rPr>
              <a:t>Glycaemic load increases the risk of womb cancer</a:t>
            </a:r>
          </a:p>
        </p:txBody>
      </p:sp>
      <p:sp>
        <p:nvSpPr>
          <p:cNvPr id="12" name="Rounded Rectangle 11">
            <a:extLst>
              <a:ext uri="{FF2B5EF4-FFF2-40B4-BE49-F238E27FC236}">
                <a16:creationId xmlns:a16="http://schemas.microsoft.com/office/drawing/2014/main" id="{2BC97CBC-BF5D-C74A-BB13-516B87EC68E3}"/>
              </a:ext>
            </a:extLst>
          </p:cNvPr>
          <p:cNvSpPr/>
          <p:nvPr/>
        </p:nvSpPr>
        <p:spPr>
          <a:xfrm>
            <a:off x="6456114" y="1454560"/>
            <a:ext cx="2060890" cy="1727592"/>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spcAft>
                <a:spcPts val="1200"/>
              </a:spcAft>
            </a:pPr>
            <a:r>
              <a:rPr lang="en-GB" sz="1400" b="1" dirty="0">
                <a:solidFill>
                  <a:schemeClr val="accent1">
                    <a:lumMod val="50000"/>
                  </a:schemeClr>
                </a:solidFill>
              </a:rPr>
              <a:t>Relevant for prevention of other diseases</a:t>
            </a:r>
            <a:endParaRPr lang="en-GB" sz="1400" dirty="0">
              <a:solidFill>
                <a:schemeClr val="accent1">
                  <a:lumMod val="50000"/>
                </a:schemeClr>
              </a:solidFill>
            </a:endParaRPr>
          </a:p>
        </p:txBody>
      </p:sp>
      <p:sp>
        <p:nvSpPr>
          <p:cNvPr id="13" name="Rounded Rectangle 12">
            <a:extLst>
              <a:ext uri="{FF2B5EF4-FFF2-40B4-BE49-F238E27FC236}">
                <a16:creationId xmlns:a16="http://schemas.microsoft.com/office/drawing/2014/main" id="{F703F5AE-3C34-7A4A-A9FC-24F8E4AA7E33}"/>
              </a:ext>
            </a:extLst>
          </p:cNvPr>
          <p:cNvSpPr/>
          <p:nvPr/>
        </p:nvSpPr>
        <p:spPr>
          <a:xfrm>
            <a:off x="2154452" y="3817687"/>
            <a:ext cx="2060890" cy="1727592"/>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spcAft>
                <a:spcPts val="800"/>
              </a:spcAft>
            </a:pPr>
            <a:r>
              <a:rPr lang="en-GB" sz="1400" b="1" dirty="0">
                <a:solidFill>
                  <a:schemeClr val="accent3">
                    <a:lumMod val="50000"/>
                  </a:schemeClr>
                </a:solidFill>
              </a:rPr>
              <a:t>CUP evidence: </a:t>
            </a:r>
            <a:r>
              <a:rPr lang="en-GB" sz="1400" dirty="0">
                <a:solidFill>
                  <a:schemeClr val="accent3">
                    <a:lumMod val="50000"/>
                  </a:schemeClr>
                </a:solidFill>
              </a:rPr>
              <a:t>Sugar sweetened drinks increase the risk of weight gain, overweight and obesity</a:t>
            </a:r>
          </a:p>
        </p:txBody>
      </p:sp>
      <p:sp>
        <p:nvSpPr>
          <p:cNvPr id="14" name="Rounded Rectangle 13">
            <a:extLst>
              <a:ext uri="{FF2B5EF4-FFF2-40B4-BE49-F238E27FC236}">
                <a16:creationId xmlns:a16="http://schemas.microsoft.com/office/drawing/2014/main" id="{D4256028-C408-9A4A-AB3F-AE3D19DFC58A}"/>
              </a:ext>
            </a:extLst>
          </p:cNvPr>
          <p:cNvSpPr/>
          <p:nvPr/>
        </p:nvSpPr>
        <p:spPr>
          <a:xfrm>
            <a:off x="4305283" y="3817686"/>
            <a:ext cx="2060890" cy="1738711"/>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spcAft>
                <a:spcPts val="1200"/>
              </a:spcAft>
            </a:pPr>
            <a:r>
              <a:rPr lang="en-GB" sz="1400" dirty="0">
                <a:solidFill>
                  <a:schemeClr val="accent2">
                    <a:lumMod val="50000"/>
                  </a:schemeClr>
                </a:solidFill>
              </a:rPr>
              <a:t>Provide energy but </a:t>
            </a:r>
            <a:r>
              <a:rPr lang="en-GB" sz="1400" b="1" dirty="0">
                <a:solidFill>
                  <a:schemeClr val="accent2">
                    <a:lumMod val="50000"/>
                  </a:schemeClr>
                </a:solidFill>
              </a:rPr>
              <a:t>may not influence appetite in the same way as food </a:t>
            </a:r>
            <a:r>
              <a:rPr lang="en-GB" sz="1400" dirty="0">
                <a:solidFill>
                  <a:schemeClr val="accent2">
                    <a:lumMod val="50000"/>
                  </a:schemeClr>
                </a:solidFill>
              </a:rPr>
              <a:t>does so can promote overconsumption of calories leading to weight gain</a:t>
            </a:r>
          </a:p>
        </p:txBody>
      </p:sp>
      <p:sp>
        <p:nvSpPr>
          <p:cNvPr id="15" name="Rounded Rectangle 14">
            <a:extLst>
              <a:ext uri="{FF2B5EF4-FFF2-40B4-BE49-F238E27FC236}">
                <a16:creationId xmlns:a16="http://schemas.microsoft.com/office/drawing/2014/main" id="{0111CA00-2B02-844E-90F6-EFE3D0D1703F}"/>
              </a:ext>
            </a:extLst>
          </p:cNvPr>
          <p:cNvSpPr/>
          <p:nvPr/>
        </p:nvSpPr>
        <p:spPr>
          <a:xfrm>
            <a:off x="6456114" y="3828806"/>
            <a:ext cx="2060890" cy="1727592"/>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spcAft>
                <a:spcPts val="1200"/>
              </a:spcAft>
            </a:pPr>
            <a:r>
              <a:rPr lang="en-GB" sz="1400" b="1" dirty="0">
                <a:solidFill>
                  <a:schemeClr val="accent1">
                    <a:lumMod val="50000"/>
                  </a:schemeClr>
                </a:solidFill>
              </a:rPr>
              <a:t>Type 2 diabetes</a:t>
            </a:r>
          </a:p>
          <a:p>
            <a:pPr algn="ctr">
              <a:lnSpc>
                <a:spcPts val="1500"/>
              </a:lnSpc>
              <a:spcAft>
                <a:spcPts val="1200"/>
              </a:spcAft>
            </a:pPr>
            <a:r>
              <a:rPr lang="en-GB" sz="1400" b="1" dirty="0">
                <a:solidFill>
                  <a:schemeClr val="accent1">
                    <a:lumMod val="50000"/>
                  </a:schemeClr>
                </a:solidFill>
              </a:rPr>
              <a:t>Dental caries and poor oral health</a:t>
            </a:r>
            <a:endParaRPr lang="en-GB" sz="1400" dirty="0">
              <a:solidFill>
                <a:schemeClr val="accent1">
                  <a:lumMod val="50000"/>
                </a:schemeClr>
              </a:solidFill>
            </a:endParaRPr>
          </a:p>
        </p:txBody>
      </p:sp>
      <p:pic>
        <p:nvPicPr>
          <p:cNvPr id="3" name="Picture 2">
            <a:extLst>
              <a:ext uri="{FF2B5EF4-FFF2-40B4-BE49-F238E27FC236}">
                <a16:creationId xmlns:a16="http://schemas.microsoft.com/office/drawing/2014/main" id="{B8568DA6-3AEC-C244-BCB8-7C97F4B093BA}"/>
              </a:ext>
            </a:extLst>
          </p:cNvPr>
          <p:cNvPicPr>
            <a:picLocks noChangeAspect="1"/>
          </p:cNvPicPr>
          <p:nvPr/>
        </p:nvPicPr>
        <p:blipFill>
          <a:blip r:embed="rId3"/>
          <a:stretch>
            <a:fillRect/>
          </a:stretch>
        </p:blipFill>
        <p:spPr>
          <a:xfrm>
            <a:off x="277445" y="1566316"/>
            <a:ext cx="1515600" cy="1512932"/>
          </a:xfrm>
          <a:prstGeom prst="rect">
            <a:avLst/>
          </a:prstGeom>
        </p:spPr>
      </p:pic>
      <p:pic>
        <p:nvPicPr>
          <p:cNvPr id="19" name="Picture 18">
            <a:extLst>
              <a:ext uri="{FF2B5EF4-FFF2-40B4-BE49-F238E27FC236}">
                <a16:creationId xmlns:a16="http://schemas.microsoft.com/office/drawing/2014/main" id="{F39E4DBA-F4CD-474A-9D01-0034F45C4FE1}"/>
              </a:ext>
            </a:extLst>
          </p:cNvPr>
          <p:cNvPicPr>
            <a:picLocks noChangeAspect="1"/>
          </p:cNvPicPr>
          <p:nvPr/>
        </p:nvPicPr>
        <p:blipFill>
          <a:blip r:embed="rId4"/>
          <a:stretch>
            <a:fillRect/>
          </a:stretch>
        </p:blipFill>
        <p:spPr>
          <a:xfrm>
            <a:off x="277445" y="3933465"/>
            <a:ext cx="1515600" cy="1518273"/>
          </a:xfrm>
          <a:prstGeom prst="rect">
            <a:avLst/>
          </a:prstGeom>
        </p:spPr>
      </p:pic>
      <p:sp>
        <p:nvSpPr>
          <p:cNvPr id="18" name="Rectangle 17">
            <a:extLst>
              <a:ext uri="{FF2B5EF4-FFF2-40B4-BE49-F238E27FC236}">
                <a16:creationId xmlns:a16="http://schemas.microsoft.com/office/drawing/2014/main" id="{FC491C38-1C34-034C-8C64-A6AF9B9AE096}"/>
              </a:ext>
            </a:extLst>
          </p:cNvPr>
          <p:cNvSpPr/>
          <p:nvPr/>
        </p:nvSpPr>
        <p:spPr>
          <a:xfrm>
            <a:off x="2060382" y="6332296"/>
            <a:ext cx="5209330" cy="461665"/>
          </a:xfrm>
          <a:prstGeom prst="rect">
            <a:avLst/>
          </a:prstGeom>
          <a:solidFill>
            <a:schemeClr val="bg1"/>
          </a:solidFill>
        </p:spPr>
        <p:txBody>
          <a:bodyPr wrap="square">
            <a:spAutoFit/>
          </a:bodyPr>
          <a:lstStyle/>
          <a:p>
            <a:pPr algn="ctr"/>
            <a:r>
              <a:rPr lang="en-GB" sz="1200" dirty="0" err="1">
                <a:solidFill>
                  <a:schemeClr val="accent1"/>
                </a:solidFill>
              </a:rPr>
              <a:t>wcrf.org</a:t>
            </a:r>
            <a:r>
              <a:rPr lang="en-GB" sz="1200" dirty="0">
                <a:solidFill>
                  <a:schemeClr val="accent1"/>
                </a:solidFill>
              </a:rPr>
              <a:t>/</a:t>
            </a:r>
            <a:r>
              <a:rPr lang="en-GB" sz="1200" dirty="0" err="1">
                <a:solidFill>
                  <a:schemeClr val="accent1"/>
                </a:solidFill>
              </a:rPr>
              <a:t>dietandcancer</a:t>
            </a:r>
            <a:r>
              <a:rPr lang="en-GB" sz="1200" dirty="0">
                <a:solidFill>
                  <a:schemeClr val="accent1"/>
                </a:solidFill>
              </a:rPr>
              <a:t>/recommendations/</a:t>
            </a:r>
            <a:r>
              <a:rPr lang="en-GB" sz="1200" dirty="0">
                <a:solidFill>
                  <a:schemeClr val="tx2">
                    <a:lumMod val="60000"/>
                    <a:lumOff val="40000"/>
                  </a:schemeClr>
                </a:solidFill>
              </a:rPr>
              <a:t>limit-fast-foods-fat-sugar</a:t>
            </a:r>
          </a:p>
          <a:p>
            <a:pPr algn="ctr"/>
            <a:r>
              <a:rPr lang="en-GB" sz="1200" dirty="0" err="1">
                <a:solidFill>
                  <a:schemeClr val="accent1"/>
                </a:solidFill>
              </a:rPr>
              <a:t>wcrf.org</a:t>
            </a:r>
            <a:r>
              <a:rPr lang="en-GB" sz="1200" dirty="0">
                <a:solidFill>
                  <a:schemeClr val="accent1"/>
                </a:solidFill>
              </a:rPr>
              <a:t>/</a:t>
            </a:r>
            <a:r>
              <a:rPr lang="en-GB" sz="1200" dirty="0" err="1">
                <a:solidFill>
                  <a:schemeClr val="accent1"/>
                </a:solidFill>
              </a:rPr>
              <a:t>dietandcancer</a:t>
            </a:r>
            <a:r>
              <a:rPr lang="en-GB" sz="1200" dirty="0">
                <a:solidFill>
                  <a:schemeClr val="accent1"/>
                </a:solidFill>
              </a:rPr>
              <a:t>/recommendations/</a:t>
            </a:r>
            <a:r>
              <a:rPr lang="en-GB" sz="1200" dirty="0">
                <a:solidFill>
                  <a:schemeClr val="tx2">
                    <a:lumMod val="60000"/>
                    <a:lumOff val="40000"/>
                  </a:schemeClr>
                </a:solidFill>
              </a:rPr>
              <a:t>limit-sugar-sweetened-drinks</a:t>
            </a:r>
          </a:p>
        </p:txBody>
      </p:sp>
      <p:sp>
        <p:nvSpPr>
          <p:cNvPr id="20" name="Rounded Rectangle 19">
            <a:extLst>
              <a:ext uri="{FF2B5EF4-FFF2-40B4-BE49-F238E27FC236}">
                <a16:creationId xmlns:a16="http://schemas.microsoft.com/office/drawing/2014/main" id="{6FBC3416-CF68-374E-945E-6F2969D4D938}"/>
              </a:ext>
            </a:extLst>
          </p:cNvPr>
          <p:cNvSpPr/>
          <p:nvPr/>
        </p:nvSpPr>
        <p:spPr>
          <a:xfrm>
            <a:off x="1995270" y="1591280"/>
            <a:ext cx="6657155" cy="1431914"/>
          </a:xfrm>
          <a:prstGeom prst="roundRec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2300" b="1" spc="-40" dirty="0">
                <a:solidFill>
                  <a:schemeClr val="tx2"/>
                </a:solidFill>
                <a:latin typeface="Arial" panose="020B0604020202020204" pitchFamily="34" charset="0"/>
                <a:ea typeface="Segoe UI" panose="020B0502040204020203" pitchFamily="34" charset="0"/>
                <a:cs typeface="Arial" panose="020B0604020202020204" pitchFamily="34" charset="0"/>
              </a:rPr>
              <a:t>Limit consumption of ‘fast foods’ and other processed foods high in fat, starches or sugars</a:t>
            </a:r>
          </a:p>
          <a:p>
            <a:pPr algn="ctr">
              <a:spcAft>
                <a:spcPts val="600"/>
              </a:spcAft>
            </a:pPr>
            <a:r>
              <a:rPr lang="en-GB" sz="2000" spc="-40" dirty="0">
                <a:solidFill>
                  <a:schemeClr val="tx2"/>
                </a:solidFill>
                <a:latin typeface="Arial" panose="020B0604020202020204" pitchFamily="34" charset="0"/>
                <a:ea typeface="Segoe UI" panose="020B0502040204020203" pitchFamily="34" charset="0"/>
                <a:cs typeface="Arial" panose="020B0604020202020204" pitchFamily="34" charset="0"/>
              </a:rPr>
              <a:t>Limiting these foods help control calorie intake and maintain a healthy weight</a:t>
            </a:r>
          </a:p>
        </p:txBody>
      </p:sp>
      <p:sp>
        <p:nvSpPr>
          <p:cNvPr id="21" name="Rounded Rectangle 20">
            <a:extLst>
              <a:ext uri="{FF2B5EF4-FFF2-40B4-BE49-F238E27FC236}">
                <a16:creationId xmlns:a16="http://schemas.microsoft.com/office/drawing/2014/main" id="{D9989CEE-E585-664A-BF23-6D8F51200B64}"/>
              </a:ext>
            </a:extLst>
          </p:cNvPr>
          <p:cNvSpPr/>
          <p:nvPr/>
        </p:nvSpPr>
        <p:spPr>
          <a:xfrm>
            <a:off x="1995271" y="4075146"/>
            <a:ext cx="6657155" cy="1223064"/>
          </a:xfrm>
          <a:prstGeom prst="roundRec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2300" b="1" spc="-40" dirty="0">
                <a:solidFill>
                  <a:schemeClr val="tx2"/>
                </a:solidFill>
                <a:latin typeface="Arial" panose="020B0604020202020204" pitchFamily="34" charset="0"/>
                <a:ea typeface="Segoe UI" panose="020B0502040204020203" pitchFamily="34" charset="0"/>
                <a:cs typeface="Arial" panose="020B0604020202020204" pitchFamily="34" charset="0"/>
              </a:rPr>
              <a:t>Limit consumption of sugar sweetened drinks</a:t>
            </a:r>
          </a:p>
          <a:p>
            <a:pPr algn="ctr">
              <a:spcAft>
                <a:spcPts val="600"/>
              </a:spcAft>
            </a:pPr>
            <a:r>
              <a:rPr lang="en-GB" sz="2000" spc="-40" dirty="0">
                <a:solidFill>
                  <a:schemeClr val="tx2"/>
                </a:solidFill>
                <a:latin typeface="Arial" panose="020B0604020202020204" pitchFamily="34" charset="0"/>
                <a:ea typeface="Segoe UI" panose="020B0502040204020203" pitchFamily="34" charset="0"/>
                <a:cs typeface="Arial" panose="020B0604020202020204" pitchFamily="34" charset="0"/>
              </a:rPr>
              <a:t>Drink mostly water and unsweetened drinks</a:t>
            </a:r>
          </a:p>
        </p:txBody>
      </p:sp>
      <p:sp>
        <p:nvSpPr>
          <p:cNvPr id="16" name="TextBox 15">
            <a:extLst>
              <a:ext uri="{FF2B5EF4-FFF2-40B4-BE49-F238E27FC236}">
                <a16:creationId xmlns:a16="http://schemas.microsoft.com/office/drawing/2014/main" id="{34A9E26F-BEDD-9A44-ACFC-30F770EEE598}"/>
              </a:ext>
            </a:extLst>
          </p:cNvPr>
          <p:cNvSpPr txBox="1"/>
          <p:nvPr/>
        </p:nvSpPr>
        <p:spPr>
          <a:xfrm>
            <a:off x="1722435" y="6043237"/>
            <a:ext cx="5705061" cy="252766"/>
          </a:xfrm>
          <a:prstGeom prst="rect">
            <a:avLst/>
          </a:prstGeom>
        </p:spPr>
        <p:txBody>
          <a:bodyPr wrap="square" rtlCol="0">
            <a:noAutofit/>
          </a:bodyPr>
          <a:lstStyle/>
          <a:p>
            <a:pPr algn="ctr">
              <a:spcAft>
                <a:spcPts val="600"/>
              </a:spcAft>
            </a:pPr>
            <a:r>
              <a:rPr lang="en-GB" sz="1000" spc="-40" dirty="0">
                <a:solidFill>
                  <a:schemeClr val="tx1">
                    <a:lumMod val="50000"/>
                    <a:lumOff val="50000"/>
                  </a:schemeClr>
                </a:solidFill>
                <a:latin typeface="Arial" panose="020B0604020202020204" pitchFamily="34" charset="0"/>
                <a:ea typeface="Segoe UI" panose="020B0502040204020203" pitchFamily="34" charset="0"/>
                <a:cs typeface="Arial" panose="020B0604020202020204" pitchFamily="34" charset="0"/>
              </a:rPr>
              <a:t>*A 'Western type’ diet is characterised by high intakes of free sugars, meat, and dietary fat</a:t>
            </a:r>
          </a:p>
        </p:txBody>
      </p:sp>
      <p:sp>
        <p:nvSpPr>
          <p:cNvPr id="17" name="TextBox 16">
            <a:extLst>
              <a:ext uri="{FF2B5EF4-FFF2-40B4-BE49-F238E27FC236}">
                <a16:creationId xmlns:a16="http://schemas.microsoft.com/office/drawing/2014/main" id="{BC1B1E7D-ABEB-3042-A613-A57ACE9E4D59}"/>
              </a:ext>
            </a:extLst>
          </p:cNvPr>
          <p:cNvSpPr txBox="1"/>
          <p:nvPr/>
        </p:nvSpPr>
        <p:spPr>
          <a:xfrm>
            <a:off x="401218" y="-436243"/>
            <a:ext cx="8117241" cy="401639"/>
          </a:xfrm>
          <a:prstGeom prst="rect">
            <a:avLst/>
          </a:prstGeom>
          <a:solidFill>
            <a:srgbClr val="FFFF00"/>
          </a:solidFill>
        </p:spPr>
        <p:txBody>
          <a:bodyPr wrap="square" rtlCol="0">
            <a:noAutofit/>
          </a:bodyPr>
          <a:lstStyle/>
          <a:p>
            <a:pPr algn="ctr">
              <a:spcAft>
                <a:spcPts val="600"/>
              </a:spcAft>
            </a:pPr>
            <a:r>
              <a:rPr lang="en-GB" sz="2000" spc="-40" dirty="0">
                <a:solidFill>
                  <a:srgbClr val="FF0000"/>
                </a:solidFill>
                <a:latin typeface="Arial" panose="020B0604020202020204" pitchFamily="34" charset="0"/>
                <a:ea typeface="Segoe UI" panose="020B0502040204020203" pitchFamily="34" charset="0"/>
                <a:cs typeface="Arial" panose="020B0604020202020204" pitchFamily="34" charset="0"/>
              </a:rPr>
              <a:t>Please note: This slide has animated features in presentation mode</a:t>
            </a:r>
          </a:p>
        </p:txBody>
      </p:sp>
    </p:spTree>
    <p:extLst>
      <p:ext uri="{BB962C8B-B14F-4D97-AF65-F5344CB8AC3E}">
        <p14:creationId xmlns:p14="http://schemas.microsoft.com/office/powerpoint/2010/main" val="271889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20" grpId="0" animBg="1"/>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E1D73C0-5EA2-EC4E-8B78-D66AB459F1AF}"/>
              </a:ext>
            </a:extLst>
          </p:cNvPr>
          <p:cNvSpPr>
            <a:spLocks noGrp="1"/>
          </p:cNvSpPr>
          <p:nvPr>
            <p:ph type="body" sz="quarter" idx="10"/>
          </p:nvPr>
        </p:nvSpPr>
        <p:spPr>
          <a:noFill/>
        </p:spPr>
        <p:txBody>
          <a:bodyPr/>
          <a:lstStyle/>
          <a:p>
            <a:r>
              <a:rPr lang="en-GB" dirty="0"/>
              <a:t>Strong evidence for recommendations</a:t>
            </a:r>
          </a:p>
        </p:txBody>
      </p:sp>
      <p:pic>
        <p:nvPicPr>
          <p:cNvPr id="3" name="Picture 2">
            <a:extLst>
              <a:ext uri="{FF2B5EF4-FFF2-40B4-BE49-F238E27FC236}">
                <a16:creationId xmlns:a16="http://schemas.microsoft.com/office/drawing/2014/main" id="{D6AA80AC-B0C2-D84A-A2CB-D199578D7991}"/>
              </a:ext>
            </a:extLst>
          </p:cNvPr>
          <p:cNvPicPr>
            <a:picLocks noChangeAspect="1"/>
          </p:cNvPicPr>
          <p:nvPr/>
        </p:nvPicPr>
        <p:blipFill>
          <a:blip r:embed="rId3"/>
          <a:stretch>
            <a:fillRect/>
          </a:stretch>
        </p:blipFill>
        <p:spPr>
          <a:xfrm>
            <a:off x="245100" y="1012970"/>
            <a:ext cx="1515600" cy="1515600"/>
          </a:xfrm>
          <a:prstGeom prst="rect">
            <a:avLst/>
          </a:prstGeom>
        </p:spPr>
      </p:pic>
      <p:pic>
        <p:nvPicPr>
          <p:cNvPr id="11" name="Picture 10">
            <a:extLst>
              <a:ext uri="{FF2B5EF4-FFF2-40B4-BE49-F238E27FC236}">
                <a16:creationId xmlns:a16="http://schemas.microsoft.com/office/drawing/2014/main" id="{89DD9AF6-607C-E244-ABFF-E09B01F63FD8}"/>
              </a:ext>
            </a:extLst>
          </p:cNvPr>
          <p:cNvPicPr>
            <a:picLocks noChangeAspect="1"/>
          </p:cNvPicPr>
          <p:nvPr/>
        </p:nvPicPr>
        <p:blipFill>
          <a:blip r:embed="rId4"/>
          <a:stretch>
            <a:fillRect/>
          </a:stretch>
        </p:blipFill>
        <p:spPr>
          <a:xfrm>
            <a:off x="245100" y="2738062"/>
            <a:ext cx="1515600" cy="1512932"/>
          </a:xfrm>
          <a:prstGeom prst="rect">
            <a:avLst/>
          </a:prstGeom>
        </p:spPr>
      </p:pic>
      <p:pic>
        <p:nvPicPr>
          <p:cNvPr id="13" name="Picture 12">
            <a:extLst>
              <a:ext uri="{FF2B5EF4-FFF2-40B4-BE49-F238E27FC236}">
                <a16:creationId xmlns:a16="http://schemas.microsoft.com/office/drawing/2014/main" id="{2B5E6716-5AC9-4843-B088-BB0076254BC7}"/>
              </a:ext>
            </a:extLst>
          </p:cNvPr>
          <p:cNvPicPr>
            <a:picLocks noChangeAspect="1"/>
          </p:cNvPicPr>
          <p:nvPr/>
        </p:nvPicPr>
        <p:blipFill>
          <a:blip r:embed="rId5"/>
          <a:stretch>
            <a:fillRect/>
          </a:stretch>
        </p:blipFill>
        <p:spPr>
          <a:xfrm>
            <a:off x="245100" y="4415882"/>
            <a:ext cx="1515600" cy="1515600"/>
          </a:xfrm>
          <a:prstGeom prst="rect">
            <a:avLst/>
          </a:prstGeom>
        </p:spPr>
      </p:pic>
      <p:sp>
        <p:nvSpPr>
          <p:cNvPr id="15" name="Rounded Rectangle 14">
            <a:extLst>
              <a:ext uri="{FF2B5EF4-FFF2-40B4-BE49-F238E27FC236}">
                <a16:creationId xmlns:a16="http://schemas.microsoft.com/office/drawing/2014/main" id="{E97A7D7A-C731-4747-9816-F71B3FB05375}"/>
              </a:ext>
            </a:extLst>
          </p:cNvPr>
          <p:cNvSpPr/>
          <p:nvPr/>
        </p:nvSpPr>
        <p:spPr>
          <a:xfrm>
            <a:off x="2199052" y="4415882"/>
            <a:ext cx="2060890" cy="1515600"/>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spcAft>
                <a:spcPts val="800"/>
              </a:spcAft>
            </a:pPr>
            <a:r>
              <a:rPr lang="en-GB" sz="1300" b="1" dirty="0">
                <a:solidFill>
                  <a:schemeClr val="accent3">
                    <a:lumMod val="50000"/>
                  </a:schemeClr>
                </a:solidFill>
              </a:rPr>
              <a:t>CUP evidence: </a:t>
            </a:r>
            <a:r>
              <a:rPr lang="en-GB" sz="1300" dirty="0">
                <a:solidFill>
                  <a:schemeClr val="accent3">
                    <a:lumMod val="50000"/>
                  </a:schemeClr>
                </a:solidFill>
              </a:rPr>
              <a:t>High-dose beta-carotene increases risk of lung cancer (current and former smokers)</a:t>
            </a:r>
          </a:p>
        </p:txBody>
      </p:sp>
      <p:sp>
        <p:nvSpPr>
          <p:cNvPr id="16" name="Rounded Rectangle 15">
            <a:extLst>
              <a:ext uri="{FF2B5EF4-FFF2-40B4-BE49-F238E27FC236}">
                <a16:creationId xmlns:a16="http://schemas.microsoft.com/office/drawing/2014/main" id="{8AFFD0B9-ACA9-E946-86DD-3A3178E5A93F}"/>
              </a:ext>
            </a:extLst>
          </p:cNvPr>
          <p:cNvSpPr/>
          <p:nvPr/>
        </p:nvSpPr>
        <p:spPr>
          <a:xfrm>
            <a:off x="4349883" y="4415881"/>
            <a:ext cx="2060890" cy="1525355"/>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spcAft>
                <a:spcPts val="1200"/>
              </a:spcAft>
            </a:pPr>
            <a:r>
              <a:rPr lang="en-GB" sz="1300" dirty="0">
                <a:solidFill>
                  <a:schemeClr val="accent2">
                    <a:lumMod val="50000"/>
                  </a:schemeClr>
                </a:solidFill>
              </a:rPr>
              <a:t>For most people, it is possible to </a:t>
            </a:r>
            <a:r>
              <a:rPr lang="en-GB" sz="1300" b="1" dirty="0">
                <a:solidFill>
                  <a:schemeClr val="accent2">
                    <a:lumMod val="50000"/>
                  </a:schemeClr>
                </a:solidFill>
              </a:rPr>
              <a:t>obtain adequate nutrition </a:t>
            </a:r>
            <a:r>
              <a:rPr lang="en-GB" sz="1300" dirty="0">
                <a:solidFill>
                  <a:schemeClr val="accent2">
                    <a:lumMod val="50000"/>
                  </a:schemeClr>
                </a:solidFill>
              </a:rPr>
              <a:t>from a healthy diet that includes the </a:t>
            </a:r>
            <a:r>
              <a:rPr lang="en-GB" sz="1300" b="1" dirty="0">
                <a:solidFill>
                  <a:schemeClr val="accent2">
                    <a:lumMod val="50000"/>
                  </a:schemeClr>
                </a:solidFill>
              </a:rPr>
              <a:t>right foods and drinks</a:t>
            </a:r>
          </a:p>
        </p:txBody>
      </p:sp>
      <p:sp>
        <p:nvSpPr>
          <p:cNvPr id="17" name="Rounded Rectangle 16">
            <a:extLst>
              <a:ext uri="{FF2B5EF4-FFF2-40B4-BE49-F238E27FC236}">
                <a16:creationId xmlns:a16="http://schemas.microsoft.com/office/drawing/2014/main" id="{65BC669A-39EF-FB4E-B674-077AE03A95AD}"/>
              </a:ext>
            </a:extLst>
          </p:cNvPr>
          <p:cNvSpPr/>
          <p:nvPr/>
        </p:nvSpPr>
        <p:spPr>
          <a:xfrm>
            <a:off x="6500714" y="4427001"/>
            <a:ext cx="2060890" cy="15156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spcAft>
                <a:spcPts val="1200"/>
              </a:spcAft>
            </a:pPr>
            <a:r>
              <a:rPr lang="en-GB" sz="1300" b="1" dirty="0">
                <a:solidFill>
                  <a:schemeClr val="accent1">
                    <a:lumMod val="50000"/>
                  </a:schemeClr>
                </a:solidFill>
              </a:rPr>
              <a:t>Supplementation may be needed</a:t>
            </a:r>
            <a:r>
              <a:rPr lang="en-GB" sz="1300" dirty="0">
                <a:solidFill>
                  <a:schemeClr val="accent1">
                    <a:lumMod val="50000"/>
                  </a:schemeClr>
                </a:solidFill>
              </a:rPr>
              <a:t> to achieve adequate nutrient intake for some people</a:t>
            </a:r>
          </a:p>
        </p:txBody>
      </p:sp>
      <p:sp>
        <p:nvSpPr>
          <p:cNvPr id="23" name="Rounded Rectangle 22">
            <a:extLst>
              <a:ext uri="{FF2B5EF4-FFF2-40B4-BE49-F238E27FC236}">
                <a16:creationId xmlns:a16="http://schemas.microsoft.com/office/drawing/2014/main" id="{DFE3536E-6CB3-384A-95A4-37DD7EB0ECF1}"/>
              </a:ext>
            </a:extLst>
          </p:cNvPr>
          <p:cNvSpPr/>
          <p:nvPr/>
        </p:nvSpPr>
        <p:spPr>
          <a:xfrm>
            <a:off x="2199052" y="2715452"/>
            <a:ext cx="2060890" cy="1515600"/>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spcAft>
                <a:spcPts val="800"/>
              </a:spcAft>
            </a:pPr>
            <a:r>
              <a:rPr lang="en-GB" sz="1300" b="1" dirty="0">
                <a:solidFill>
                  <a:schemeClr val="accent3">
                    <a:lumMod val="50000"/>
                  </a:schemeClr>
                </a:solidFill>
              </a:rPr>
              <a:t>CUP evidence: </a:t>
            </a:r>
            <a:r>
              <a:rPr lang="en-GB" sz="1300" dirty="0">
                <a:solidFill>
                  <a:schemeClr val="accent3">
                    <a:lumMod val="50000"/>
                  </a:schemeClr>
                </a:solidFill>
              </a:rPr>
              <a:t>Red meat and processed meat both increase the risk of bowel cancer</a:t>
            </a:r>
          </a:p>
        </p:txBody>
      </p:sp>
      <p:sp>
        <p:nvSpPr>
          <p:cNvPr id="24" name="Rounded Rectangle 23">
            <a:extLst>
              <a:ext uri="{FF2B5EF4-FFF2-40B4-BE49-F238E27FC236}">
                <a16:creationId xmlns:a16="http://schemas.microsoft.com/office/drawing/2014/main" id="{4251594C-AE93-F047-9134-2A2C487F0CBF}"/>
              </a:ext>
            </a:extLst>
          </p:cNvPr>
          <p:cNvSpPr/>
          <p:nvPr/>
        </p:nvSpPr>
        <p:spPr>
          <a:xfrm>
            <a:off x="4349883" y="2715451"/>
            <a:ext cx="2060890" cy="1525355"/>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spcAft>
                <a:spcPts val="1200"/>
              </a:spcAft>
            </a:pPr>
            <a:r>
              <a:rPr lang="en-GB" sz="1300" dirty="0">
                <a:solidFill>
                  <a:schemeClr val="accent2">
                    <a:lumMod val="50000"/>
                  </a:schemeClr>
                </a:solidFill>
              </a:rPr>
              <a:t>Three portions per week (350-500g cooked weight)</a:t>
            </a:r>
            <a:endParaRPr lang="en-GB" sz="1300" b="1" dirty="0">
              <a:solidFill>
                <a:schemeClr val="accent2">
                  <a:lumMod val="50000"/>
                </a:schemeClr>
              </a:solidFill>
            </a:endParaRPr>
          </a:p>
        </p:txBody>
      </p:sp>
      <p:sp>
        <p:nvSpPr>
          <p:cNvPr id="25" name="Rounded Rectangle 24">
            <a:extLst>
              <a:ext uri="{FF2B5EF4-FFF2-40B4-BE49-F238E27FC236}">
                <a16:creationId xmlns:a16="http://schemas.microsoft.com/office/drawing/2014/main" id="{B9C2DDCA-7701-FF46-8D2F-6446FE5B898F}"/>
              </a:ext>
            </a:extLst>
          </p:cNvPr>
          <p:cNvSpPr/>
          <p:nvPr/>
        </p:nvSpPr>
        <p:spPr>
          <a:xfrm>
            <a:off x="6500714" y="2726571"/>
            <a:ext cx="2060890" cy="15156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spcAft>
                <a:spcPts val="1200"/>
              </a:spcAft>
            </a:pPr>
            <a:r>
              <a:rPr lang="en-GB" sz="1300" b="1" dirty="0">
                <a:solidFill>
                  <a:schemeClr val="accent1">
                    <a:lumMod val="50000"/>
                  </a:schemeClr>
                </a:solidFill>
              </a:rPr>
              <a:t>Balancing the advantages and disadvantages of eating red meat</a:t>
            </a:r>
            <a:endParaRPr lang="en-GB" sz="1300" dirty="0">
              <a:solidFill>
                <a:schemeClr val="accent1">
                  <a:lumMod val="50000"/>
                </a:schemeClr>
              </a:solidFill>
            </a:endParaRPr>
          </a:p>
        </p:txBody>
      </p:sp>
      <p:sp>
        <p:nvSpPr>
          <p:cNvPr id="26" name="Rounded Rectangle 25">
            <a:extLst>
              <a:ext uri="{FF2B5EF4-FFF2-40B4-BE49-F238E27FC236}">
                <a16:creationId xmlns:a16="http://schemas.microsoft.com/office/drawing/2014/main" id="{0B7AAE9E-1E81-EF48-B570-FA0238E6B7BC}"/>
              </a:ext>
            </a:extLst>
          </p:cNvPr>
          <p:cNvSpPr/>
          <p:nvPr/>
        </p:nvSpPr>
        <p:spPr>
          <a:xfrm>
            <a:off x="2199052" y="1001448"/>
            <a:ext cx="2060890" cy="1515600"/>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spcAft>
                <a:spcPts val="800"/>
              </a:spcAft>
            </a:pPr>
            <a:r>
              <a:rPr lang="en-GB" sz="1300" b="1" dirty="0">
                <a:solidFill>
                  <a:schemeClr val="accent3">
                    <a:lumMod val="50000"/>
                  </a:schemeClr>
                </a:solidFill>
              </a:rPr>
              <a:t>CUP evidence: </a:t>
            </a:r>
            <a:r>
              <a:rPr lang="en-GB" sz="1300" dirty="0">
                <a:solidFill>
                  <a:schemeClr val="accent3">
                    <a:lumMod val="50000"/>
                  </a:schemeClr>
                </a:solidFill>
              </a:rPr>
              <a:t>Increased risk of six cancers</a:t>
            </a:r>
          </a:p>
          <a:p>
            <a:pPr algn="ctr">
              <a:lnSpc>
                <a:spcPts val="1500"/>
              </a:lnSpc>
              <a:spcAft>
                <a:spcPts val="800"/>
              </a:spcAft>
            </a:pPr>
            <a:r>
              <a:rPr lang="en-GB" sz="1300" i="1" dirty="0">
                <a:solidFill>
                  <a:schemeClr val="accent3">
                    <a:lumMod val="50000"/>
                  </a:schemeClr>
                </a:solidFill>
              </a:rPr>
              <a:t>But</a:t>
            </a:r>
            <a:r>
              <a:rPr lang="en-GB" sz="1300" dirty="0">
                <a:solidFill>
                  <a:schemeClr val="accent3">
                    <a:lumMod val="50000"/>
                  </a:schemeClr>
                </a:solidFill>
              </a:rPr>
              <a:t>…decreased risk of kidney cancer</a:t>
            </a:r>
          </a:p>
        </p:txBody>
      </p:sp>
      <p:sp>
        <p:nvSpPr>
          <p:cNvPr id="27" name="Rounded Rectangle 26">
            <a:extLst>
              <a:ext uri="{FF2B5EF4-FFF2-40B4-BE49-F238E27FC236}">
                <a16:creationId xmlns:a16="http://schemas.microsoft.com/office/drawing/2014/main" id="{8C1B153C-5206-5F4C-8C71-39ADBA74C363}"/>
              </a:ext>
            </a:extLst>
          </p:cNvPr>
          <p:cNvSpPr/>
          <p:nvPr/>
        </p:nvSpPr>
        <p:spPr>
          <a:xfrm>
            <a:off x="4349883" y="1001447"/>
            <a:ext cx="2060890" cy="1525355"/>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spcAft>
                <a:spcPts val="1200"/>
              </a:spcAft>
            </a:pPr>
            <a:r>
              <a:rPr lang="en-GB" sz="1300" dirty="0">
                <a:solidFill>
                  <a:schemeClr val="accent2">
                    <a:lumMod val="50000"/>
                  </a:schemeClr>
                </a:solidFill>
              </a:rPr>
              <a:t>Heavy drinking associated with increased risk of liver disease, pancreatitis and CVD*</a:t>
            </a:r>
            <a:endParaRPr lang="en-GB" sz="1300" b="1" dirty="0">
              <a:solidFill>
                <a:schemeClr val="accent2">
                  <a:lumMod val="50000"/>
                </a:schemeClr>
              </a:solidFill>
            </a:endParaRPr>
          </a:p>
        </p:txBody>
      </p:sp>
      <p:sp>
        <p:nvSpPr>
          <p:cNvPr id="28" name="Rounded Rectangle 27">
            <a:extLst>
              <a:ext uri="{FF2B5EF4-FFF2-40B4-BE49-F238E27FC236}">
                <a16:creationId xmlns:a16="http://schemas.microsoft.com/office/drawing/2014/main" id="{EEE449C9-858E-9C44-AE20-2FB60E5F4A5D}"/>
              </a:ext>
            </a:extLst>
          </p:cNvPr>
          <p:cNvSpPr/>
          <p:nvPr/>
        </p:nvSpPr>
        <p:spPr>
          <a:xfrm>
            <a:off x="6500714" y="1012567"/>
            <a:ext cx="2060890" cy="15156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spcAft>
                <a:spcPts val="1200"/>
              </a:spcAft>
            </a:pPr>
            <a:r>
              <a:rPr lang="en-GB" sz="1300" b="1" dirty="0">
                <a:solidFill>
                  <a:schemeClr val="accent1">
                    <a:lumMod val="50000"/>
                  </a:schemeClr>
                </a:solidFill>
              </a:rPr>
              <a:t>Effect of moderate drinking on non-cancer outcomes?</a:t>
            </a:r>
            <a:endParaRPr lang="en-GB" sz="1300" dirty="0">
              <a:solidFill>
                <a:schemeClr val="accent1">
                  <a:lumMod val="50000"/>
                </a:schemeClr>
              </a:solidFill>
            </a:endParaRPr>
          </a:p>
        </p:txBody>
      </p:sp>
      <p:sp>
        <p:nvSpPr>
          <p:cNvPr id="29" name="TextBox 28">
            <a:extLst>
              <a:ext uri="{FF2B5EF4-FFF2-40B4-BE49-F238E27FC236}">
                <a16:creationId xmlns:a16="http://schemas.microsoft.com/office/drawing/2014/main" id="{CC98BFCB-8188-174A-A46D-C23485D17823}"/>
              </a:ext>
            </a:extLst>
          </p:cNvPr>
          <p:cNvSpPr txBox="1"/>
          <p:nvPr/>
        </p:nvSpPr>
        <p:spPr>
          <a:xfrm>
            <a:off x="2433133" y="6031838"/>
            <a:ext cx="3977640" cy="247657"/>
          </a:xfrm>
          <a:prstGeom prst="rect">
            <a:avLst/>
          </a:prstGeom>
        </p:spPr>
        <p:txBody>
          <a:bodyPr wrap="square" rtlCol="0">
            <a:noAutofit/>
          </a:bodyPr>
          <a:lstStyle/>
          <a:p>
            <a:pPr algn="ctr">
              <a:spcAft>
                <a:spcPts val="600"/>
              </a:spcAft>
            </a:pPr>
            <a:r>
              <a:rPr lang="en-GB" sz="1000" spc="-40" dirty="0">
                <a:solidFill>
                  <a:schemeClr val="tx1">
                    <a:lumMod val="50000"/>
                    <a:lumOff val="50000"/>
                  </a:schemeClr>
                </a:solidFill>
                <a:latin typeface="Arial" panose="020B0604020202020204" pitchFamily="34" charset="0"/>
                <a:ea typeface="Segoe UI" panose="020B0502040204020203" pitchFamily="34" charset="0"/>
                <a:cs typeface="Arial" panose="020B0604020202020204" pitchFamily="34" charset="0"/>
              </a:rPr>
              <a:t>*Cardiovascular disease</a:t>
            </a:r>
          </a:p>
        </p:txBody>
      </p:sp>
      <p:sp>
        <p:nvSpPr>
          <p:cNvPr id="20" name="Rectangle 19">
            <a:extLst>
              <a:ext uri="{FF2B5EF4-FFF2-40B4-BE49-F238E27FC236}">
                <a16:creationId xmlns:a16="http://schemas.microsoft.com/office/drawing/2014/main" id="{758062ED-B501-F049-987C-4752226D29F3}"/>
              </a:ext>
            </a:extLst>
          </p:cNvPr>
          <p:cNvSpPr/>
          <p:nvPr/>
        </p:nvSpPr>
        <p:spPr>
          <a:xfrm>
            <a:off x="2009480" y="6200051"/>
            <a:ext cx="5209330" cy="646331"/>
          </a:xfrm>
          <a:prstGeom prst="rect">
            <a:avLst/>
          </a:prstGeom>
          <a:solidFill>
            <a:schemeClr val="bg1"/>
          </a:solidFill>
        </p:spPr>
        <p:txBody>
          <a:bodyPr wrap="square">
            <a:spAutoFit/>
          </a:bodyPr>
          <a:lstStyle/>
          <a:p>
            <a:pPr algn="ctr"/>
            <a:r>
              <a:rPr lang="en-GB" sz="1200" dirty="0" err="1">
                <a:solidFill>
                  <a:schemeClr val="accent1"/>
                </a:solidFill>
              </a:rPr>
              <a:t>wcrf.org</a:t>
            </a:r>
            <a:r>
              <a:rPr lang="en-GB" sz="1200" dirty="0">
                <a:solidFill>
                  <a:schemeClr val="accent1"/>
                </a:solidFill>
              </a:rPr>
              <a:t>/</a:t>
            </a:r>
            <a:r>
              <a:rPr lang="en-GB" sz="1200" dirty="0" err="1">
                <a:solidFill>
                  <a:schemeClr val="accent1"/>
                </a:solidFill>
              </a:rPr>
              <a:t>dietandcancer</a:t>
            </a:r>
            <a:r>
              <a:rPr lang="en-GB" sz="1200" dirty="0">
                <a:solidFill>
                  <a:schemeClr val="accent1"/>
                </a:solidFill>
              </a:rPr>
              <a:t>/recommendations/</a:t>
            </a:r>
            <a:r>
              <a:rPr lang="en-GB" sz="1200" dirty="0">
                <a:solidFill>
                  <a:schemeClr val="tx2">
                    <a:lumMod val="60000"/>
                    <a:lumOff val="40000"/>
                  </a:schemeClr>
                </a:solidFill>
              </a:rPr>
              <a:t>limit-alcohol-consumption</a:t>
            </a:r>
          </a:p>
          <a:p>
            <a:pPr algn="ctr"/>
            <a:r>
              <a:rPr lang="en-GB" sz="1200" dirty="0" err="1">
                <a:solidFill>
                  <a:schemeClr val="accent1"/>
                </a:solidFill>
              </a:rPr>
              <a:t>wcrf.org</a:t>
            </a:r>
            <a:r>
              <a:rPr lang="en-GB" sz="1200" dirty="0">
                <a:solidFill>
                  <a:schemeClr val="accent1"/>
                </a:solidFill>
              </a:rPr>
              <a:t>/</a:t>
            </a:r>
            <a:r>
              <a:rPr lang="en-GB" sz="1200" dirty="0" err="1">
                <a:solidFill>
                  <a:schemeClr val="accent1"/>
                </a:solidFill>
              </a:rPr>
              <a:t>dietandcancer</a:t>
            </a:r>
            <a:r>
              <a:rPr lang="en-GB" sz="1200" dirty="0">
                <a:solidFill>
                  <a:schemeClr val="accent1"/>
                </a:solidFill>
              </a:rPr>
              <a:t>/recommendations/</a:t>
            </a:r>
            <a:r>
              <a:rPr lang="en-GB" sz="1200" dirty="0">
                <a:solidFill>
                  <a:schemeClr val="tx2">
                    <a:lumMod val="60000"/>
                    <a:lumOff val="40000"/>
                  </a:schemeClr>
                </a:solidFill>
              </a:rPr>
              <a:t>limit-red-processed-meat</a:t>
            </a:r>
          </a:p>
          <a:p>
            <a:pPr algn="ctr"/>
            <a:r>
              <a:rPr lang="en-GB" sz="1200" dirty="0" err="1">
                <a:solidFill>
                  <a:schemeClr val="accent1"/>
                </a:solidFill>
              </a:rPr>
              <a:t>wcrf.org</a:t>
            </a:r>
            <a:r>
              <a:rPr lang="en-GB" sz="1200" dirty="0">
                <a:solidFill>
                  <a:schemeClr val="accent1"/>
                </a:solidFill>
              </a:rPr>
              <a:t>/</a:t>
            </a:r>
            <a:r>
              <a:rPr lang="en-GB" sz="1200" dirty="0" err="1">
                <a:solidFill>
                  <a:schemeClr val="accent1"/>
                </a:solidFill>
              </a:rPr>
              <a:t>dietandcancer</a:t>
            </a:r>
            <a:r>
              <a:rPr lang="en-GB" sz="1200" dirty="0">
                <a:solidFill>
                  <a:schemeClr val="accent1"/>
                </a:solidFill>
              </a:rPr>
              <a:t>/recommendations/</a:t>
            </a:r>
            <a:r>
              <a:rPr lang="en-GB" sz="1200" dirty="0" err="1">
                <a:solidFill>
                  <a:schemeClr val="tx2">
                    <a:lumMod val="60000"/>
                    <a:lumOff val="40000"/>
                  </a:schemeClr>
                </a:solidFill>
              </a:rPr>
              <a:t>dont</a:t>
            </a:r>
            <a:r>
              <a:rPr lang="en-GB" sz="1200" dirty="0">
                <a:solidFill>
                  <a:schemeClr val="tx2">
                    <a:lumMod val="60000"/>
                    <a:lumOff val="40000"/>
                  </a:schemeClr>
                </a:solidFill>
              </a:rPr>
              <a:t>-rely-supplements</a:t>
            </a:r>
          </a:p>
        </p:txBody>
      </p:sp>
      <p:sp>
        <p:nvSpPr>
          <p:cNvPr id="21" name="Rounded Rectangle 20">
            <a:extLst>
              <a:ext uri="{FF2B5EF4-FFF2-40B4-BE49-F238E27FC236}">
                <a16:creationId xmlns:a16="http://schemas.microsoft.com/office/drawing/2014/main" id="{445ECF27-76DC-BC47-8F31-C206DB5181C1}"/>
              </a:ext>
            </a:extLst>
          </p:cNvPr>
          <p:cNvSpPr/>
          <p:nvPr/>
        </p:nvSpPr>
        <p:spPr>
          <a:xfrm>
            <a:off x="2009479" y="1308467"/>
            <a:ext cx="6657155" cy="977476"/>
          </a:xfrm>
          <a:prstGeom prst="roundRec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2300" b="1" spc="-40" dirty="0">
                <a:solidFill>
                  <a:schemeClr val="tx2"/>
                </a:solidFill>
                <a:latin typeface="Arial" panose="020B0604020202020204" pitchFamily="34" charset="0"/>
                <a:ea typeface="Segoe UI" panose="020B0502040204020203" pitchFamily="34" charset="0"/>
                <a:cs typeface="Arial" panose="020B0604020202020204" pitchFamily="34" charset="0"/>
              </a:rPr>
              <a:t>Limit alcohol consumption</a:t>
            </a:r>
          </a:p>
          <a:p>
            <a:pPr algn="ctr">
              <a:spcAft>
                <a:spcPts val="600"/>
              </a:spcAft>
            </a:pPr>
            <a:r>
              <a:rPr lang="en-GB" spc="-40" dirty="0">
                <a:solidFill>
                  <a:schemeClr val="tx2"/>
                </a:solidFill>
                <a:latin typeface="Arial" panose="020B0604020202020204" pitchFamily="34" charset="0"/>
                <a:ea typeface="Segoe UI" panose="020B0502040204020203" pitchFamily="34" charset="0"/>
                <a:cs typeface="Arial" panose="020B0604020202020204" pitchFamily="34" charset="0"/>
              </a:rPr>
              <a:t>For cancer prevention, it’s best not to drink alcohol</a:t>
            </a:r>
          </a:p>
        </p:txBody>
      </p:sp>
      <p:sp>
        <p:nvSpPr>
          <p:cNvPr id="30" name="Rounded Rectangle 29">
            <a:extLst>
              <a:ext uri="{FF2B5EF4-FFF2-40B4-BE49-F238E27FC236}">
                <a16:creationId xmlns:a16="http://schemas.microsoft.com/office/drawing/2014/main" id="{1389F078-02CA-B247-BAFA-FF160C3926A0}"/>
              </a:ext>
            </a:extLst>
          </p:cNvPr>
          <p:cNvSpPr/>
          <p:nvPr/>
        </p:nvSpPr>
        <p:spPr>
          <a:xfrm>
            <a:off x="2009479" y="4759448"/>
            <a:ext cx="6657155" cy="912208"/>
          </a:xfrm>
          <a:prstGeom prst="roundRec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2300" b="1" spc="-40" dirty="0">
                <a:solidFill>
                  <a:schemeClr val="tx2"/>
                </a:solidFill>
                <a:latin typeface="Arial" panose="020B0604020202020204" pitchFamily="34" charset="0"/>
                <a:ea typeface="Segoe UI" panose="020B0502040204020203" pitchFamily="34" charset="0"/>
                <a:cs typeface="Arial" panose="020B0604020202020204" pitchFamily="34" charset="0"/>
              </a:rPr>
              <a:t>Do not use supplements for cancer prevention</a:t>
            </a:r>
          </a:p>
          <a:p>
            <a:pPr algn="ctr">
              <a:spcAft>
                <a:spcPts val="600"/>
              </a:spcAft>
            </a:pPr>
            <a:r>
              <a:rPr lang="en-GB" spc="-40" dirty="0">
                <a:solidFill>
                  <a:schemeClr val="tx2"/>
                </a:solidFill>
                <a:latin typeface="Arial" panose="020B0604020202020204" pitchFamily="34" charset="0"/>
                <a:ea typeface="Segoe UI" panose="020B0502040204020203" pitchFamily="34" charset="0"/>
                <a:cs typeface="Arial" panose="020B0604020202020204" pitchFamily="34" charset="0"/>
              </a:rPr>
              <a:t>Aim to meet nutritional needs through diet alone</a:t>
            </a:r>
          </a:p>
        </p:txBody>
      </p:sp>
      <p:sp>
        <p:nvSpPr>
          <p:cNvPr id="31" name="Rounded Rectangle 30">
            <a:extLst>
              <a:ext uri="{FF2B5EF4-FFF2-40B4-BE49-F238E27FC236}">
                <a16:creationId xmlns:a16="http://schemas.microsoft.com/office/drawing/2014/main" id="{F875D676-4486-0046-B08C-F73C21919E82}"/>
              </a:ext>
            </a:extLst>
          </p:cNvPr>
          <p:cNvSpPr/>
          <p:nvPr/>
        </p:nvSpPr>
        <p:spPr>
          <a:xfrm>
            <a:off x="2009479" y="2872839"/>
            <a:ext cx="6657155" cy="1223064"/>
          </a:xfrm>
          <a:prstGeom prst="roundRec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2300" b="1" spc="-40" dirty="0">
                <a:solidFill>
                  <a:schemeClr val="tx2"/>
                </a:solidFill>
                <a:latin typeface="Arial" panose="020B0604020202020204" pitchFamily="34" charset="0"/>
                <a:ea typeface="Segoe UI" panose="020B0502040204020203" pitchFamily="34" charset="0"/>
                <a:cs typeface="Arial" panose="020B0604020202020204" pitchFamily="34" charset="0"/>
              </a:rPr>
              <a:t>Limit consumption of red and processed meat</a:t>
            </a:r>
          </a:p>
          <a:p>
            <a:pPr algn="ctr">
              <a:spcAft>
                <a:spcPts val="600"/>
              </a:spcAft>
            </a:pPr>
            <a:r>
              <a:rPr lang="en-GB" spc="-40" dirty="0">
                <a:solidFill>
                  <a:schemeClr val="tx2"/>
                </a:solidFill>
                <a:latin typeface="Arial" panose="020B0604020202020204" pitchFamily="34" charset="0"/>
                <a:ea typeface="Segoe UI" panose="020B0502040204020203" pitchFamily="34" charset="0"/>
                <a:cs typeface="Arial" panose="020B0604020202020204" pitchFamily="34" charset="0"/>
              </a:rPr>
              <a:t>Eat no more than moderate amounts of red meat, such as beef, pork and lamb. Eat little, if any, processed meat</a:t>
            </a:r>
          </a:p>
        </p:txBody>
      </p:sp>
      <p:sp>
        <p:nvSpPr>
          <p:cNvPr id="22" name="TextBox 21">
            <a:extLst>
              <a:ext uri="{FF2B5EF4-FFF2-40B4-BE49-F238E27FC236}">
                <a16:creationId xmlns:a16="http://schemas.microsoft.com/office/drawing/2014/main" id="{57367A7E-C84E-E748-AEED-690B37EA9E55}"/>
              </a:ext>
            </a:extLst>
          </p:cNvPr>
          <p:cNvSpPr txBox="1"/>
          <p:nvPr/>
        </p:nvSpPr>
        <p:spPr>
          <a:xfrm>
            <a:off x="401218" y="-436243"/>
            <a:ext cx="8117241" cy="401639"/>
          </a:xfrm>
          <a:prstGeom prst="rect">
            <a:avLst/>
          </a:prstGeom>
          <a:solidFill>
            <a:srgbClr val="FFFF00"/>
          </a:solidFill>
        </p:spPr>
        <p:txBody>
          <a:bodyPr wrap="square" rtlCol="0">
            <a:noAutofit/>
          </a:bodyPr>
          <a:lstStyle/>
          <a:p>
            <a:pPr algn="ctr">
              <a:spcAft>
                <a:spcPts val="600"/>
              </a:spcAft>
            </a:pPr>
            <a:r>
              <a:rPr lang="en-GB" sz="2000" spc="-40" dirty="0">
                <a:solidFill>
                  <a:srgbClr val="FF0000"/>
                </a:solidFill>
                <a:latin typeface="Arial" panose="020B0604020202020204" pitchFamily="34" charset="0"/>
                <a:ea typeface="Segoe UI" panose="020B0502040204020203" pitchFamily="34" charset="0"/>
                <a:cs typeface="Arial" panose="020B0604020202020204" pitchFamily="34" charset="0"/>
              </a:rPr>
              <a:t>Please note: This slide has animated features in presentation mode</a:t>
            </a:r>
          </a:p>
        </p:txBody>
      </p:sp>
    </p:spTree>
    <p:extLst>
      <p:ext uri="{BB962C8B-B14F-4D97-AF65-F5344CB8AC3E}">
        <p14:creationId xmlns:p14="http://schemas.microsoft.com/office/powerpoint/2010/main" val="211172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23" grpId="0" animBg="1"/>
      <p:bldP spid="24" grpId="0" animBg="1"/>
      <p:bldP spid="25" grpId="0" animBg="1"/>
      <p:bldP spid="26" grpId="0" animBg="1"/>
      <p:bldP spid="27" grpId="0" animBg="1"/>
      <p:bldP spid="28" grpId="0" animBg="1"/>
      <p:bldP spid="21" grpId="0" animBg="1"/>
      <p:bldP spid="30" grpId="0" animBg="1"/>
      <p:bldP spid="3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37B5999-EF57-7846-8472-099B46BA6907}"/>
              </a:ext>
            </a:extLst>
          </p:cNvPr>
          <p:cNvSpPr>
            <a:spLocks noGrp="1"/>
          </p:cNvSpPr>
          <p:nvPr>
            <p:ph type="body" sz="quarter" idx="10"/>
          </p:nvPr>
        </p:nvSpPr>
        <p:spPr/>
        <p:txBody>
          <a:bodyPr/>
          <a:lstStyle/>
          <a:p>
            <a:r>
              <a:rPr lang="en-GB" dirty="0"/>
              <a:t>Strong evidence for recommendations</a:t>
            </a:r>
          </a:p>
        </p:txBody>
      </p:sp>
      <p:sp>
        <p:nvSpPr>
          <p:cNvPr id="13" name="Rounded Rectangle 12">
            <a:extLst>
              <a:ext uri="{FF2B5EF4-FFF2-40B4-BE49-F238E27FC236}">
                <a16:creationId xmlns:a16="http://schemas.microsoft.com/office/drawing/2014/main" id="{5C97DC0B-0CA3-7D47-BF8E-58F745F37997}"/>
              </a:ext>
            </a:extLst>
          </p:cNvPr>
          <p:cNvSpPr/>
          <p:nvPr/>
        </p:nvSpPr>
        <p:spPr>
          <a:xfrm>
            <a:off x="2136029" y="1443441"/>
            <a:ext cx="2060890" cy="1727592"/>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spcAft>
                <a:spcPts val="1200"/>
              </a:spcAft>
            </a:pPr>
            <a:r>
              <a:rPr lang="en-GB" sz="1400" b="1" dirty="0">
                <a:solidFill>
                  <a:schemeClr val="accent3">
                    <a:lumMod val="50000"/>
                  </a:schemeClr>
                </a:solidFill>
              </a:rPr>
              <a:t>CUP evidence: </a:t>
            </a:r>
          </a:p>
          <a:p>
            <a:pPr algn="ctr">
              <a:lnSpc>
                <a:spcPts val="1500"/>
              </a:lnSpc>
              <a:spcAft>
                <a:spcPts val="1200"/>
              </a:spcAft>
            </a:pPr>
            <a:r>
              <a:rPr lang="en-GB" sz="1400" i="1" dirty="0">
                <a:solidFill>
                  <a:schemeClr val="accent3">
                    <a:lumMod val="50000"/>
                  </a:schemeClr>
                </a:solidFill>
              </a:rPr>
              <a:t>Mothers: </a:t>
            </a:r>
            <a:r>
              <a:rPr lang="en-GB" sz="1400" dirty="0">
                <a:solidFill>
                  <a:schemeClr val="accent3">
                    <a:lumMod val="50000"/>
                  </a:schemeClr>
                </a:solidFill>
              </a:rPr>
              <a:t>Decreases risk of breast cancer</a:t>
            </a:r>
            <a:br>
              <a:rPr lang="en-GB" sz="1400" dirty="0">
                <a:solidFill>
                  <a:schemeClr val="accent3">
                    <a:lumMod val="50000"/>
                  </a:schemeClr>
                </a:solidFill>
              </a:rPr>
            </a:br>
            <a:r>
              <a:rPr lang="en-GB" sz="1400" i="1" dirty="0">
                <a:solidFill>
                  <a:schemeClr val="accent3">
                    <a:lumMod val="50000"/>
                  </a:schemeClr>
                </a:solidFill>
              </a:rPr>
              <a:t>Children: </a:t>
            </a:r>
            <a:r>
              <a:rPr lang="en-GB" sz="1400" dirty="0">
                <a:solidFill>
                  <a:schemeClr val="accent3">
                    <a:lumMod val="50000"/>
                  </a:schemeClr>
                </a:solidFill>
              </a:rPr>
              <a:t>Having been breastfed decreases risk of obesity</a:t>
            </a:r>
          </a:p>
        </p:txBody>
      </p:sp>
      <p:sp>
        <p:nvSpPr>
          <p:cNvPr id="14" name="Rounded Rectangle 13">
            <a:extLst>
              <a:ext uri="{FF2B5EF4-FFF2-40B4-BE49-F238E27FC236}">
                <a16:creationId xmlns:a16="http://schemas.microsoft.com/office/drawing/2014/main" id="{DD527123-14F9-844D-9B1D-EFB6353A6716}"/>
              </a:ext>
            </a:extLst>
          </p:cNvPr>
          <p:cNvSpPr/>
          <p:nvPr/>
        </p:nvSpPr>
        <p:spPr>
          <a:xfrm>
            <a:off x="4286860" y="1443440"/>
            <a:ext cx="2060890" cy="1738711"/>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spcAft>
                <a:spcPts val="1200"/>
              </a:spcAft>
            </a:pPr>
            <a:r>
              <a:rPr lang="en-GB" sz="1400" dirty="0">
                <a:solidFill>
                  <a:schemeClr val="accent2">
                    <a:lumMod val="50000"/>
                  </a:schemeClr>
                </a:solidFill>
              </a:rPr>
              <a:t>Aligns with </a:t>
            </a:r>
            <a:r>
              <a:rPr lang="en-GB" sz="1400" b="1" dirty="0">
                <a:solidFill>
                  <a:schemeClr val="accent2">
                    <a:lumMod val="50000"/>
                  </a:schemeClr>
                </a:solidFill>
              </a:rPr>
              <a:t>WHO recommendation </a:t>
            </a:r>
            <a:r>
              <a:rPr lang="en-GB" sz="1400" dirty="0">
                <a:solidFill>
                  <a:schemeClr val="accent2">
                    <a:lumMod val="50000"/>
                  </a:schemeClr>
                </a:solidFill>
              </a:rPr>
              <a:t>for exclusive breastfeeding for six months</a:t>
            </a:r>
          </a:p>
        </p:txBody>
      </p:sp>
      <p:sp>
        <p:nvSpPr>
          <p:cNvPr id="15" name="Rounded Rectangle 14">
            <a:extLst>
              <a:ext uri="{FF2B5EF4-FFF2-40B4-BE49-F238E27FC236}">
                <a16:creationId xmlns:a16="http://schemas.microsoft.com/office/drawing/2014/main" id="{8FA9BAAF-90F7-004C-9039-F5FA8F935497}"/>
              </a:ext>
            </a:extLst>
          </p:cNvPr>
          <p:cNvSpPr/>
          <p:nvPr/>
        </p:nvSpPr>
        <p:spPr>
          <a:xfrm>
            <a:off x="6437691" y="1454560"/>
            <a:ext cx="2060890" cy="1727592"/>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spcAft>
                <a:spcPts val="1200"/>
              </a:spcAft>
            </a:pPr>
            <a:r>
              <a:rPr lang="en-GB" sz="1400" b="1" dirty="0">
                <a:solidFill>
                  <a:schemeClr val="accent1">
                    <a:lumMod val="50000"/>
                  </a:schemeClr>
                </a:solidFill>
              </a:rPr>
              <a:t>Other benefits of breastfeeding</a:t>
            </a:r>
            <a:r>
              <a:rPr lang="en-GB" sz="1400" dirty="0">
                <a:solidFill>
                  <a:schemeClr val="accent1">
                    <a:lumMod val="50000"/>
                  </a:schemeClr>
                </a:solidFill>
              </a:rPr>
              <a:t>, including lower risk of infections for the infant</a:t>
            </a:r>
          </a:p>
        </p:txBody>
      </p:sp>
      <p:sp>
        <p:nvSpPr>
          <p:cNvPr id="16" name="Rounded Rectangle 15">
            <a:extLst>
              <a:ext uri="{FF2B5EF4-FFF2-40B4-BE49-F238E27FC236}">
                <a16:creationId xmlns:a16="http://schemas.microsoft.com/office/drawing/2014/main" id="{353AF089-A69C-4B40-AF37-4B42002F84BA}"/>
              </a:ext>
            </a:extLst>
          </p:cNvPr>
          <p:cNvSpPr/>
          <p:nvPr/>
        </p:nvSpPr>
        <p:spPr>
          <a:xfrm>
            <a:off x="2136029" y="3817687"/>
            <a:ext cx="2060890" cy="1727592"/>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spcAft>
                <a:spcPts val="800"/>
              </a:spcAft>
            </a:pPr>
            <a:r>
              <a:rPr lang="en-GB" sz="1400" b="1" dirty="0">
                <a:solidFill>
                  <a:schemeClr val="accent3">
                    <a:lumMod val="50000"/>
                  </a:schemeClr>
                </a:solidFill>
              </a:rPr>
              <a:t>Nutritional and physical activity factors can reliably predict outcomes for breast cancer</a:t>
            </a:r>
          </a:p>
          <a:p>
            <a:pPr algn="ctr">
              <a:lnSpc>
                <a:spcPts val="1500"/>
              </a:lnSpc>
              <a:spcAft>
                <a:spcPts val="800"/>
              </a:spcAft>
            </a:pPr>
            <a:r>
              <a:rPr lang="en-GB" sz="1400" dirty="0">
                <a:solidFill>
                  <a:schemeClr val="accent3">
                    <a:lumMod val="50000"/>
                  </a:schemeClr>
                </a:solidFill>
              </a:rPr>
              <a:t>Quality…?</a:t>
            </a:r>
          </a:p>
        </p:txBody>
      </p:sp>
      <p:sp>
        <p:nvSpPr>
          <p:cNvPr id="17" name="Rounded Rectangle 16">
            <a:extLst>
              <a:ext uri="{FF2B5EF4-FFF2-40B4-BE49-F238E27FC236}">
                <a16:creationId xmlns:a16="http://schemas.microsoft.com/office/drawing/2014/main" id="{B5FD74A6-E932-F940-BDCB-035AF529B837}"/>
              </a:ext>
            </a:extLst>
          </p:cNvPr>
          <p:cNvSpPr/>
          <p:nvPr/>
        </p:nvSpPr>
        <p:spPr>
          <a:xfrm>
            <a:off x="4286860" y="3817686"/>
            <a:ext cx="2060890" cy="1738711"/>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spcAft>
                <a:spcPts val="1200"/>
              </a:spcAft>
            </a:pPr>
            <a:r>
              <a:rPr lang="en-GB" sz="1400" dirty="0">
                <a:solidFill>
                  <a:schemeClr val="accent2">
                    <a:lumMod val="50000"/>
                  </a:schemeClr>
                </a:solidFill>
              </a:rPr>
              <a:t>Likely to help </a:t>
            </a:r>
            <a:r>
              <a:rPr lang="en-GB" sz="1400" b="1" dirty="0">
                <a:solidFill>
                  <a:schemeClr val="accent2">
                    <a:lumMod val="50000"/>
                  </a:schemeClr>
                </a:solidFill>
              </a:rPr>
              <a:t>prevent other diseases </a:t>
            </a:r>
            <a:r>
              <a:rPr lang="en-GB" sz="1400" dirty="0">
                <a:solidFill>
                  <a:schemeClr val="accent2">
                    <a:lumMod val="50000"/>
                  </a:schemeClr>
                </a:solidFill>
              </a:rPr>
              <a:t>and help manage co-existing disease</a:t>
            </a:r>
          </a:p>
        </p:txBody>
      </p:sp>
      <p:sp>
        <p:nvSpPr>
          <p:cNvPr id="18" name="Rounded Rectangle 17">
            <a:extLst>
              <a:ext uri="{FF2B5EF4-FFF2-40B4-BE49-F238E27FC236}">
                <a16:creationId xmlns:a16="http://schemas.microsoft.com/office/drawing/2014/main" id="{AC7BA7BD-D530-9046-A63B-F48FA843FA2B}"/>
              </a:ext>
            </a:extLst>
          </p:cNvPr>
          <p:cNvSpPr/>
          <p:nvPr/>
        </p:nvSpPr>
        <p:spPr>
          <a:xfrm>
            <a:off x="6437691" y="3828806"/>
            <a:ext cx="2060890" cy="1727592"/>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spcAft>
                <a:spcPts val="1200"/>
              </a:spcAft>
            </a:pPr>
            <a:r>
              <a:rPr lang="en-GB" sz="1400" b="1" dirty="0">
                <a:solidFill>
                  <a:schemeClr val="accent1">
                    <a:lumMod val="50000"/>
                  </a:schemeClr>
                </a:solidFill>
              </a:rPr>
              <a:t>After acute stage of treatment</a:t>
            </a:r>
            <a:r>
              <a:rPr lang="en-GB" sz="1400" dirty="0">
                <a:solidFill>
                  <a:schemeClr val="accent1">
                    <a:lumMod val="50000"/>
                  </a:schemeClr>
                </a:solidFill>
              </a:rPr>
              <a:t>, with input from trained professionals</a:t>
            </a:r>
          </a:p>
        </p:txBody>
      </p:sp>
      <p:pic>
        <p:nvPicPr>
          <p:cNvPr id="3" name="Picture 2">
            <a:extLst>
              <a:ext uri="{FF2B5EF4-FFF2-40B4-BE49-F238E27FC236}">
                <a16:creationId xmlns:a16="http://schemas.microsoft.com/office/drawing/2014/main" id="{F7E331AD-CAA6-0143-877D-55B054023A8A}"/>
              </a:ext>
            </a:extLst>
          </p:cNvPr>
          <p:cNvPicPr>
            <a:picLocks noChangeAspect="1"/>
          </p:cNvPicPr>
          <p:nvPr/>
        </p:nvPicPr>
        <p:blipFill>
          <a:blip r:embed="rId3"/>
          <a:stretch>
            <a:fillRect/>
          </a:stretch>
        </p:blipFill>
        <p:spPr>
          <a:xfrm>
            <a:off x="264517" y="1560556"/>
            <a:ext cx="1515600" cy="1515600"/>
          </a:xfrm>
          <a:prstGeom prst="rect">
            <a:avLst/>
          </a:prstGeom>
        </p:spPr>
      </p:pic>
      <p:pic>
        <p:nvPicPr>
          <p:cNvPr id="7" name="Picture 6">
            <a:extLst>
              <a:ext uri="{FF2B5EF4-FFF2-40B4-BE49-F238E27FC236}">
                <a16:creationId xmlns:a16="http://schemas.microsoft.com/office/drawing/2014/main" id="{9C4E5DC4-0271-C84B-85D0-225F97964A72}"/>
              </a:ext>
            </a:extLst>
          </p:cNvPr>
          <p:cNvPicPr>
            <a:picLocks noChangeAspect="1"/>
          </p:cNvPicPr>
          <p:nvPr/>
        </p:nvPicPr>
        <p:blipFill>
          <a:blip r:embed="rId4"/>
          <a:stretch>
            <a:fillRect/>
          </a:stretch>
        </p:blipFill>
        <p:spPr>
          <a:xfrm>
            <a:off x="264517" y="3923683"/>
            <a:ext cx="1515600" cy="1515600"/>
          </a:xfrm>
          <a:prstGeom prst="rect">
            <a:avLst/>
          </a:prstGeom>
        </p:spPr>
      </p:pic>
      <p:sp>
        <p:nvSpPr>
          <p:cNvPr id="21" name="Rectangle 20">
            <a:extLst>
              <a:ext uri="{FF2B5EF4-FFF2-40B4-BE49-F238E27FC236}">
                <a16:creationId xmlns:a16="http://schemas.microsoft.com/office/drawing/2014/main" id="{3A797C37-88CD-2E41-B96C-50248964872B}"/>
              </a:ext>
            </a:extLst>
          </p:cNvPr>
          <p:cNvSpPr/>
          <p:nvPr/>
        </p:nvSpPr>
        <p:spPr>
          <a:xfrm>
            <a:off x="2060382" y="6332296"/>
            <a:ext cx="5209330" cy="461665"/>
          </a:xfrm>
          <a:prstGeom prst="rect">
            <a:avLst/>
          </a:prstGeom>
          <a:solidFill>
            <a:schemeClr val="bg1"/>
          </a:solidFill>
        </p:spPr>
        <p:txBody>
          <a:bodyPr wrap="square">
            <a:spAutoFit/>
          </a:bodyPr>
          <a:lstStyle/>
          <a:p>
            <a:pPr algn="ctr"/>
            <a:r>
              <a:rPr lang="en-GB" sz="1200" dirty="0" err="1">
                <a:solidFill>
                  <a:schemeClr val="accent1"/>
                </a:solidFill>
              </a:rPr>
              <a:t>wcrf.org</a:t>
            </a:r>
            <a:r>
              <a:rPr lang="en-GB" sz="1200" dirty="0">
                <a:solidFill>
                  <a:schemeClr val="accent1"/>
                </a:solidFill>
              </a:rPr>
              <a:t>/</a:t>
            </a:r>
            <a:r>
              <a:rPr lang="en-GB" sz="1200" dirty="0" err="1">
                <a:solidFill>
                  <a:schemeClr val="accent1"/>
                </a:solidFill>
              </a:rPr>
              <a:t>dietandcancer</a:t>
            </a:r>
            <a:r>
              <a:rPr lang="en-GB" sz="1200" dirty="0">
                <a:solidFill>
                  <a:schemeClr val="accent1"/>
                </a:solidFill>
              </a:rPr>
              <a:t>/recommendations/</a:t>
            </a:r>
            <a:r>
              <a:rPr lang="en-GB" sz="1200" dirty="0">
                <a:solidFill>
                  <a:schemeClr val="tx2">
                    <a:lumMod val="60000"/>
                    <a:lumOff val="40000"/>
                  </a:schemeClr>
                </a:solidFill>
              </a:rPr>
              <a:t>breastfeed-your-baby</a:t>
            </a:r>
          </a:p>
          <a:p>
            <a:pPr algn="ctr"/>
            <a:r>
              <a:rPr lang="en-GB" sz="1200" dirty="0" err="1">
                <a:solidFill>
                  <a:schemeClr val="accent1"/>
                </a:solidFill>
              </a:rPr>
              <a:t>wcrf.org</a:t>
            </a:r>
            <a:r>
              <a:rPr lang="en-GB" sz="1200" dirty="0">
                <a:solidFill>
                  <a:schemeClr val="accent1"/>
                </a:solidFill>
              </a:rPr>
              <a:t>/</a:t>
            </a:r>
            <a:r>
              <a:rPr lang="en-GB" sz="1200" dirty="0" err="1">
                <a:solidFill>
                  <a:schemeClr val="accent1"/>
                </a:solidFill>
              </a:rPr>
              <a:t>dietandcancer</a:t>
            </a:r>
            <a:r>
              <a:rPr lang="en-GB" sz="1200" dirty="0">
                <a:solidFill>
                  <a:schemeClr val="accent1"/>
                </a:solidFill>
              </a:rPr>
              <a:t>/recommendations/</a:t>
            </a:r>
            <a:r>
              <a:rPr lang="en-GB" sz="1200" dirty="0">
                <a:solidFill>
                  <a:schemeClr val="tx2">
                    <a:lumMod val="60000"/>
                    <a:lumOff val="40000"/>
                  </a:schemeClr>
                </a:solidFill>
              </a:rPr>
              <a:t>during-after-cancer</a:t>
            </a:r>
          </a:p>
        </p:txBody>
      </p:sp>
      <p:sp>
        <p:nvSpPr>
          <p:cNvPr id="22" name="Rounded Rectangle 21">
            <a:extLst>
              <a:ext uri="{FF2B5EF4-FFF2-40B4-BE49-F238E27FC236}">
                <a16:creationId xmlns:a16="http://schemas.microsoft.com/office/drawing/2014/main" id="{A0B1263F-68E2-0B4A-9CC6-813981EEBE02}"/>
              </a:ext>
            </a:extLst>
          </p:cNvPr>
          <p:cNvSpPr/>
          <p:nvPr/>
        </p:nvSpPr>
        <p:spPr>
          <a:xfrm>
            <a:off x="1974834" y="1858301"/>
            <a:ext cx="6657155" cy="977476"/>
          </a:xfrm>
          <a:prstGeom prst="roundRec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2300" b="1" spc="-40" dirty="0">
                <a:solidFill>
                  <a:schemeClr val="tx2"/>
                </a:solidFill>
                <a:latin typeface="Arial" panose="020B0604020202020204" pitchFamily="34" charset="0"/>
                <a:ea typeface="Segoe UI" panose="020B0502040204020203" pitchFamily="34" charset="0"/>
                <a:cs typeface="Arial" panose="020B0604020202020204" pitchFamily="34" charset="0"/>
              </a:rPr>
              <a:t>For mothers: breastfeed your baby, if you can</a:t>
            </a:r>
          </a:p>
          <a:p>
            <a:pPr algn="ctr">
              <a:spcAft>
                <a:spcPts val="600"/>
              </a:spcAft>
            </a:pPr>
            <a:r>
              <a:rPr lang="en-GB" sz="2000" spc="-40" dirty="0">
                <a:solidFill>
                  <a:schemeClr val="tx2"/>
                </a:solidFill>
                <a:latin typeface="Arial" panose="020B0604020202020204" pitchFamily="34" charset="0"/>
                <a:ea typeface="Segoe UI" panose="020B0502040204020203" pitchFamily="34" charset="0"/>
                <a:cs typeface="Arial" panose="020B0604020202020204" pitchFamily="34" charset="0"/>
              </a:rPr>
              <a:t>Breastfeeding is good for both mother and baby</a:t>
            </a:r>
          </a:p>
        </p:txBody>
      </p:sp>
      <p:sp>
        <p:nvSpPr>
          <p:cNvPr id="23" name="Rounded Rectangle 22">
            <a:extLst>
              <a:ext uri="{FF2B5EF4-FFF2-40B4-BE49-F238E27FC236}">
                <a16:creationId xmlns:a16="http://schemas.microsoft.com/office/drawing/2014/main" id="{C0145B16-4FDA-B949-8343-FA6427AF06BA}"/>
              </a:ext>
            </a:extLst>
          </p:cNvPr>
          <p:cNvSpPr/>
          <p:nvPr/>
        </p:nvSpPr>
        <p:spPr>
          <a:xfrm>
            <a:off x="1988727" y="4026537"/>
            <a:ext cx="6657155" cy="1309022"/>
          </a:xfrm>
          <a:prstGeom prst="roundRec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2300" b="1" spc="-40" dirty="0">
                <a:solidFill>
                  <a:schemeClr val="tx2"/>
                </a:solidFill>
                <a:latin typeface="Arial" panose="020B0604020202020204" pitchFamily="34" charset="0"/>
                <a:ea typeface="Segoe UI" panose="020B0502040204020203" pitchFamily="34" charset="0"/>
                <a:cs typeface="Arial" panose="020B0604020202020204" pitchFamily="34" charset="0"/>
              </a:rPr>
              <a:t>After a cancer diagnosis: follow our Recommendations, if you can</a:t>
            </a:r>
          </a:p>
          <a:p>
            <a:pPr algn="ctr">
              <a:spcAft>
                <a:spcPts val="600"/>
              </a:spcAft>
            </a:pPr>
            <a:r>
              <a:rPr lang="en-GB" spc="-40" dirty="0">
                <a:solidFill>
                  <a:schemeClr val="tx2"/>
                </a:solidFill>
                <a:latin typeface="Arial" panose="020B0604020202020204" pitchFamily="34" charset="0"/>
                <a:ea typeface="Segoe UI" panose="020B0502040204020203" pitchFamily="34" charset="0"/>
                <a:cs typeface="Arial" panose="020B0604020202020204" pitchFamily="34" charset="0"/>
              </a:rPr>
              <a:t>Check with your health professional what is right for you</a:t>
            </a:r>
          </a:p>
        </p:txBody>
      </p:sp>
      <p:sp>
        <p:nvSpPr>
          <p:cNvPr id="19" name="TextBox 18">
            <a:extLst>
              <a:ext uri="{FF2B5EF4-FFF2-40B4-BE49-F238E27FC236}">
                <a16:creationId xmlns:a16="http://schemas.microsoft.com/office/drawing/2014/main" id="{3555D2ED-325A-6B4C-B94A-E544B9D1DF87}"/>
              </a:ext>
            </a:extLst>
          </p:cNvPr>
          <p:cNvSpPr txBox="1"/>
          <p:nvPr/>
        </p:nvSpPr>
        <p:spPr>
          <a:xfrm>
            <a:off x="401218" y="-436243"/>
            <a:ext cx="8117241" cy="401639"/>
          </a:xfrm>
          <a:prstGeom prst="rect">
            <a:avLst/>
          </a:prstGeom>
          <a:solidFill>
            <a:srgbClr val="FFFF00"/>
          </a:solidFill>
        </p:spPr>
        <p:txBody>
          <a:bodyPr wrap="square" rtlCol="0">
            <a:noAutofit/>
          </a:bodyPr>
          <a:lstStyle/>
          <a:p>
            <a:pPr algn="ctr">
              <a:spcAft>
                <a:spcPts val="600"/>
              </a:spcAft>
            </a:pPr>
            <a:r>
              <a:rPr lang="en-GB" sz="2000" spc="-40" dirty="0">
                <a:solidFill>
                  <a:srgbClr val="FF0000"/>
                </a:solidFill>
                <a:latin typeface="Arial" panose="020B0604020202020204" pitchFamily="34" charset="0"/>
                <a:ea typeface="Segoe UI" panose="020B0502040204020203" pitchFamily="34" charset="0"/>
                <a:cs typeface="Arial" panose="020B0604020202020204" pitchFamily="34" charset="0"/>
              </a:rPr>
              <a:t>Please note: This slide has animated features in presentation mode</a:t>
            </a:r>
          </a:p>
        </p:txBody>
      </p:sp>
    </p:spTree>
    <p:extLst>
      <p:ext uri="{BB962C8B-B14F-4D97-AF65-F5344CB8AC3E}">
        <p14:creationId xmlns:p14="http://schemas.microsoft.com/office/powerpoint/2010/main" val="54522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22"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50D4902-F061-7E44-B652-B2B8BEF51DD9}"/>
              </a:ext>
            </a:extLst>
          </p:cNvPr>
          <p:cNvSpPr>
            <a:spLocks noGrp="1"/>
          </p:cNvSpPr>
          <p:nvPr>
            <p:ph type="body" sz="quarter" idx="10"/>
          </p:nvPr>
        </p:nvSpPr>
        <p:spPr/>
        <p:txBody>
          <a:bodyPr/>
          <a:lstStyle/>
          <a:p>
            <a:r>
              <a:rPr lang="en-GB" dirty="0"/>
              <a:t>Regional and special circumstances</a:t>
            </a:r>
          </a:p>
        </p:txBody>
      </p:sp>
      <p:sp>
        <p:nvSpPr>
          <p:cNvPr id="5" name="Rectangle 4">
            <a:extLst>
              <a:ext uri="{FF2B5EF4-FFF2-40B4-BE49-F238E27FC236}">
                <a16:creationId xmlns:a16="http://schemas.microsoft.com/office/drawing/2014/main" id="{EFA3A216-86C6-0948-929F-5BB44425D80F}"/>
              </a:ext>
            </a:extLst>
          </p:cNvPr>
          <p:cNvSpPr/>
          <p:nvPr/>
        </p:nvSpPr>
        <p:spPr>
          <a:xfrm>
            <a:off x="2240280" y="6431464"/>
            <a:ext cx="5046468" cy="307777"/>
          </a:xfrm>
          <a:prstGeom prst="rect">
            <a:avLst/>
          </a:prstGeom>
          <a:solidFill>
            <a:schemeClr val="bg1"/>
          </a:solidFill>
        </p:spPr>
        <p:txBody>
          <a:bodyPr wrap="square">
            <a:spAutoFit/>
          </a:bodyPr>
          <a:lstStyle/>
          <a:p>
            <a:pPr algn="ctr"/>
            <a:r>
              <a:rPr lang="en-GB" sz="1400" dirty="0" err="1">
                <a:solidFill>
                  <a:schemeClr val="accent1"/>
                </a:solidFill>
              </a:rPr>
              <a:t>wcrf.org</a:t>
            </a:r>
            <a:r>
              <a:rPr lang="en-GB" sz="1400" dirty="0">
                <a:solidFill>
                  <a:schemeClr val="accent1"/>
                </a:solidFill>
              </a:rPr>
              <a:t>/</a:t>
            </a:r>
            <a:r>
              <a:rPr lang="en-GB" sz="1400" dirty="0" err="1">
                <a:solidFill>
                  <a:schemeClr val="accent1"/>
                </a:solidFill>
              </a:rPr>
              <a:t>dietandcancer</a:t>
            </a:r>
            <a:r>
              <a:rPr lang="en-GB" sz="1400" dirty="0">
                <a:solidFill>
                  <a:schemeClr val="accent1"/>
                </a:solidFill>
              </a:rPr>
              <a:t>/recommendations/</a:t>
            </a:r>
            <a:r>
              <a:rPr lang="en-GB" sz="1400" dirty="0">
                <a:solidFill>
                  <a:schemeClr val="tx2">
                    <a:lumMod val="60000"/>
                    <a:lumOff val="40000"/>
                  </a:schemeClr>
                </a:solidFill>
              </a:rPr>
              <a:t>regional-variations</a:t>
            </a:r>
          </a:p>
        </p:txBody>
      </p:sp>
      <p:graphicFrame>
        <p:nvGraphicFramePr>
          <p:cNvPr id="6" name="Diagram 5">
            <a:extLst>
              <a:ext uri="{FF2B5EF4-FFF2-40B4-BE49-F238E27FC236}">
                <a16:creationId xmlns:a16="http://schemas.microsoft.com/office/drawing/2014/main" id="{996BD05F-884E-5348-B9F9-FB11BD929148}"/>
              </a:ext>
            </a:extLst>
          </p:cNvPr>
          <p:cNvGraphicFramePr/>
          <p:nvPr>
            <p:extLst/>
          </p:nvPr>
        </p:nvGraphicFramePr>
        <p:xfrm>
          <a:off x="401218" y="1497330"/>
          <a:ext cx="8347496" cy="2571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0F8B3A8E-869A-744B-8070-2DB0CA678ED1}"/>
              </a:ext>
            </a:extLst>
          </p:cNvPr>
          <p:cNvSpPr txBox="1"/>
          <p:nvPr/>
        </p:nvSpPr>
        <p:spPr>
          <a:xfrm>
            <a:off x="754380" y="4240530"/>
            <a:ext cx="1737360" cy="960120"/>
          </a:xfrm>
          <a:prstGeom prst="rect">
            <a:avLst/>
          </a:prstGeom>
        </p:spPr>
        <p:txBody>
          <a:bodyPr wrap="square" rtlCol="0">
            <a:noAutofit/>
          </a:bodyPr>
          <a:lstStyle/>
          <a:p>
            <a:pPr algn="ctr">
              <a:lnSpc>
                <a:spcPts val="1500"/>
              </a:lnSpc>
              <a:spcAft>
                <a:spcPts val="1000"/>
              </a:spcAft>
            </a:pPr>
            <a:r>
              <a:rPr lang="en-GB" sz="1400" b="1" spc="-40" dirty="0">
                <a:solidFill>
                  <a:schemeClr val="accent3"/>
                </a:solidFill>
                <a:latin typeface="Arial" panose="020B0604020202020204" pitchFamily="34" charset="0"/>
                <a:ea typeface="Segoe UI" panose="020B0502040204020203" pitchFamily="34" charset="0"/>
                <a:cs typeface="Arial" panose="020B0604020202020204" pitchFamily="34" charset="0"/>
              </a:rPr>
              <a:t>Height and birthweight</a:t>
            </a:r>
          </a:p>
          <a:p>
            <a:pPr algn="ctr">
              <a:lnSpc>
                <a:spcPts val="1500"/>
              </a:lnSpc>
              <a:spcAft>
                <a:spcPts val="1000"/>
              </a:spcAft>
            </a:pPr>
            <a:r>
              <a:rPr lang="en-GB" sz="1400" b="1" spc="-40" dirty="0">
                <a:solidFill>
                  <a:schemeClr val="accent3"/>
                </a:solidFill>
                <a:latin typeface="Arial" panose="020B0604020202020204" pitchFamily="34" charset="0"/>
                <a:ea typeface="Segoe UI" panose="020B0502040204020203" pitchFamily="34" charset="0"/>
                <a:cs typeface="Arial" panose="020B0604020202020204" pitchFamily="34" charset="0"/>
              </a:rPr>
              <a:t>Arsenic in drinking water</a:t>
            </a:r>
          </a:p>
          <a:p>
            <a:pPr algn="ctr">
              <a:lnSpc>
                <a:spcPts val="1500"/>
              </a:lnSpc>
              <a:spcAft>
                <a:spcPts val="1000"/>
              </a:spcAft>
            </a:pPr>
            <a:r>
              <a:rPr lang="en-GB" sz="1400" b="1" spc="-40" dirty="0">
                <a:solidFill>
                  <a:schemeClr val="accent3"/>
                </a:solidFill>
                <a:latin typeface="Arial" panose="020B0604020202020204" pitchFamily="34" charset="0"/>
                <a:ea typeface="Segoe UI" panose="020B0502040204020203" pitchFamily="34" charset="0"/>
                <a:cs typeface="Arial" panose="020B0604020202020204" pitchFamily="34" charset="0"/>
              </a:rPr>
              <a:t>Aflatoxins</a:t>
            </a:r>
          </a:p>
        </p:txBody>
      </p:sp>
      <p:sp>
        <p:nvSpPr>
          <p:cNvPr id="8" name="TextBox 7">
            <a:extLst>
              <a:ext uri="{FF2B5EF4-FFF2-40B4-BE49-F238E27FC236}">
                <a16:creationId xmlns:a16="http://schemas.microsoft.com/office/drawing/2014/main" id="{3353CCC9-D396-514C-8832-DD0A6D1F9B08}"/>
              </a:ext>
            </a:extLst>
          </p:cNvPr>
          <p:cNvSpPr txBox="1"/>
          <p:nvPr/>
        </p:nvSpPr>
        <p:spPr>
          <a:xfrm>
            <a:off x="2663190" y="4217670"/>
            <a:ext cx="1771650" cy="960120"/>
          </a:xfrm>
          <a:prstGeom prst="rect">
            <a:avLst/>
          </a:prstGeom>
        </p:spPr>
        <p:txBody>
          <a:bodyPr wrap="square" rtlCol="0">
            <a:noAutofit/>
          </a:bodyPr>
          <a:lstStyle/>
          <a:p>
            <a:pPr algn="ctr">
              <a:lnSpc>
                <a:spcPts val="1500"/>
              </a:lnSpc>
              <a:spcAft>
                <a:spcPts val="1000"/>
              </a:spcAft>
            </a:pPr>
            <a:r>
              <a:rPr lang="en-GB" sz="1400" b="1" spc="-40" dirty="0">
                <a:solidFill>
                  <a:schemeClr val="accent1"/>
                </a:solidFill>
                <a:latin typeface="Arial" panose="020B0604020202020204" pitchFamily="34" charset="0"/>
                <a:ea typeface="Segoe UI" panose="020B0502040204020203" pitchFamily="34" charset="0"/>
                <a:cs typeface="Arial" panose="020B0604020202020204" pitchFamily="34" charset="0"/>
              </a:rPr>
              <a:t>Mate</a:t>
            </a:r>
          </a:p>
          <a:p>
            <a:pPr algn="ctr">
              <a:lnSpc>
                <a:spcPts val="1500"/>
              </a:lnSpc>
              <a:spcAft>
                <a:spcPts val="1000"/>
              </a:spcAft>
            </a:pPr>
            <a:r>
              <a:rPr lang="en-GB" sz="1400" b="1" spc="-40" dirty="0">
                <a:solidFill>
                  <a:schemeClr val="accent1"/>
                </a:solidFill>
                <a:latin typeface="Arial" panose="020B0604020202020204" pitchFamily="34" charset="0"/>
                <a:ea typeface="Segoe UI" panose="020B0502040204020203" pitchFamily="34" charset="0"/>
                <a:cs typeface="Arial" panose="020B0604020202020204" pitchFamily="34" charset="0"/>
              </a:rPr>
              <a:t>Foods preserved by salting</a:t>
            </a:r>
          </a:p>
          <a:p>
            <a:pPr algn="ctr">
              <a:lnSpc>
                <a:spcPts val="1500"/>
              </a:lnSpc>
              <a:spcAft>
                <a:spcPts val="1000"/>
              </a:spcAft>
            </a:pPr>
            <a:r>
              <a:rPr lang="en-GB" sz="1400" b="1" spc="-40" dirty="0">
                <a:solidFill>
                  <a:schemeClr val="accent1"/>
                </a:solidFill>
                <a:latin typeface="Arial" panose="020B0604020202020204" pitchFamily="34" charset="0"/>
                <a:ea typeface="Segoe UI" panose="020B0502040204020203" pitchFamily="34" charset="0"/>
                <a:cs typeface="Arial" panose="020B0604020202020204" pitchFamily="34" charset="0"/>
              </a:rPr>
              <a:t>Cantonese-style salted fish</a:t>
            </a:r>
          </a:p>
        </p:txBody>
      </p:sp>
      <p:sp>
        <p:nvSpPr>
          <p:cNvPr id="9" name="TextBox 8">
            <a:extLst>
              <a:ext uri="{FF2B5EF4-FFF2-40B4-BE49-F238E27FC236}">
                <a16:creationId xmlns:a16="http://schemas.microsoft.com/office/drawing/2014/main" id="{8110A901-57DF-5E42-98B1-BC40F8F55BDC}"/>
              </a:ext>
            </a:extLst>
          </p:cNvPr>
          <p:cNvSpPr txBox="1"/>
          <p:nvPr/>
        </p:nvSpPr>
        <p:spPr>
          <a:xfrm>
            <a:off x="4606290" y="4217670"/>
            <a:ext cx="1851660" cy="960120"/>
          </a:xfrm>
          <a:prstGeom prst="rect">
            <a:avLst/>
          </a:prstGeom>
        </p:spPr>
        <p:txBody>
          <a:bodyPr wrap="square" rtlCol="0">
            <a:noAutofit/>
          </a:bodyPr>
          <a:lstStyle/>
          <a:p>
            <a:pPr algn="ctr">
              <a:lnSpc>
                <a:spcPts val="1500"/>
              </a:lnSpc>
              <a:spcAft>
                <a:spcPts val="1000"/>
              </a:spcAft>
            </a:pPr>
            <a:r>
              <a:rPr lang="en-GB" sz="1400" b="1" spc="-40" dirty="0">
                <a:solidFill>
                  <a:schemeClr val="accent2">
                    <a:lumMod val="75000"/>
                  </a:schemeClr>
                </a:solidFill>
                <a:latin typeface="Arial" panose="020B0604020202020204" pitchFamily="34" charset="0"/>
                <a:ea typeface="Segoe UI" panose="020B0502040204020203" pitchFamily="34" charset="0"/>
                <a:cs typeface="Arial" panose="020B0604020202020204" pitchFamily="34" charset="0"/>
              </a:rPr>
              <a:t>Coffee</a:t>
            </a:r>
          </a:p>
          <a:p>
            <a:pPr algn="ctr">
              <a:lnSpc>
                <a:spcPts val="1500"/>
              </a:lnSpc>
              <a:spcAft>
                <a:spcPts val="1000"/>
              </a:spcAft>
            </a:pPr>
            <a:r>
              <a:rPr lang="en-GB" sz="1400" b="1" spc="-40" dirty="0">
                <a:solidFill>
                  <a:schemeClr val="accent2">
                    <a:lumMod val="75000"/>
                  </a:schemeClr>
                </a:solidFill>
                <a:latin typeface="Arial" panose="020B0604020202020204" pitchFamily="34" charset="0"/>
                <a:ea typeface="Segoe UI" panose="020B0502040204020203" pitchFamily="34" charset="0"/>
                <a:cs typeface="Arial" panose="020B0604020202020204" pitchFamily="34" charset="0"/>
              </a:rPr>
              <a:t>‘Mediterranean type’ dietary pattern</a:t>
            </a:r>
          </a:p>
        </p:txBody>
      </p:sp>
      <p:sp>
        <p:nvSpPr>
          <p:cNvPr id="10" name="TextBox 9">
            <a:extLst>
              <a:ext uri="{FF2B5EF4-FFF2-40B4-BE49-F238E27FC236}">
                <a16:creationId xmlns:a16="http://schemas.microsoft.com/office/drawing/2014/main" id="{5AB33E43-5956-B140-A76A-56CB06931D73}"/>
              </a:ext>
            </a:extLst>
          </p:cNvPr>
          <p:cNvSpPr txBox="1"/>
          <p:nvPr/>
        </p:nvSpPr>
        <p:spPr>
          <a:xfrm>
            <a:off x="6629400" y="4217670"/>
            <a:ext cx="1851660" cy="960120"/>
          </a:xfrm>
          <a:prstGeom prst="rect">
            <a:avLst/>
          </a:prstGeom>
        </p:spPr>
        <p:txBody>
          <a:bodyPr wrap="square" rtlCol="0">
            <a:noAutofit/>
          </a:bodyPr>
          <a:lstStyle/>
          <a:p>
            <a:pPr algn="ctr">
              <a:lnSpc>
                <a:spcPts val="1500"/>
              </a:lnSpc>
              <a:spcAft>
                <a:spcPts val="1000"/>
              </a:spcAft>
            </a:pPr>
            <a:r>
              <a:rPr lang="en-GB" sz="1400" b="1" spc="-40" dirty="0">
                <a:solidFill>
                  <a:schemeClr val="tx2"/>
                </a:solidFill>
                <a:latin typeface="Arial" panose="020B0604020202020204" pitchFamily="34" charset="0"/>
                <a:ea typeface="Segoe UI" panose="020B0502040204020203" pitchFamily="34" charset="0"/>
                <a:cs typeface="Arial" panose="020B0604020202020204" pitchFamily="34" charset="0"/>
              </a:rPr>
              <a:t>Dairy products and calcium</a:t>
            </a:r>
          </a:p>
        </p:txBody>
      </p:sp>
    </p:spTree>
    <p:extLst>
      <p:ext uri="{BB962C8B-B14F-4D97-AF65-F5344CB8AC3E}">
        <p14:creationId xmlns:p14="http://schemas.microsoft.com/office/powerpoint/2010/main" val="10332374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CFDF39-7884-3D40-A52C-EC2E28C22861}"/>
              </a:ext>
            </a:extLst>
          </p:cNvPr>
          <p:cNvSpPr>
            <a:spLocks noGrp="1"/>
          </p:cNvSpPr>
          <p:nvPr>
            <p:ph type="body" sz="quarter" idx="11"/>
          </p:nvPr>
        </p:nvSpPr>
        <p:spPr>
          <a:xfrm>
            <a:off x="562803" y="1039092"/>
            <a:ext cx="8024325" cy="4890653"/>
          </a:xfrm>
        </p:spPr>
        <p:txBody>
          <a:bodyPr>
            <a:normAutofit/>
          </a:bodyPr>
          <a:lstStyle/>
          <a:p>
            <a:pPr marL="0" indent="0">
              <a:buNone/>
            </a:pPr>
            <a:r>
              <a:rPr lang="en-GB" dirty="0"/>
              <a:t>🌍 Third Expert Report</a:t>
            </a:r>
            <a:br>
              <a:rPr lang="en-GB" dirty="0"/>
            </a:br>
            <a:r>
              <a:rPr lang="en-GB" b="0" dirty="0">
                <a:solidFill>
                  <a:schemeClr val="tx2"/>
                </a:solidFill>
              </a:rPr>
              <a:t>Diet, nutrition, physical activity and cancer: A global perspective</a:t>
            </a:r>
            <a:br>
              <a:rPr lang="en-GB" dirty="0"/>
            </a:br>
            <a:r>
              <a:rPr lang="en-GB" dirty="0"/>
              <a:t>	</a:t>
            </a:r>
            <a:r>
              <a:rPr lang="en-GB" b="0" dirty="0"/>
              <a:t>Open access: </a:t>
            </a:r>
            <a:r>
              <a:rPr lang="en-GB" b="0" dirty="0" err="1">
                <a:solidFill>
                  <a:schemeClr val="accent1"/>
                </a:solidFill>
              </a:rPr>
              <a:t>wcrf.org</a:t>
            </a:r>
            <a:r>
              <a:rPr lang="en-GB" b="0" dirty="0">
                <a:solidFill>
                  <a:schemeClr val="accent1"/>
                </a:solidFill>
              </a:rPr>
              <a:t>/</a:t>
            </a:r>
            <a:r>
              <a:rPr lang="en-GB" b="0" dirty="0" err="1">
                <a:solidFill>
                  <a:schemeClr val="accent1"/>
                </a:solidFill>
              </a:rPr>
              <a:t>dietandcancer</a:t>
            </a:r>
            <a:endParaRPr lang="en-GB" b="0" dirty="0">
              <a:solidFill>
                <a:schemeClr val="accent1"/>
              </a:solidFill>
            </a:endParaRPr>
          </a:p>
          <a:p>
            <a:pPr marL="0" indent="0">
              <a:buNone/>
            </a:pPr>
            <a:endParaRPr lang="en-GB" dirty="0"/>
          </a:p>
          <a:p>
            <a:pPr marL="0" indent="0">
              <a:buNone/>
            </a:pPr>
            <a:r>
              <a:rPr lang="en-GB" dirty="0"/>
              <a:t>🗣 Recommendations available in other languages</a:t>
            </a:r>
            <a:br>
              <a:rPr lang="en-GB" dirty="0"/>
            </a:br>
            <a:r>
              <a:rPr lang="en-GB" dirty="0"/>
              <a:t>	🇳🇱 </a:t>
            </a:r>
            <a:r>
              <a:rPr lang="en-GB" b="0" dirty="0"/>
              <a:t>Dutch </a:t>
            </a:r>
            <a:r>
              <a:rPr lang="en-GB" dirty="0"/>
              <a:t> </a:t>
            </a:r>
            <a:r>
              <a:rPr lang="en-GB" b="0" dirty="0"/>
              <a:t>🇨🇳 Mandarin  🇫🇷 French  🇩🇪 German  🇪🇸 Spanish</a:t>
            </a:r>
          </a:p>
          <a:p>
            <a:pPr marL="0" indent="0">
              <a:buNone/>
            </a:pPr>
            <a:endParaRPr lang="en-GB" dirty="0"/>
          </a:p>
          <a:p>
            <a:pPr marL="0" indent="0">
              <a:buNone/>
            </a:pPr>
            <a:r>
              <a:rPr lang="en-GB" dirty="0"/>
              <a:t>🛠 Toolkits and ready-made slide sets</a:t>
            </a:r>
            <a:br>
              <a:rPr lang="en-GB" dirty="0"/>
            </a:br>
            <a:r>
              <a:rPr lang="en-GB" b="0" dirty="0"/>
              <a:t>	Free to use: </a:t>
            </a:r>
            <a:r>
              <a:rPr lang="en-GB" b="0" dirty="0" err="1">
                <a:solidFill>
                  <a:schemeClr val="accent1"/>
                </a:solidFill>
              </a:rPr>
              <a:t>wcrf.org</a:t>
            </a:r>
            <a:r>
              <a:rPr lang="en-GB" b="0" dirty="0">
                <a:solidFill>
                  <a:schemeClr val="accent1"/>
                </a:solidFill>
              </a:rPr>
              <a:t>/</a:t>
            </a:r>
            <a:r>
              <a:rPr lang="en-GB" b="0" dirty="0" err="1">
                <a:solidFill>
                  <a:schemeClr val="accent1"/>
                </a:solidFill>
              </a:rPr>
              <a:t>dietandcancer</a:t>
            </a:r>
            <a:r>
              <a:rPr lang="en-GB" b="0" dirty="0">
                <a:solidFill>
                  <a:schemeClr val="accent1"/>
                </a:solidFill>
              </a:rPr>
              <a:t>/resources-and-toolkit</a:t>
            </a:r>
            <a:endParaRPr lang="en-GB" dirty="0">
              <a:solidFill>
                <a:schemeClr val="accent1"/>
              </a:solidFill>
            </a:endParaRPr>
          </a:p>
          <a:p>
            <a:pPr marL="0" indent="0">
              <a:buNone/>
            </a:pPr>
            <a:endParaRPr lang="en-GB" dirty="0"/>
          </a:p>
          <a:p>
            <a:pPr marL="0" indent="0">
              <a:buNone/>
            </a:pPr>
            <a:r>
              <a:rPr lang="en-GB" dirty="0"/>
              <a:t>💻 Online cancer health checks</a:t>
            </a:r>
            <a:br>
              <a:rPr lang="en-GB" dirty="0"/>
            </a:br>
            <a:r>
              <a:rPr lang="en-GB" b="0" dirty="0"/>
              <a:t>	🇬🇧 </a:t>
            </a:r>
            <a:r>
              <a:rPr lang="en-GB" b="0" dirty="0" err="1">
                <a:solidFill>
                  <a:schemeClr val="accent1"/>
                </a:solidFill>
              </a:rPr>
              <a:t>wcrf-uk.org</a:t>
            </a:r>
            <a:r>
              <a:rPr lang="en-GB" b="0" dirty="0">
                <a:solidFill>
                  <a:schemeClr val="accent1"/>
                </a:solidFill>
              </a:rPr>
              <a:t>/</a:t>
            </a:r>
            <a:r>
              <a:rPr lang="en-GB" b="0" dirty="0" err="1">
                <a:solidFill>
                  <a:schemeClr val="accent1"/>
                </a:solidFill>
              </a:rPr>
              <a:t>uk</a:t>
            </a:r>
            <a:r>
              <a:rPr lang="en-GB" b="0" dirty="0">
                <a:solidFill>
                  <a:schemeClr val="accent1"/>
                </a:solidFill>
              </a:rPr>
              <a:t>/cancer-health-check</a:t>
            </a:r>
          </a:p>
          <a:p>
            <a:pPr marL="0" indent="0">
              <a:buNone/>
            </a:pPr>
            <a:r>
              <a:rPr lang="en-GB" b="0" dirty="0">
                <a:solidFill>
                  <a:schemeClr val="accent1"/>
                </a:solidFill>
              </a:rPr>
              <a:t>	</a:t>
            </a:r>
            <a:r>
              <a:rPr lang="en-GB" dirty="0"/>
              <a:t>🇳🇱 </a:t>
            </a:r>
            <a:r>
              <a:rPr lang="en-GB" b="0" dirty="0" err="1">
                <a:solidFill>
                  <a:schemeClr val="accent1"/>
                </a:solidFill>
              </a:rPr>
              <a:t>wkof.nl</a:t>
            </a:r>
            <a:r>
              <a:rPr lang="en-GB" b="0" dirty="0">
                <a:solidFill>
                  <a:schemeClr val="accent1"/>
                </a:solidFill>
              </a:rPr>
              <a:t>/</a:t>
            </a:r>
            <a:r>
              <a:rPr lang="en-GB" b="0" dirty="0" err="1">
                <a:solidFill>
                  <a:schemeClr val="accent1"/>
                </a:solidFill>
              </a:rPr>
              <a:t>nl</a:t>
            </a:r>
            <a:r>
              <a:rPr lang="en-GB" b="0" dirty="0">
                <a:solidFill>
                  <a:schemeClr val="accent1"/>
                </a:solidFill>
              </a:rPr>
              <a:t>/cancer-health-check</a:t>
            </a:r>
          </a:p>
          <a:p>
            <a:pPr marL="0" indent="0">
              <a:buNone/>
            </a:pPr>
            <a:r>
              <a:rPr lang="en-GB" b="0" dirty="0">
                <a:solidFill>
                  <a:schemeClr val="accent1"/>
                </a:solidFill>
              </a:rPr>
              <a:t>	🇺🇸 </a:t>
            </a:r>
            <a:r>
              <a:rPr lang="en-GB" b="0" dirty="0" err="1">
                <a:solidFill>
                  <a:schemeClr val="accent1"/>
                </a:solidFill>
              </a:rPr>
              <a:t>cancerhealthcheck.org</a:t>
            </a:r>
            <a:endParaRPr lang="en-GB" dirty="0">
              <a:solidFill>
                <a:schemeClr val="accent1"/>
              </a:solidFill>
            </a:endParaRPr>
          </a:p>
        </p:txBody>
      </p:sp>
      <p:sp>
        <p:nvSpPr>
          <p:cNvPr id="4" name="Text Placeholder 3">
            <a:extLst>
              <a:ext uri="{FF2B5EF4-FFF2-40B4-BE49-F238E27FC236}">
                <a16:creationId xmlns:a16="http://schemas.microsoft.com/office/drawing/2014/main" id="{FD31B55D-B5C7-9F46-A9CC-05DDA462D38D}"/>
              </a:ext>
            </a:extLst>
          </p:cNvPr>
          <p:cNvSpPr>
            <a:spLocks noGrp="1"/>
          </p:cNvSpPr>
          <p:nvPr>
            <p:ph type="body" sz="quarter" idx="10"/>
          </p:nvPr>
        </p:nvSpPr>
        <p:spPr/>
        <p:txBody>
          <a:bodyPr/>
          <a:lstStyle/>
          <a:p>
            <a:r>
              <a:rPr lang="en-GB"/>
              <a:t>Resources</a:t>
            </a:r>
          </a:p>
        </p:txBody>
      </p:sp>
    </p:spTree>
    <p:extLst>
      <p:ext uri="{BB962C8B-B14F-4D97-AF65-F5344CB8AC3E}">
        <p14:creationId xmlns:p14="http://schemas.microsoft.com/office/powerpoint/2010/main" val="14760942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1892302-7F5D-8D4F-A3B0-A2D5A9393ABA}"/>
              </a:ext>
            </a:extLst>
          </p:cNvPr>
          <p:cNvPicPr>
            <a:picLocks noGrp="1" noChangeAspect="1"/>
          </p:cNvPicPr>
          <p:nvPr>
            <p:ph type="pic" sz="quarter" idx="13"/>
          </p:nvPr>
        </p:nvPicPr>
        <p:blipFill>
          <a:blip r:embed="rId3"/>
          <a:srcRect t="9303" b="9303"/>
          <a:stretch>
            <a:fillRect/>
          </a:stretch>
        </p:blipFill>
        <p:spPr>
          <a:xfrm>
            <a:off x="232276" y="392116"/>
            <a:ext cx="8684089" cy="5300024"/>
          </a:xfrm>
        </p:spPr>
      </p:pic>
      <p:sp>
        <p:nvSpPr>
          <p:cNvPr id="6" name="Rounded Rectangle 5">
            <a:extLst>
              <a:ext uri="{FF2B5EF4-FFF2-40B4-BE49-F238E27FC236}">
                <a16:creationId xmlns:a16="http://schemas.microsoft.com/office/drawing/2014/main" id="{7FB24620-8990-4249-95AA-E55AE2274FA9}"/>
              </a:ext>
            </a:extLst>
          </p:cNvPr>
          <p:cNvSpPr/>
          <p:nvPr/>
        </p:nvSpPr>
        <p:spPr>
          <a:xfrm>
            <a:off x="4160520" y="1097280"/>
            <a:ext cx="662940" cy="2000250"/>
          </a:xfrm>
          <a:prstGeom prst="roundRect">
            <a:avLst/>
          </a:prstGeom>
          <a:noFill/>
          <a:ln w="762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Down Arrow 6">
            <a:extLst>
              <a:ext uri="{FF2B5EF4-FFF2-40B4-BE49-F238E27FC236}">
                <a16:creationId xmlns:a16="http://schemas.microsoft.com/office/drawing/2014/main" id="{D739B142-32B9-B145-A156-5369950358BF}"/>
              </a:ext>
            </a:extLst>
          </p:cNvPr>
          <p:cNvSpPr/>
          <p:nvPr/>
        </p:nvSpPr>
        <p:spPr>
          <a:xfrm>
            <a:off x="4223385" y="308610"/>
            <a:ext cx="537210" cy="6858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12860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322B46-A5B1-BD4D-BF6C-F63579B83C94}"/>
              </a:ext>
            </a:extLst>
          </p:cNvPr>
          <p:cNvSpPr>
            <a:spLocks noGrp="1"/>
          </p:cNvSpPr>
          <p:nvPr>
            <p:ph type="body" sz="quarter" idx="13"/>
          </p:nvPr>
        </p:nvSpPr>
        <p:spPr>
          <a:xfrm>
            <a:off x="529455" y="4622297"/>
            <a:ext cx="8020467" cy="666301"/>
          </a:xfrm>
        </p:spPr>
        <p:txBody>
          <a:bodyPr/>
          <a:lstStyle/>
          <a:p>
            <a:r>
              <a:rPr lang="en-GB" dirty="0"/>
              <a:t>Translating the science into policy</a:t>
            </a:r>
          </a:p>
          <a:p>
            <a:pPr lvl="3" algn="r"/>
            <a:endParaRPr lang="en-GB" sz="1400" dirty="0"/>
          </a:p>
        </p:txBody>
      </p:sp>
      <p:sp>
        <p:nvSpPr>
          <p:cNvPr id="3" name="TextBox 2">
            <a:extLst>
              <a:ext uri="{FF2B5EF4-FFF2-40B4-BE49-F238E27FC236}">
                <a16:creationId xmlns:a16="http://schemas.microsoft.com/office/drawing/2014/main" id="{C79A0493-B9BA-364B-B50D-FD4DE8EE1FFB}"/>
              </a:ext>
            </a:extLst>
          </p:cNvPr>
          <p:cNvSpPr txBox="1"/>
          <p:nvPr/>
        </p:nvSpPr>
        <p:spPr>
          <a:xfrm>
            <a:off x="5977890" y="6229350"/>
            <a:ext cx="0" cy="0"/>
          </a:xfrm>
          <a:prstGeom prst="rect">
            <a:avLst/>
          </a:prstGeom>
        </p:spPr>
        <p:txBody>
          <a:bodyPr wrap="none" rtlCol="0">
            <a:noAutofit/>
          </a:bodyPr>
          <a:lstStyle/>
          <a:p>
            <a:pPr>
              <a:spcAft>
                <a:spcPts val="600"/>
              </a:spcAft>
            </a:pPr>
            <a:endParaRPr lang="en-US" sz="3200" spc="-40" dirty="0">
              <a:solidFill>
                <a:srgbClr val="005A8C"/>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2287245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FA3CE6-05F4-744B-A15A-FDFC99FE3815}"/>
              </a:ext>
            </a:extLst>
          </p:cNvPr>
          <p:cNvSpPr>
            <a:spLocks noGrp="1"/>
          </p:cNvSpPr>
          <p:nvPr>
            <p:ph type="body" sz="quarter" idx="10"/>
          </p:nvPr>
        </p:nvSpPr>
        <p:spPr/>
        <p:txBody>
          <a:bodyPr/>
          <a:lstStyle/>
          <a:p>
            <a:r>
              <a:rPr lang="en-US" dirty="0"/>
              <a:t>Outline</a:t>
            </a:r>
          </a:p>
        </p:txBody>
      </p:sp>
      <p:sp>
        <p:nvSpPr>
          <p:cNvPr id="3" name="Text Placeholder 2">
            <a:extLst>
              <a:ext uri="{FF2B5EF4-FFF2-40B4-BE49-F238E27FC236}">
                <a16:creationId xmlns:a16="http://schemas.microsoft.com/office/drawing/2014/main" id="{F1CBE0F1-9735-FD40-BA7C-93813309AB03}"/>
              </a:ext>
            </a:extLst>
          </p:cNvPr>
          <p:cNvSpPr>
            <a:spLocks noGrp="1"/>
          </p:cNvSpPr>
          <p:nvPr>
            <p:ph type="body" sz="quarter" idx="13"/>
          </p:nvPr>
        </p:nvSpPr>
        <p:spPr>
          <a:xfrm>
            <a:off x="401639" y="1547410"/>
            <a:ext cx="8347075" cy="3987826"/>
          </a:xfrm>
        </p:spPr>
        <p:txBody>
          <a:bodyPr/>
          <a:lstStyle/>
          <a:p>
            <a:pPr marL="457200" indent="-457200" algn="l">
              <a:buFont typeface="Arial" panose="020B0604020202020204" pitchFamily="34" charset="0"/>
              <a:buChar char="•"/>
            </a:pPr>
            <a:r>
              <a:rPr lang="en-US" b="1" dirty="0"/>
              <a:t>Why we need policy action </a:t>
            </a:r>
            <a:r>
              <a:rPr lang="en-US" dirty="0"/>
              <a:t>– obesogenic environments; global targets</a:t>
            </a:r>
          </a:p>
          <a:p>
            <a:pPr marL="457200" indent="-457200" algn="l">
              <a:buFont typeface="Arial" panose="020B0604020202020204" pitchFamily="34" charset="0"/>
              <a:buChar char="•"/>
            </a:pPr>
            <a:r>
              <a:rPr lang="en-US" b="1" dirty="0"/>
              <a:t>NOURISHING framework </a:t>
            </a:r>
          </a:p>
          <a:p>
            <a:pPr marL="457200" indent="-457200" algn="l">
              <a:buFont typeface="Arial" panose="020B0604020202020204" pitchFamily="34" charset="0"/>
              <a:buChar char="•"/>
            </a:pPr>
            <a:r>
              <a:rPr lang="en-US" b="1" dirty="0"/>
              <a:t>New policy framework </a:t>
            </a:r>
            <a:r>
              <a:rPr lang="en-US" dirty="0"/>
              <a:t>– how it was designed; how to use it; its intended impact</a:t>
            </a:r>
          </a:p>
          <a:p>
            <a:pPr marL="457200" indent="-457200" algn="l">
              <a:buFont typeface="Arial" panose="020B0604020202020204" pitchFamily="34" charset="0"/>
              <a:buChar char="•"/>
            </a:pPr>
            <a:r>
              <a:rPr lang="en-US" b="1" dirty="0"/>
              <a:t>Conclusion</a:t>
            </a:r>
            <a:r>
              <a:rPr lang="en-US" dirty="0"/>
              <a:t> – next steps</a:t>
            </a:r>
          </a:p>
        </p:txBody>
      </p:sp>
    </p:spTree>
    <p:extLst>
      <p:ext uri="{BB962C8B-B14F-4D97-AF65-F5344CB8AC3E}">
        <p14:creationId xmlns:p14="http://schemas.microsoft.com/office/powerpoint/2010/main" val="3265019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013B1A-D139-1848-8261-876CA43D7817}"/>
              </a:ext>
            </a:extLst>
          </p:cNvPr>
          <p:cNvSpPr>
            <a:spLocks noGrp="1"/>
          </p:cNvSpPr>
          <p:nvPr>
            <p:ph type="body" sz="quarter" idx="13"/>
          </p:nvPr>
        </p:nvSpPr>
        <p:spPr>
          <a:xfrm>
            <a:off x="529455" y="4622297"/>
            <a:ext cx="8020467" cy="1057286"/>
          </a:xfrm>
        </p:spPr>
        <p:txBody>
          <a:bodyPr/>
          <a:lstStyle/>
          <a:p>
            <a:pPr>
              <a:lnSpc>
                <a:spcPts val="2800"/>
              </a:lnSpc>
            </a:pPr>
            <a:r>
              <a:rPr lang="en-GB" b="1" dirty="0"/>
              <a:t>The global impact of diet, nutrition and physical activity on cancer</a:t>
            </a:r>
          </a:p>
        </p:txBody>
      </p:sp>
    </p:spTree>
    <p:extLst>
      <p:ext uri="{BB962C8B-B14F-4D97-AF65-F5344CB8AC3E}">
        <p14:creationId xmlns:p14="http://schemas.microsoft.com/office/powerpoint/2010/main" val="40421969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E290A3-D708-FE45-BE9C-75DAA60AFD4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578" t="7939" r="3156" b="1142"/>
          <a:stretch/>
        </p:blipFill>
        <p:spPr>
          <a:xfrm>
            <a:off x="2658714" y="3418872"/>
            <a:ext cx="1746467" cy="2401025"/>
          </a:xfrm>
          <a:prstGeom prst="rect">
            <a:avLst/>
          </a:prstGeom>
        </p:spPr>
      </p:pic>
      <p:pic>
        <p:nvPicPr>
          <p:cNvPr id="16" name="Picture 15">
            <a:extLst>
              <a:ext uri="{FF2B5EF4-FFF2-40B4-BE49-F238E27FC236}">
                <a16:creationId xmlns:a16="http://schemas.microsoft.com/office/drawing/2014/main" id="{02103663-FF4A-8844-B199-11645D7831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7698" y="156644"/>
            <a:ext cx="2363526" cy="1574136"/>
          </a:xfrm>
          <a:prstGeom prst="rect">
            <a:avLst/>
          </a:prstGeom>
        </p:spPr>
      </p:pic>
      <p:pic>
        <p:nvPicPr>
          <p:cNvPr id="18" name="Picture 17">
            <a:extLst>
              <a:ext uri="{FF2B5EF4-FFF2-40B4-BE49-F238E27FC236}">
                <a16:creationId xmlns:a16="http://schemas.microsoft.com/office/drawing/2014/main" id="{7BD592C5-1355-4B48-9BE3-B1250EB3A51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72383" y="153757"/>
            <a:ext cx="2367860" cy="1577023"/>
          </a:xfrm>
          <a:prstGeom prst="rect">
            <a:avLst/>
          </a:prstGeom>
        </p:spPr>
      </p:pic>
      <p:pic>
        <p:nvPicPr>
          <p:cNvPr id="20" name="Picture 19">
            <a:extLst>
              <a:ext uri="{FF2B5EF4-FFF2-40B4-BE49-F238E27FC236}">
                <a16:creationId xmlns:a16="http://schemas.microsoft.com/office/drawing/2014/main" id="{649CA6EA-C60D-EA47-A0E5-8BB70B3B297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32319" b="2727"/>
          <a:stretch/>
        </p:blipFill>
        <p:spPr>
          <a:xfrm>
            <a:off x="2552562" y="174466"/>
            <a:ext cx="1958773" cy="1874942"/>
          </a:xfrm>
          <a:prstGeom prst="rect">
            <a:avLst/>
          </a:prstGeom>
        </p:spPr>
      </p:pic>
      <p:pic>
        <p:nvPicPr>
          <p:cNvPr id="22" name="Picture 21">
            <a:extLst>
              <a:ext uri="{FF2B5EF4-FFF2-40B4-BE49-F238E27FC236}">
                <a16:creationId xmlns:a16="http://schemas.microsoft.com/office/drawing/2014/main" id="{055FE0B4-9B8E-D747-BB63-44E33B044E6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198" t="7104" r="14378" b="1792"/>
          <a:stretch/>
        </p:blipFill>
        <p:spPr>
          <a:xfrm>
            <a:off x="4730744" y="3418872"/>
            <a:ext cx="1749657" cy="2405887"/>
          </a:xfrm>
          <a:prstGeom prst="rect">
            <a:avLst/>
          </a:prstGeom>
        </p:spPr>
      </p:pic>
      <p:pic>
        <p:nvPicPr>
          <p:cNvPr id="24" name="Picture 23">
            <a:extLst>
              <a:ext uri="{FF2B5EF4-FFF2-40B4-BE49-F238E27FC236}">
                <a16:creationId xmlns:a16="http://schemas.microsoft.com/office/drawing/2014/main" id="{C20617CA-4596-4E41-9312-B84B41495A2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 t="-1" r="11217" b="572"/>
          <a:stretch/>
        </p:blipFill>
        <p:spPr>
          <a:xfrm>
            <a:off x="6698038" y="4041497"/>
            <a:ext cx="2384348" cy="1778400"/>
          </a:xfrm>
          <a:prstGeom prst="rect">
            <a:avLst/>
          </a:prstGeom>
        </p:spPr>
      </p:pic>
      <p:pic>
        <p:nvPicPr>
          <p:cNvPr id="26" name="Picture 25">
            <a:extLst>
              <a:ext uri="{FF2B5EF4-FFF2-40B4-BE49-F238E27FC236}">
                <a16:creationId xmlns:a16="http://schemas.microsoft.com/office/drawing/2014/main" id="{22F5B5B4-51EA-AB48-928F-29B21EF9E63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47698" y="4061501"/>
            <a:ext cx="2346683" cy="1758396"/>
          </a:xfrm>
          <a:prstGeom prst="rect">
            <a:avLst/>
          </a:prstGeom>
        </p:spPr>
      </p:pic>
      <p:pic>
        <p:nvPicPr>
          <p:cNvPr id="28" name="Picture 27">
            <a:extLst>
              <a:ext uri="{FF2B5EF4-FFF2-40B4-BE49-F238E27FC236}">
                <a16:creationId xmlns:a16="http://schemas.microsoft.com/office/drawing/2014/main" id="{F09AC001-D27F-6144-B08D-1EA9A129AE88}"/>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r="7619"/>
          <a:stretch/>
        </p:blipFill>
        <p:spPr>
          <a:xfrm>
            <a:off x="6698038" y="2024703"/>
            <a:ext cx="2371933" cy="1713389"/>
          </a:xfrm>
          <a:prstGeom prst="rect">
            <a:avLst/>
          </a:prstGeom>
        </p:spPr>
      </p:pic>
      <p:pic>
        <p:nvPicPr>
          <p:cNvPr id="30" name="Picture 29">
            <a:extLst>
              <a:ext uri="{FF2B5EF4-FFF2-40B4-BE49-F238E27FC236}">
                <a16:creationId xmlns:a16="http://schemas.microsoft.com/office/drawing/2014/main" id="{7A672139-092C-4A47-A9C4-3AE54D78ADF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39628" y="2024703"/>
            <a:ext cx="2323914" cy="1738094"/>
          </a:xfrm>
          <a:prstGeom prst="rect">
            <a:avLst/>
          </a:prstGeom>
        </p:spPr>
      </p:pic>
      <p:pic>
        <p:nvPicPr>
          <p:cNvPr id="32" name="Picture 31">
            <a:extLst>
              <a:ext uri="{FF2B5EF4-FFF2-40B4-BE49-F238E27FC236}">
                <a16:creationId xmlns:a16="http://schemas.microsoft.com/office/drawing/2014/main" id="{42C69F76-0A10-D34D-8748-06DDE71964A8}"/>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34830" t="392" r="2574" b="6688"/>
          <a:stretch/>
        </p:blipFill>
        <p:spPr>
          <a:xfrm>
            <a:off x="4635308" y="174466"/>
            <a:ext cx="1871509" cy="1850237"/>
          </a:xfrm>
          <a:prstGeom prst="rect">
            <a:avLst/>
          </a:prstGeom>
        </p:spPr>
      </p:pic>
      <p:pic>
        <p:nvPicPr>
          <p:cNvPr id="36" name="Picture 35">
            <a:extLst>
              <a:ext uri="{FF2B5EF4-FFF2-40B4-BE49-F238E27FC236}">
                <a16:creationId xmlns:a16="http://schemas.microsoft.com/office/drawing/2014/main" id="{81B2BC0E-5A4B-A545-A273-A6EB9930BD56}"/>
              </a:ext>
            </a:extLst>
          </p:cNvPr>
          <p:cNvPicPr>
            <a:picLocks noChangeAspect="1"/>
          </p:cNvPicPr>
          <p:nvPr/>
        </p:nvPicPr>
        <p:blipFill rotWithShape="1">
          <a:blip r:embed="rId13" cstate="screen">
            <a:extLst>
              <a:ext uri="{BEBA8EAE-BF5A-486C-A8C5-ECC9F3942E4B}">
                <a14:imgProps xmlns:a14="http://schemas.microsoft.com/office/drawing/2010/main">
                  <a14:imgLayer r:embed="rId14">
                    <a14:imgEffect>
                      <a14:backgroundRemoval t="10000" b="90000" l="10000" r="90000">
                        <a14:foregroundMark x1="31409" y1="37991" x2="31409" y2="37991"/>
                        <a14:foregroundMark x1="47748" y1="33199" x2="47748" y2="33199"/>
                        <a14:foregroundMark x1="66339" y1="38222" x2="66339" y2="38222"/>
                        <a14:foregroundMark x1="28349" y1="60855" x2="28349" y2="60855"/>
                        <a14:foregroundMark x1="41686" y1="64665" x2="41686" y2="64665"/>
                        <a14:foregroundMark x1="56524" y1="64896" x2="56524" y2="64896"/>
                        <a14:foregroundMark x1="69630" y1="60855" x2="69630" y2="60855"/>
                        <a14:foregroundMark x1="33551" y1="52288" x2="33551" y2="52288"/>
                        <a14:foregroundMark x1="49237" y1="52723" x2="49237" y2="52723"/>
                        <a14:foregroundMark x1="63399" y1="51852" x2="63399" y2="51852"/>
                      </a14:backgroundRemoval>
                    </a14:imgEffect>
                  </a14:imgLayer>
                </a14:imgProps>
              </a:ext>
              <a:ext uri="{28A0092B-C50C-407E-A947-70E740481C1C}">
                <a14:useLocalDpi xmlns:a14="http://schemas.microsoft.com/office/drawing/2010/main"/>
              </a:ext>
            </a:extLst>
          </a:blip>
          <a:srcRect l="17227" t="28941" r="18067" b="30577"/>
          <a:stretch/>
        </p:blipFill>
        <p:spPr>
          <a:xfrm>
            <a:off x="3675779" y="2167942"/>
            <a:ext cx="1810021" cy="1132396"/>
          </a:xfrm>
          <a:prstGeom prst="rect">
            <a:avLst/>
          </a:prstGeom>
        </p:spPr>
      </p:pic>
    </p:spTree>
    <p:extLst>
      <p:ext uri="{BB962C8B-B14F-4D97-AF65-F5344CB8AC3E}">
        <p14:creationId xmlns:p14="http://schemas.microsoft.com/office/powerpoint/2010/main" val="8608809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AC39AF-9D28-E546-A17E-6C41BF9EC219}"/>
              </a:ext>
            </a:extLst>
          </p:cNvPr>
          <p:cNvSpPr>
            <a:spLocks noGrp="1"/>
          </p:cNvSpPr>
          <p:nvPr>
            <p:ph type="body" sz="quarter" idx="10"/>
          </p:nvPr>
        </p:nvSpPr>
        <p:spPr/>
        <p:txBody>
          <a:bodyPr/>
          <a:lstStyle/>
          <a:p>
            <a:r>
              <a:rPr lang="en-GB" dirty="0"/>
              <a:t>Importance of policy action</a:t>
            </a:r>
            <a:endParaRPr lang="en-US" dirty="0"/>
          </a:p>
        </p:txBody>
      </p:sp>
      <p:sp>
        <p:nvSpPr>
          <p:cNvPr id="3" name="Text Placeholder 2">
            <a:extLst>
              <a:ext uri="{FF2B5EF4-FFF2-40B4-BE49-F238E27FC236}">
                <a16:creationId xmlns:a16="http://schemas.microsoft.com/office/drawing/2014/main" id="{37B8B6E8-78AA-1740-BB7A-CFA2A0130622}"/>
              </a:ext>
            </a:extLst>
          </p:cNvPr>
          <p:cNvSpPr>
            <a:spLocks noGrp="1"/>
          </p:cNvSpPr>
          <p:nvPr>
            <p:ph type="body" sz="quarter" idx="13"/>
          </p:nvPr>
        </p:nvSpPr>
        <p:spPr>
          <a:xfrm>
            <a:off x="401218" y="1240264"/>
            <a:ext cx="6517695" cy="4426440"/>
          </a:xfrm>
        </p:spPr>
        <p:txBody>
          <a:bodyPr>
            <a:noAutofit/>
          </a:bodyPr>
          <a:lstStyle/>
          <a:p>
            <a:pPr marL="457200" indent="-457200" algn="l">
              <a:lnSpc>
                <a:spcPct val="114000"/>
              </a:lnSpc>
              <a:spcBef>
                <a:spcPts val="0"/>
              </a:spcBef>
              <a:spcAft>
                <a:spcPts val="800"/>
              </a:spcAft>
              <a:buClr>
                <a:schemeClr val="accent1"/>
              </a:buClr>
              <a:buFont typeface="Arial" panose="020B0604020202020204" pitchFamily="34" charset="0"/>
              <a:buChar char="•"/>
            </a:pPr>
            <a:r>
              <a:rPr lang="en-GB" sz="2200" dirty="0"/>
              <a:t>It is critical to consider the environment in which people make choices, as behaviour is influenced by </a:t>
            </a:r>
            <a:r>
              <a:rPr lang="en-GB" sz="2200" b="1" dirty="0">
                <a:solidFill>
                  <a:schemeClr val="tx2"/>
                </a:solidFill>
              </a:rPr>
              <a:t>environmental, economic and social factors</a:t>
            </a:r>
          </a:p>
          <a:p>
            <a:pPr marL="457200" indent="-457200" algn="l">
              <a:lnSpc>
                <a:spcPct val="114000"/>
              </a:lnSpc>
              <a:spcBef>
                <a:spcPts val="0"/>
              </a:spcBef>
              <a:spcAft>
                <a:spcPts val="800"/>
              </a:spcAft>
              <a:buClr>
                <a:schemeClr val="accent1"/>
              </a:buClr>
              <a:buFont typeface="Arial" panose="020B0604020202020204" pitchFamily="34" charset="0"/>
              <a:buChar char="•"/>
            </a:pPr>
            <a:r>
              <a:rPr lang="en-GB" sz="2200" dirty="0"/>
              <a:t>Understanding these ‘upstream’ determinants of cancer risk highlight opportunities for policy action</a:t>
            </a:r>
          </a:p>
          <a:p>
            <a:pPr marL="457200" indent="-457200" algn="l">
              <a:lnSpc>
                <a:spcPct val="114000"/>
              </a:lnSpc>
              <a:spcBef>
                <a:spcPts val="0"/>
              </a:spcBef>
              <a:spcAft>
                <a:spcPts val="800"/>
              </a:spcAft>
              <a:buClr>
                <a:schemeClr val="accent1"/>
              </a:buClr>
              <a:buFont typeface="Arial" panose="020B0604020202020204" pitchFamily="34" charset="0"/>
              <a:buChar char="•"/>
            </a:pPr>
            <a:r>
              <a:rPr lang="en-GB" sz="2200" b="1" dirty="0">
                <a:solidFill>
                  <a:schemeClr val="tx2"/>
                </a:solidFill>
              </a:rPr>
              <a:t>Public health policies that prioritise prevention</a:t>
            </a:r>
            <a:r>
              <a:rPr lang="en-GB" sz="2200" dirty="0"/>
              <a:t>, in the form of laws, regulations and guidelines, are critical to preventing cancer and other non-communicable diseases</a:t>
            </a:r>
          </a:p>
          <a:p>
            <a:pPr marL="1212850" lvl="1" indent="-285750">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F48107AD-6133-9745-ADF4-20F6BFE25432}"/>
              </a:ext>
            </a:extLst>
          </p:cNvPr>
          <p:cNvPicPr>
            <a:picLocks noChangeAspect="1"/>
          </p:cNvPicPr>
          <p:nvPr/>
        </p:nvPicPr>
        <p:blipFill rotWithShape="1">
          <a:blip r:embed="rId3"/>
          <a:srcRect r="32319" b="2727"/>
          <a:stretch/>
        </p:blipFill>
        <p:spPr>
          <a:xfrm>
            <a:off x="7198860" y="4327506"/>
            <a:ext cx="1549854" cy="1483524"/>
          </a:xfrm>
          <a:prstGeom prst="rect">
            <a:avLst/>
          </a:prstGeom>
        </p:spPr>
      </p:pic>
      <p:pic>
        <p:nvPicPr>
          <p:cNvPr id="5" name="Picture 4">
            <a:extLst>
              <a:ext uri="{FF2B5EF4-FFF2-40B4-BE49-F238E27FC236}">
                <a16:creationId xmlns:a16="http://schemas.microsoft.com/office/drawing/2014/main" id="{AD996DB7-2EBC-984E-8542-252768DE1F2C}"/>
              </a:ext>
            </a:extLst>
          </p:cNvPr>
          <p:cNvPicPr>
            <a:picLocks noChangeAspect="1"/>
          </p:cNvPicPr>
          <p:nvPr/>
        </p:nvPicPr>
        <p:blipFill rotWithShape="1">
          <a:blip r:embed="rId4"/>
          <a:srcRect l="34830" t="392" r="2574" b="6688"/>
          <a:stretch/>
        </p:blipFill>
        <p:spPr>
          <a:xfrm>
            <a:off x="7202158" y="1098597"/>
            <a:ext cx="1546556" cy="1528977"/>
          </a:xfrm>
          <a:prstGeom prst="rect">
            <a:avLst/>
          </a:prstGeom>
        </p:spPr>
      </p:pic>
      <p:pic>
        <p:nvPicPr>
          <p:cNvPr id="7" name="Picture 6">
            <a:extLst>
              <a:ext uri="{FF2B5EF4-FFF2-40B4-BE49-F238E27FC236}">
                <a16:creationId xmlns:a16="http://schemas.microsoft.com/office/drawing/2014/main" id="{4E2ECED2-C03D-1044-B34A-3FC6EDA5610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34426" b="2894"/>
          <a:stretch/>
        </p:blipFill>
        <p:spPr>
          <a:xfrm>
            <a:off x="7198860" y="2690472"/>
            <a:ext cx="1549854" cy="1528573"/>
          </a:xfrm>
          <a:prstGeom prst="rect">
            <a:avLst/>
          </a:prstGeom>
        </p:spPr>
      </p:pic>
    </p:spTree>
    <p:extLst>
      <p:ext uri="{BB962C8B-B14F-4D97-AF65-F5344CB8AC3E}">
        <p14:creationId xmlns:p14="http://schemas.microsoft.com/office/powerpoint/2010/main" val="40337820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7D1B3F6-4E62-8E43-B611-BD8DC1B969C4}"/>
              </a:ext>
            </a:extLst>
          </p:cNvPr>
          <p:cNvSpPr>
            <a:spLocks noGrp="1"/>
          </p:cNvSpPr>
          <p:nvPr>
            <p:ph type="body" sz="quarter" idx="10"/>
          </p:nvPr>
        </p:nvSpPr>
        <p:spPr>
          <a:xfrm>
            <a:off x="401217" y="300676"/>
            <a:ext cx="8576527" cy="575717"/>
          </a:xfrm>
        </p:spPr>
        <p:txBody>
          <a:bodyPr/>
          <a:lstStyle/>
          <a:p>
            <a:r>
              <a:rPr lang="en-GB" dirty="0"/>
              <a:t>Action needed across all sectors of society</a:t>
            </a:r>
            <a:endParaRPr lang="en-US" dirty="0"/>
          </a:p>
        </p:txBody>
      </p:sp>
      <p:sp>
        <p:nvSpPr>
          <p:cNvPr id="3" name="Picture Placeholder 2">
            <a:extLst>
              <a:ext uri="{FF2B5EF4-FFF2-40B4-BE49-F238E27FC236}">
                <a16:creationId xmlns:a16="http://schemas.microsoft.com/office/drawing/2014/main" id="{FD0E5743-3D8B-DF43-8A32-5B187F127E32}"/>
              </a:ext>
            </a:extLst>
          </p:cNvPr>
          <p:cNvSpPr>
            <a:spLocks noGrp="1"/>
          </p:cNvSpPr>
          <p:nvPr>
            <p:ph type="pic" sz="quarter" idx="13"/>
          </p:nvPr>
        </p:nvSpPr>
        <p:spPr/>
      </p:sp>
      <p:pic>
        <p:nvPicPr>
          <p:cNvPr id="7" name="Picture 6">
            <a:extLst>
              <a:ext uri="{FF2B5EF4-FFF2-40B4-BE49-F238E27FC236}">
                <a16:creationId xmlns:a16="http://schemas.microsoft.com/office/drawing/2014/main" id="{FA13CFEC-AAB2-814C-89AC-CAFA1FC6B49C}"/>
              </a:ext>
            </a:extLst>
          </p:cNvPr>
          <p:cNvPicPr>
            <a:picLocks noChangeAspect="1"/>
          </p:cNvPicPr>
          <p:nvPr/>
        </p:nvPicPr>
        <p:blipFill rotWithShape="1">
          <a:blip r:embed="rId3"/>
          <a:srcRect l="4884" t="6617" r="5122" b="6870"/>
          <a:stretch/>
        </p:blipFill>
        <p:spPr>
          <a:xfrm>
            <a:off x="472207" y="1030487"/>
            <a:ext cx="8254580" cy="4867286"/>
          </a:xfrm>
          <a:prstGeom prst="rect">
            <a:avLst/>
          </a:prstGeom>
        </p:spPr>
      </p:pic>
    </p:spTree>
    <p:extLst>
      <p:ext uri="{BB962C8B-B14F-4D97-AF65-F5344CB8AC3E}">
        <p14:creationId xmlns:p14="http://schemas.microsoft.com/office/powerpoint/2010/main" val="4258378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90C03C0A-B18E-EA41-90E1-EA5B0A673931}"/>
              </a:ext>
            </a:extLst>
          </p:cNvPr>
          <p:cNvSpPr>
            <a:spLocks noGrp="1"/>
          </p:cNvSpPr>
          <p:nvPr>
            <p:ph type="body" sz="quarter" idx="10"/>
          </p:nvPr>
        </p:nvSpPr>
        <p:spPr/>
        <p:txBody>
          <a:bodyPr>
            <a:normAutofit/>
          </a:bodyPr>
          <a:lstStyle/>
          <a:p>
            <a:r>
              <a:rPr lang="en-US" sz="3200" dirty="0"/>
              <a:t>Global targets</a:t>
            </a:r>
          </a:p>
        </p:txBody>
      </p:sp>
      <p:pic>
        <p:nvPicPr>
          <p:cNvPr id="5" name="Picture 4">
            <a:extLst>
              <a:ext uri="{FF2B5EF4-FFF2-40B4-BE49-F238E27FC236}">
                <a16:creationId xmlns:a16="http://schemas.microsoft.com/office/drawing/2014/main" id="{704405CC-23D5-B349-9C0F-79B04B2046E1}"/>
              </a:ext>
            </a:extLst>
          </p:cNvPr>
          <p:cNvPicPr>
            <a:picLocks noChangeAspect="1"/>
          </p:cNvPicPr>
          <p:nvPr/>
        </p:nvPicPr>
        <p:blipFill>
          <a:blip r:embed="rId3"/>
          <a:stretch>
            <a:fillRect/>
          </a:stretch>
        </p:blipFill>
        <p:spPr>
          <a:xfrm>
            <a:off x="5876068" y="1159099"/>
            <a:ext cx="2071132" cy="2798808"/>
          </a:xfrm>
          <a:prstGeom prst="rect">
            <a:avLst/>
          </a:prstGeom>
          <a:solidFill>
            <a:schemeClr val="tx1">
              <a:lumMod val="50000"/>
              <a:lumOff val="50000"/>
            </a:schemeClr>
          </a:solidFill>
          <a:ln>
            <a:solidFill>
              <a:schemeClr val="tx1">
                <a:lumMod val="50000"/>
                <a:lumOff val="50000"/>
              </a:schemeClr>
            </a:solidFill>
          </a:ln>
        </p:spPr>
      </p:pic>
      <p:pic>
        <p:nvPicPr>
          <p:cNvPr id="6" name="Picture 5">
            <a:extLst>
              <a:ext uri="{FF2B5EF4-FFF2-40B4-BE49-F238E27FC236}">
                <a16:creationId xmlns:a16="http://schemas.microsoft.com/office/drawing/2014/main" id="{E237F2B2-ED3F-D94B-AB6A-8D76B319B4E9}"/>
              </a:ext>
            </a:extLst>
          </p:cNvPr>
          <p:cNvPicPr>
            <a:picLocks noChangeAspect="1"/>
          </p:cNvPicPr>
          <p:nvPr/>
        </p:nvPicPr>
        <p:blipFill>
          <a:blip r:embed="rId4"/>
          <a:stretch>
            <a:fillRect/>
          </a:stretch>
        </p:blipFill>
        <p:spPr>
          <a:xfrm>
            <a:off x="503365" y="1454744"/>
            <a:ext cx="3720905" cy="2392010"/>
          </a:xfrm>
          <a:prstGeom prst="rect">
            <a:avLst/>
          </a:prstGeom>
        </p:spPr>
      </p:pic>
      <p:sp>
        <p:nvSpPr>
          <p:cNvPr id="7" name="Rectangle 6">
            <a:extLst>
              <a:ext uri="{FF2B5EF4-FFF2-40B4-BE49-F238E27FC236}">
                <a16:creationId xmlns:a16="http://schemas.microsoft.com/office/drawing/2014/main" id="{EC6F52D4-D4A9-6E40-9528-C5FC93916CE3}"/>
              </a:ext>
            </a:extLst>
          </p:cNvPr>
          <p:cNvSpPr/>
          <p:nvPr/>
        </p:nvSpPr>
        <p:spPr>
          <a:xfrm>
            <a:off x="400334" y="4250146"/>
            <a:ext cx="3929558" cy="1466427"/>
          </a:xfrm>
          <a:prstGeom prst="rect">
            <a:avLst/>
          </a:prstGeom>
          <a:solidFill>
            <a:schemeClr val="tx2">
              <a:lumMod val="20000"/>
              <a:lumOff val="80000"/>
            </a:schemeClr>
          </a:solidFill>
          <a:ln w="31750">
            <a:noFill/>
          </a:ln>
        </p:spPr>
        <p:txBody>
          <a:bodyPr wrap="square">
            <a:spAutoFit/>
          </a:bodyPr>
          <a:lstStyle/>
          <a:p>
            <a:pPr>
              <a:lnSpc>
                <a:spcPct val="114000"/>
              </a:lnSpc>
            </a:pPr>
            <a:r>
              <a:rPr lang="en-US" sz="2000" b="1" dirty="0">
                <a:solidFill>
                  <a:schemeClr val="tx2"/>
                </a:solidFill>
              </a:rPr>
              <a:t>Target 3.4: </a:t>
            </a:r>
            <a:r>
              <a:rPr lang="en-US" sz="2000" dirty="0"/>
              <a:t>By 2030, reduce by one third premature mortality from non-communicable diseases</a:t>
            </a:r>
          </a:p>
        </p:txBody>
      </p:sp>
      <p:sp>
        <p:nvSpPr>
          <p:cNvPr id="8" name="Rectangle 7">
            <a:extLst>
              <a:ext uri="{FF2B5EF4-FFF2-40B4-BE49-F238E27FC236}">
                <a16:creationId xmlns:a16="http://schemas.microsoft.com/office/drawing/2014/main" id="{CA390B8C-48FB-5741-8D6D-8806878587FE}"/>
              </a:ext>
            </a:extLst>
          </p:cNvPr>
          <p:cNvSpPr/>
          <p:nvPr/>
        </p:nvSpPr>
        <p:spPr>
          <a:xfrm>
            <a:off x="4680680" y="4239245"/>
            <a:ext cx="4176714" cy="1477328"/>
          </a:xfrm>
          <a:prstGeom prst="rect">
            <a:avLst/>
          </a:prstGeom>
          <a:solidFill>
            <a:schemeClr val="tx2">
              <a:lumMod val="20000"/>
              <a:lumOff val="80000"/>
            </a:schemeClr>
          </a:solidFill>
          <a:ln w="25400">
            <a:noFill/>
          </a:ln>
        </p:spPr>
        <p:txBody>
          <a:bodyPr wrap="square">
            <a:spAutoFit/>
          </a:bodyPr>
          <a:lstStyle/>
          <a:p>
            <a:r>
              <a:rPr lang="en-GB" b="1" dirty="0">
                <a:solidFill>
                  <a:schemeClr val="tx2"/>
                </a:solidFill>
              </a:rPr>
              <a:t>By 2025:</a:t>
            </a:r>
            <a:endParaRPr lang="en-US" b="1" dirty="0">
              <a:solidFill>
                <a:schemeClr val="tx2"/>
              </a:solidFill>
            </a:endParaRPr>
          </a:p>
          <a:p>
            <a:pPr marL="285750" indent="-285750">
              <a:buFont typeface="Arial" panose="020B0604020202020204" pitchFamily="34" charset="0"/>
              <a:buChar char="•"/>
            </a:pPr>
            <a:r>
              <a:rPr lang="en-US" dirty="0"/>
              <a:t>Halt the rise in diabetes and obesity</a:t>
            </a:r>
          </a:p>
          <a:p>
            <a:pPr marL="285750" indent="-285750">
              <a:buFont typeface="Arial" panose="020B0604020202020204" pitchFamily="34" charset="0"/>
              <a:buChar char="•"/>
            </a:pPr>
            <a:r>
              <a:rPr lang="en-US" dirty="0"/>
              <a:t>A 25% relative reduction in risk of premature mortality from four main non-communicable diseases</a:t>
            </a:r>
          </a:p>
        </p:txBody>
      </p:sp>
    </p:spTree>
    <p:extLst>
      <p:ext uri="{BB962C8B-B14F-4D97-AF65-F5344CB8AC3E}">
        <p14:creationId xmlns:p14="http://schemas.microsoft.com/office/powerpoint/2010/main" val="29678122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4896B6C-8514-3A4A-932B-C7590274E56C}"/>
              </a:ext>
            </a:extLst>
          </p:cNvPr>
          <p:cNvSpPr>
            <a:spLocks noGrp="1"/>
          </p:cNvSpPr>
          <p:nvPr>
            <p:ph type="body" sz="quarter" idx="11"/>
          </p:nvPr>
        </p:nvSpPr>
        <p:spPr>
          <a:xfrm>
            <a:off x="395536" y="1833427"/>
            <a:ext cx="8353177" cy="3628153"/>
          </a:xfrm>
        </p:spPr>
        <p:txBody>
          <a:bodyPr>
            <a:noAutofit/>
          </a:bodyPr>
          <a:lstStyle/>
          <a:p>
            <a:pPr marL="800100" lvl="1" indent="-342900">
              <a:lnSpc>
                <a:spcPct val="115000"/>
              </a:lnSpc>
              <a:spcAft>
                <a:spcPts val="1200"/>
              </a:spcAft>
              <a:buFont typeface="Wingdings" charset="2"/>
              <a:buChar char=""/>
            </a:pPr>
            <a:r>
              <a:rPr lang="en-US" sz="2200" b="1" dirty="0" err="1">
                <a:ea typeface="DengXian" charset="-122"/>
                <a:cs typeface="Arial" charset="0"/>
              </a:rPr>
              <a:t>conceptualise</a:t>
            </a:r>
            <a:r>
              <a:rPr lang="en-US" sz="2200" b="1" dirty="0">
                <a:ea typeface="DengXian" charset="-122"/>
                <a:cs typeface="Arial" charset="0"/>
              </a:rPr>
              <a:t>, </a:t>
            </a:r>
            <a:r>
              <a:rPr lang="en-US" sz="2200" b="1" dirty="0" err="1">
                <a:ea typeface="DengXian" charset="-122"/>
                <a:cs typeface="Arial" charset="0"/>
              </a:rPr>
              <a:t>organise</a:t>
            </a:r>
            <a:r>
              <a:rPr lang="en-US" sz="2200" b="1" dirty="0">
                <a:ea typeface="DengXian" charset="-122"/>
                <a:cs typeface="Arial" charset="0"/>
              </a:rPr>
              <a:t> </a:t>
            </a:r>
            <a:r>
              <a:rPr lang="en-US" sz="2200" dirty="0">
                <a:ea typeface="DengXian" charset="-122"/>
                <a:cs typeface="Arial" charset="0"/>
              </a:rPr>
              <a:t>and </a:t>
            </a:r>
            <a:r>
              <a:rPr lang="en-US" sz="2200" b="1" dirty="0">
                <a:ea typeface="DengXian" charset="-122"/>
                <a:cs typeface="Arial" charset="0"/>
              </a:rPr>
              <a:t>package </a:t>
            </a:r>
            <a:r>
              <a:rPr lang="en-US" sz="2200" dirty="0">
                <a:ea typeface="DengXian" charset="-122"/>
                <a:cs typeface="Arial" charset="0"/>
              </a:rPr>
              <a:t>policies to address risk factors</a:t>
            </a:r>
          </a:p>
          <a:p>
            <a:pPr marL="800100" lvl="1" indent="-342900">
              <a:lnSpc>
                <a:spcPct val="115000"/>
              </a:lnSpc>
              <a:spcAft>
                <a:spcPts val="1200"/>
              </a:spcAft>
              <a:buFont typeface="Wingdings" charset="2"/>
              <a:buChar char=""/>
            </a:pPr>
            <a:r>
              <a:rPr lang="en-US" sz="2200" b="1" dirty="0">
                <a:ea typeface="DengXian" charset="-122"/>
                <a:cs typeface="Arial" charset="0"/>
              </a:rPr>
              <a:t>plan, develop, implement </a:t>
            </a:r>
            <a:r>
              <a:rPr lang="en-US" sz="2200" dirty="0">
                <a:ea typeface="DengXian" charset="-122"/>
                <a:cs typeface="Arial" charset="0"/>
              </a:rPr>
              <a:t>and </a:t>
            </a:r>
            <a:r>
              <a:rPr lang="en-US" sz="2200" b="1" dirty="0">
                <a:ea typeface="DengXian" charset="-122"/>
                <a:cs typeface="Arial" charset="0"/>
              </a:rPr>
              <a:t>evaluate</a:t>
            </a:r>
            <a:r>
              <a:rPr lang="en-US" sz="2200" dirty="0">
                <a:ea typeface="DengXian" charset="-122"/>
                <a:cs typeface="Arial" charset="0"/>
              </a:rPr>
              <a:t> policies</a:t>
            </a:r>
          </a:p>
          <a:p>
            <a:pPr marL="800100" lvl="1" indent="-342900">
              <a:lnSpc>
                <a:spcPct val="115000"/>
              </a:lnSpc>
              <a:spcAft>
                <a:spcPts val="1200"/>
              </a:spcAft>
              <a:buFont typeface="Wingdings" charset="2"/>
              <a:buChar char=""/>
            </a:pPr>
            <a:r>
              <a:rPr lang="en-US" sz="2200" b="1" dirty="0">
                <a:ea typeface="DengXian" charset="-122"/>
                <a:cs typeface="Arial" charset="0"/>
              </a:rPr>
              <a:t>identify </a:t>
            </a:r>
            <a:r>
              <a:rPr lang="en-US" sz="2200" dirty="0">
                <a:ea typeface="DengXian" charset="-122"/>
                <a:cs typeface="Arial" charset="0"/>
              </a:rPr>
              <a:t>available </a:t>
            </a:r>
            <a:r>
              <a:rPr lang="en-US" sz="2200" b="1" dirty="0">
                <a:ea typeface="DengXian" charset="-122"/>
                <a:cs typeface="Arial" charset="0"/>
              </a:rPr>
              <a:t>policy levers </a:t>
            </a:r>
            <a:r>
              <a:rPr lang="en-US" sz="2200" dirty="0">
                <a:ea typeface="DengXian" charset="-122"/>
                <a:cs typeface="Arial" charset="0"/>
              </a:rPr>
              <a:t>and </a:t>
            </a:r>
            <a:r>
              <a:rPr lang="en-US" sz="2200" b="1" dirty="0">
                <a:ea typeface="DengXian" charset="-122"/>
                <a:cs typeface="Arial" charset="0"/>
              </a:rPr>
              <a:t>policy options </a:t>
            </a:r>
            <a:r>
              <a:rPr lang="en-US" sz="2200" dirty="0">
                <a:ea typeface="DengXian" charset="-122"/>
                <a:cs typeface="Arial" charset="0"/>
              </a:rPr>
              <a:t>that can be used </a:t>
            </a:r>
            <a:r>
              <a:rPr lang="en-US" sz="2200" b="1" dirty="0">
                <a:ea typeface="DengXian" charset="-122"/>
                <a:cs typeface="Arial" charset="0"/>
              </a:rPr>
              <a:t>to create health-enhancing environments</a:t>
            </a:r>
          </a:p>
          <a:p>
            <a:pPr marL="800100" lvl="1" indent="-342900">
              <a:lnSpc>
                <a:spcPct val="115000"/>
              </a:lnSpc>
              <a:spcAft>
                <a:spcPts val="1200"/>
              </a:spcAft>
              <a:buFont typeface="Wingdings" charset="2"/>
              <a:buChar char=""/>
            </a:pPr>
            <a:r>
              <a:rPr lang="en-US" sz="2200" dirty="0">
                <a:ea typeface="DengXian" charset="-122"/>
                <a:cs typeface="Arial" charset="0"/>
              </a:rPr>
              <a:t>develop a </a:t>
            </a:r>
            <a:r>
              <a:rPr lang="en-US" sz="2200" b="1" dirty="0">
                <a:ea typeface="DengXian" charset="-122"/>
                <a:cs typeface="Arial" charset="0"/>
              </a:rPr>
              <a:t>comprehensive policy approach</a:t>
            </a:r>
            <a:r>
              <a:rPr lang="en-US" sz="2200" dirty="0">
                <a:ea typeface="DengXian" charset="-122"/>
                <a:cs typeface="Arial" charset="0"/>
              </a:rPr>
              <a:t>, which can be </a:t>
            </a:r>
            <a:r>
              <a:rPr lang="en-US" sz="2200" b="1" dirty="0">
                <a:ea typeface="DengXian" charset="-122"/>
                <a:cs typeface="Arial" charset="0"/>
              </a:rPr>
              <a:t>adapted </a:t>
            </a:r>
            <a:r>
              <a:rPr lang="en-US" sz="2200" dirty="0">
                <a:ea typeface="DengXian" charset="-122"/>
                <a:cs typeface="Arial" charset="0"/>
              </a:rPr>
              <a:t>to </a:t>
            </a:r>
            <a:r>
              <a:rPr lang="en-US" sz="2200" b="1" dirty="0">
                <a:ea typeface="DengXian" charset="-122"/>
                <a:cs typeface="Arial" charset="0"/>
              </a:rPr>
              <a:t>reflect national contexts </a:t>
            </a:r>
            <a:r>
              <a:rPr lang="en-US" sz="2200" dirty="0">
                <a:ea typeface="DengXian" charset="-122"/>
                <a:cs typeface="Arial" charset="0"/>
              </a:rPr>
              <a:t>to </a:t>
            </a:r>
            <a:r>
              <a:rPr lang="en-US" sz="2200" b="1" dirty="0">
                <a:ea typeface="DengXian" charset="-122"/>
                <a:cs typeface="Arial" charset="0"/>
              </a:rPr>
              <a:t>achieve system-wide change</a:t>
            </a:r>
            <a:r>
              <a:rPr lang="en-US" sz="2200" dirty="0">
                <a:ea typeface="DengXian" charset="-122"/>
                <a:cs typeface="Arial" charset="0"/>
              </a:rPr>
              <a:t> </a:t>
            </a:r>
          </a:p>
        </p:txBody>
      </p:sp>
      <p:sp>
        <p:nvSpPr>
          <p:cNvPr id="4" name="Text Placeholder 3">
            <a:extLst>
              <a:ext uri="{FF2B5EF4-FFF2-40B4-BE49-F238E27FC236}">
                <a16:creationId xmlns:a16="http://schemas.microsoft.com/office/drawing/2014/main" id="{E2138E94-AFFF-C048-AED1-DC86F2D0701D}"/>
              </a:ext>
            </a:extLst>
          </p:cNvPr>
          <p:cNvSpPr>
            <a:spLocks noGrp="1"/>
          </p:cNvSpPr>
          <p:nvPr>
            <p:ph type="body" sz="quarter" idx="12"/>
          </p:nvPr>
        </p:nvSpPr>
        <p:spPr>
          <a:xfrm>
            <a:off x="395536" y="1245562"/>
            <a:ext cx="8353177" cy="360363"/>
          </a:xfrm>
        </p:spPr>
        <p:txBody>
          <a:bodyPr>
            <a:normAutofit/>
          </a:bodyPr>
          <a:lstStyle/>
          <a:p>
            <a:r>
              <a:rPr lang="en-US" b="1" dirty="0">
                <a:ea typeface="DengXian" charset="-122"/>
                <a:cs typeface="Arial" charset="0"/>
              </a:rPr>
              <a:t>Policy frameworks </a:t>
            </a:r>
            <a:r>
              <a:rPr lang="en-US" dirty="0">
                <a:ea typeface="DengXian" charset="-122"/>
                <a:cs typeface="Arial" charset="0"/>
              </a:rPr>
              <a:t>can help policymakers to:</a:t>
            </a:r>
          </a:p>
        </p:txBody>
      </p:sp>
      <p:sp>
        <p:nvSpPr>
          <p:cNvPr id="2" name="Text Placeholder 1">
            <a:extLst>
              <a:ext uri="{FF2B5EF4-FFF2-40B4-BE49-F238E27FC236}">
                <a16:creationId xmlns:a16="http://schemas.microsoft.com/office/drawing/2014/main" id="{7F917169-54F7-E844-BB36-D9B68061FC54}"/>
              </a:ext>
            </a:extLst>
          </p:cNvPr>
          <p:cNvSpPr>
            <a:spLocks noGrp="1"/>
          </p:cNvSpPr>
          <p:nvPr>
            <p:ph type="body" sz="quarter" idx="10"/>
          </p:nvPr>
        </p:nvSpPr>
        <p:spPr/>
        <p:txBody>
          <a:bodyPr>
            <a:normAutofit/>
          </a:bodyPr>
          <a:lstStyle/>
          <a:p>
            <a:r>
              <a:rPr lang="en-GB" sz="3000" dirty="0"/>
              <a:t>Using a policy framework to support action</a:t>
            </a:r>
            <a:endParaRPr lang="en-US" sz="3000" dirty="0"/>
          </a:p>
        </p:txBody>
      </p:sp>
    </p:spTree>
    <p:extLst>
      <p:ext uri="{BB962C8B-B14F-4D97-AF65-F5344CB8AC3E}">
        <p14:creationId xmlns:p14="http://schemas.microsoft.com/office/powerpoint/2010/main" val="11324833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7190FF-269F-F042-A60E-6247126DEE3C}"/>
              </a:ext>
            </a:extLst>
          </p:cNvPr>
          <p:cNvPicPr>
            <a:picLocks noChangeAspect="1"/>
          </p:cNvPicPr>
          <p:nvPr/>
        </p:nvPicPr>
        <p:blipFill>
          <a:blip r:embed="rId3"/>
          <a:stretch>
            <a:fillRect/>
          </a:stretch>
        </p:blipFill>
        <p:spPr>
          <a:xfrm>
            <a:off x="2631072" y="90153"/>
            <a:ext cx="6512928" cy="5885645"/>
          </a:xfrm>
          <a:prstGeom prst="rect">
            <a:avLst/>
          </a:prstGeom>
        </p:spPr>
      </p:pic>
      <p:sp>
        <p:nvSpPr>
          <p:cNvPr id="5" name="TextBox 4">
            <a:extLst>
              <a:ext uri="{FF2B5EF4-FFF2-40B4-BE49-F238E27FC236}">
                <a16:creationId xmlns:a16="http://schemas.microsoft.com/office/drawing/2014/main" id="{75C7A4B5-F6CD-914C-A158-F3EAB6889FAB}"/>
              </a:ext>
            </a:extLst>
          </p:cNvPr>
          <p:cNvSpPr txBox="1"/>
          <p:nvPr/>
        </p:nvSpPr>
        <p:spPr>
          <a:xfrm>
            <a:off x="2195591" y="6362163"/>
            <a:ext cx="4892842" cy="405685"/>
          </a:xfrm>
          <a:prstGeom prst="rect">
            <a:avLst/>
          </a:prstGeom>
          <a:solidFill>
            <a:schemeClr val="bg1"/>
          </a:solidFill>
        </p:spPr>
        <p:txBody>
          <a:bodyPr wrap="square" rtlCol="0">
            <a:noAutofit/>
          </a:bodyPr>
          <a:lstStyle/>
          <a:p>
            <a:pPr algn="ctr">
              <a:spcAft>
                <a:spcPts val="600"/>
              </a:spcAft>
            </a:pPr>
            <a:r>
              <a:rPr lang="en-GB" sz="2000" spc="-40" dirty="0" err="1">
                <a:solidFill>
                  <a:schemeClr val="tx2"/>
                </a:solidFill>
                <a:latin typeface="Arial" panose="020B0604020202020204" pitchFamily="34" charset="0"/>
                <a:ea typeface="Segoe UI" panose="020B0502040204020203" pitchFamily="34" charset="0"/>
                <a:cs typeface="Arial" panose="020B0604020202020204" pitchFamily="34" charset="0"/>
              </a:rPr>
              <a:t>www.wcrf.org</a:t>
            </a:r>
            <a:r>
              <a:rPr lang="en-GB" sz="2000" spc="-40" dirty="0">
                <a:solidFill>
                  <a:schemeClr val="tx2"/>
                </a:solidFill>
                <a:latin typeface="Arial" panose="020B0604020202020204" pitchFamily="34" charset="0"/>
                <a:ea typeface="Segoe UI" panose="020B0502040204020203" pitchFamily="34" charset="0"/>
                <a:cs typeface="Arial" panose="020B0604020202020204" pitchFamily="34" charset="0"/>
              </a:rPr>
              <a:t>/NOURISHING</a:t>
            </a:r>
            <a:endParaRPr lang="en-US" sz="2000" spc="-40" dirty="0">
              <a:solidFill>
                <a:schemeClr val="tx2"/>
              </a:solidFill>
              <a:latin typeface="Arial" panose="020B0604020202020204" pitchFamily="34" charset="0"/>
              <a:ea typeface="Segoe UI" panose="020B0502040204020203" pitchFamily="34" charset="0"/>
              <a:cs typeface="Arial" panose="020B0604020202020204" pitchFamily="34" charset="0"/>
            </a:endParaRPr>
          </a:p>
        </p:txBody>
      </p:sp>
      <p:sp>
        <p:nvSpPr>
          <p:cNvPr id="7" name="TextBox 6">
            <a:extLst>
              <a:ext uri="{FF2B5EF4-FFF2-40B4-BE49-F238E27FC236}">
                <a16:creationId xmlns:a16="http://schemas.microsoft.com/office/drawing/2014/main" id="{8859E458-E45C-B048-89F8-02927EDF0D90}"/>
              </a:ext>
            </a:extLst>
          </p:cNvPr>
          <p:cNvSpPr txBox="1"/>
          <p:nvPr/>
        </p:nvSpPr>
        <p:spPr>
          <a:xfrm>
            <a:off x="0" y="2266682"/>
            <a:ext cx="2665927" cy="1532586"/>
          </a:xfrm>
          <a:prstGeom prst="rect">
            <a:avLst/>
          </a:prstGeom>
        </p:spPr>
        <p:txBody>
          <a:bodyPr wrap="square" rtlCol="0">
            <a:noAutofit/>
          </a:bodyPr>
          <a:lstStyle/>
          <a:p>
            <a:pPr algn="ctr">
              <a:spcAft>
                <a:spcPts val="600"/>
              </a:spcAft>
            </a:pPr>
            <a:r>
              <a:rPr lang="en-GB" sz="3000" b="1" spc="-40" dirty="0">
                <a:solidFill>
                  <a:schemeClr val="tx2"/>
                </a:solidFill>
                <a:latin typeface="Arial" panose="020B0604020202020204" pitchFamily="34" charset="0"/>
                <a:ea typeface="Segoe UI" panose="020B0502040204020203" pitchFamily="34" charset="0"/>
                <a:cs typeface="Arial" panose="020B0604020202020204" pitchFamily="34" charset="0"/>
              </a:rPr>
              <a:t>Our NOURISHING framework</a:t>
            </a:r>
          </a:p>
        </p:txBody>
      </p:sp>
    </p:spTree>
    <p:extLst>
      <p:ext uri="{BB962C8B-B14F-4D97-AF65-F5344CB8AC3E}">
        <p14:creationId xmlns:p14="http://schemas.microsoft.com/office/powerpoint/2010/main" val="1650683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7F949FDB-1155-3D46-BB2B-9918498E91B8}"/>
              </a:ext>
            </a:extLst>
          </p:cNvPr>
          <p:cNvSpPr txBox="1">
            <a:spLocks/>
          </p:cNvSpPr>
          <p:nvPr/>
        </p:nvSpPr>
        <p:spPr>
          <a:xfrm>
            <a:off x="296976" y="1998374"/>
            <a:ext cx="3216621" cy="2444303"/>
          </a:xfrm>
          <a:prstGeom prst="rect">
            <a:avLst/>
          </a:prstGeom>
          <a:ln w="38100">
            <a:noFill/>
          </a:ln>
        </p:spPr>
        <p:txBody>
          <a:bodyPr/>
          <a:lstStyle>
            <a:lvl1pPr marL="0" indent="0" algn="l" defTabSz="685800" rtl="0" eaLnBrk="1" latinLnBrk="0" hangingPunct="1">
              <a:lnSpc>
                <a:spcPts val="1650"/>
              </a:lnSpc>
              <a:spcBef>
                <a:spcPct val="20000"/>
              </a:spcBef>
              <a:spcAft>
                <a:spcPts val="450"/>
              </a:spcAft>
              <a:buFont typeface="Arial" panose="020B0604020202020204" pitchFamily="34" charset="0"/>
              <a:buNone/>
              <a:defRPr lang="en-US" sz="1200" kern="1200" dirty="0" smtClean="0">
                <a:solidFill>
                  <a:srgbClr val="464646"/>
                </a:solidFill>
                <a:latin typeface="+mj-lt"/>
                <a:ea typeface="Segoe UI" panose="020B0502040204020203" pitchFamily="34" charset="0"/>
                <a:cs typeface="Segoe UI" panose="020B0502040204020203" pitchFamily="34" charset="0"/>
              </a:defRPr>
            </a:lvl1pPr>
            <a:lvl2pPr marL="0" indent="0" algn="l" defTabSz="685800" rtl="0" eaLnBrk="1" latinLnBrk="0" hangingPunct="1">
              <a:lnSpc>
                <a:spcPts val="1650"/>
              </a:lnSpc>
              <a:spcBef>
                <a:spcPct val="20000"/>
              </a:spcBef>
              <a:spcAft>
                <a:spcPts val="450"/>
              </a:spcAft>
              <a:buFont typeface="Arial" panose="020B0604020202020204" pitchFamily="34" charset="0"/>
              <a:buNone/>
              <a:defRPr lang="en-US" sz="1200" kern="1200" dirty="0" smtClean="0">
                <a:solidFill>
                  <a:srgbClr val="464646"/>
                </a:solidFill>
                <a:latin typeface="+mj-lt"/>
                <a:ea typeface="Segoe UI" panose="020B0502040204020203" pitchFamily="34" charset="0"/>
                <a:cs typeface="Segoe UI" panose="020B0502040204020203" pitchFamily="34" charset="0"/>
              </a:defRPr>
            </a:lvl2pPr>
            <a:lvl3pPr marL="0" indent="0" algn="l" defTabSz="685800" rtl="0" eaLnBrk="1" latinLnBrk="0" hangingPunct="1">
              <a:lnSpc>
                <a:spcPts val="1650"/>
              </a:lnSpc>
              <a:spcBef>
                <a:spcPct val="20000"/>
              </a:spcBef>
              <a:spcAft>
                <a:spcPts val="450"/>
              </a:spcAft>
              <a:buFont typeface="Arial" panose="020B0604020202020204" pitchFamily="34" charset="0"/>
              <a:buNone/>
              <a:defRPr lang="en-US" sz="1200" kern="1200" dirty="0" smtClean="0">
                <a:solidFill>
                  <a:srgbClr val="464646"/>
                </a:solidFill>
                <a:latin typeface="+mj-lt"/>
                <a:ea typeface="Segoe UI" panose="020B0502040204020203" pitchFamily="34" charset="0"/>
                <a:cs typeface="Segoe UI" panose="020B0502040204020203" pitchFamily="34" charset="0"/>
              </a:defRPr>
            </a:lvl3pPr>
            <a:lvl4pPr marL="0" indent="0" algn="l" defTabSz="685800" rtl="0" eaLnBrk="1" latinLnBrk="0" hangingPunct="1">
              <a:lnSpc>
                <a:spcPts val="1650"/>
              </a:lnSpc>
              <a:spcBef>
                <a:spcPct val="20000"/>
              </a:spcBef>
              <a:spcAft>
                <a:spcPts val="450"/>
              </a:spcAft>
              <a:buFont typeface="Arial" panose="020B0604020202020204" pitchFamily="34" charset="0"/>
              <a:buNone/>
              <a:defRPr lang="en-US" sz="1200" kern="1200" dirty="0" smtClean="0">
                <a:solidFill>
                  <a:srgbClr val="464646"/>
                </a:solidFill>
                <a:latin typeface="+mj-lt"/>
                <a:ea typeface="Segoe UI" panose="020B0502040204020203" pitchFamily="34" charset="0"/>
                <a:cs typeface="Segoe UI" panose="020B0502040204020203" pitchFamily="34" charset="0"/>
              </a:defRPr>
            </a:lvl4pPr>
            <a:lvl5pPr marL="0" indent="0" algn="l" defTabSz="685800" rtl="0" eaLnBrk="1" latinLnBrk="0" hangingPunct="1">
              <a:lnSpc>
                <a:spcPts val="1650"/>
              </a:lnSpc>
              <a:spcBef>
                <a:spcPct val="20000"/>
              </a:spcBef>
              <a:spcAft>
                <a:spcPts val="450"/>
              </a:spcAft>
              <a:buFont typeface="Arial" panose="020B0604020202020204" pitchFamily="34" charset="0"/>
              <a:buNone/>
              <a:defRPr lang="en-GB" sz="1200" kern="1200" dirty="0">
                <a:solidFill>
                  <a:srgbClr val="464646"/>
                </a:solidFill>
                <a:latin typeface="+mj-lt"/>
                <a:ea typeface="Segoe UI" panose="020B0502040204020203" pitchFamily="34" charset="0"/>
                <a:cs typeface="Segoe UI" panose="020B0502040204020203"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457200" indent="-457200">
              <a:lnSpc>
                <a:spcPct val="100000"/>
              </a:lnSpc>
              <a:buClr>
                <a:schemeClr val="tx2"/>
              </a:buClr>
              <a:buFont typeface="Arial" panose="020B0604020202020204" pitchFamily="34" charset="0"/>
              <a:buChar char="•"/>
            </a:pPr>
            <a:r>
              <a:rPr lang="en-GB" sz="2800" dirty="0"/>
              <a:t>Diet</a:t>
            </a:r>
          </a:p>
          <a:p>
            <a:pPr marL="457200" indent="-457200">
              <a:lnSpc>
                <a:spcPct val="100000"/>
              </a:lnSpc>
              <a:buClr>
                <a:schemeClr val="tx2"/>
              </a:buClr>
              <a:buFont typeface="Arial" panose="020B0604020202020204" pitchFamily="34" charset="0"/>
              <a:buChar char="•"/>
            </a:pPr>
            <a:r>
              <a:rPr lang="en-GB" sz="2800" dirty="0"/>
              <a:t>Physical activity</a:t>
            </a:r>
          </a:p>
          <a:p>
            <a:pPr marL="457200" indent="-457200">
              <a:lnSpc>
                <a:spcPct val="100000"/>
              </a:lnSpc>
              <a:buClr>
                <a:schemeClr val="tx2"/>
              </a:buClr>
              <a:buFont typeface="Arial" panose="020B0604020202020204" pitchFamily="34" charset="0"/>
              <a:buChar char="•"/>
            </a:pPr>
            <a:r>
              <a:rPr lang="en-GB" sz="2800" dirty="0"/>
              <a:t>Breastfeeding</a:t>
            </a:r>
          </a:p>
          <a:p>
            <a:pPr marL="457200" indent="-457200">
              <a:lnSpc>
                <a:spcPct val="100000"/>
              </a:lnSpc>
              <a:buClr>
                <a:schemeClr val="tx2"/>
              </a:buClr>
              <a:buFont typeface="Arial" panose="020B0604020202020204" pitchFamily="34" charset="0"/>
              <a:buChar char="•"/>
            </a:pPr>
            <a:r>
              <a:rPr lang="en-GB" sz="2800" dirty="0"/>
              <a:t>Alcohol consumption</a:t>
            </a:r>
          </a:p>
        </p:txBody>
      </p:sp>
      <p:pic>
        <p:nvPicPr>
          <p:cNvPr id="8" name="Picture Placeholder 7">
            <a:extLst>
              <a:ext uri="{FF2B5EF4-FFF2-40B4-BE49-F238E27FC236}">
                <a16:creationId xmlns:a16="http://schemas.microsoft.com/office/drawing/2014/main" id="{9785C22D-3409-934B-A4DC-9860E93574ED}"/>
              </a:ext>
            </a:extLst>
          </p:cNvPr>
          <p:cNvPicPr>
            <a:picLocks noGrp="1" noChangeAspect="1"/>
          </p:cNvPicPr>
          <p:nvPr>
            <p:ph type="pic" sz="quarter" idx="13"/>
          </p:nvPr>
        </p:nvPicPr>
        <p:blipFill rotWithShape="1">
          <a:blip r:embed="rId3"/>
          <a:srcRect l="19" t="498" r="51" b="172"/>
          <a:stretch/>
        </p:blipFill>
        <p:spPr>
          <a:xfrm>
            <a:off x="3857225" y="789397"/>
            <a:ext cx="4891489" cy="4862256"/>
          </a:xfrm>
          <a:prstGeom prst="rect">
            <a:avLst/>
          </a:prstGeom>
        </p:spPr>
      </p:pic>
      <p:sp>
        <p:nvSpPr>
          <p:cNvPr id="9" name="TextBox 8">
            <a:extLst>
              <a:ext uri="{FF2B5EF4-FFF2-40B4-BE49-F238E27FC236}">
                <a16:creationId xmlns:a16="http://schemas.microsoft.com/office/drawing/2014/main" id="{48BFEA0D-79A8-C346-A56B-5BA63E6EF50E}"/>
              </a:ext>
            </a:extLst>
          </p:cNvPr>
          <p:cNvSpPr txBox="1"/>
          <p:nvPr/>
        </p:nvSpPr>
        <p:spPr>
          <a:xfrm>
            <a:off x="6290631" y="5651654"/>
            <a:ext cx="2853369" cy="286439"/>
          </a:xfrm>
          <a:prstGeom prst="rect">
            <a:avLst/>
          </a:prstGeom>
        </p:spPr>
        <p:txBody>
          <a:bodyPr wrap="square" rtlCol="0">
            <a:noAutofit/>
          </a:bodyPr>
          <a:lstStyle/>
          <a:p>
            <a:pPr>
              <a:spcAft>
                <a:spcPts val="600"/>
              </a:spcAft>
            </a:pPr>
            <a:r>
              <a:rPr lang="en-US" sz="1200" spc="-40" dirty="0">
                <a:solidFill>
                  <a:srgbClr val="7030A0"/>
                </a:solidFill>
                <a:latin typeface="Segoe UI" panose="020B0502040204020203" pitchFamily="34" charset="0"/>
                <a:ea typeface="Segoe UI" panose="020B0502040204020203" pitchFamily="34" charset="0"/>
                <a:cs typeface="Segoe UI" panose="020B0502040204020203" pitchFamily="34" charset="0"/>
              </a:rPr>
              <a:t>© World Cancer Research Fund International</a:t>
            </a:r>
          </a:p>
        </p:txBody>
      </p:sp>
      <p:sp>
        <p:nvSpPr>
          <p:cNvPr id="10" name="Text Placeholder 2">
            <a:extLst>
              <a:ext uri="{FF2B5EF4-FFF2-40B4-BE49-F238E27FC236}">
                <a16:creationId xmlns:a16="http://schemas.microsoft.com/office/drawing/2014/main" id="{69D4D50D-41DC-4B49-94A8-5617E62BD943}"/>
              </a:ext>
            </a:extLst>
          </p:cNvPr>
          <p:cNvSpPr>
            <a:spLocks noGrp="1"/>
          </p:cNvSpPr>
          <p:nvPr>
            <p:ph type="body" sz="quarter" idx="10"/>
          </p:nvPr>
        </p:nvSpPr>
        <p:spPr>
          <a:xfrm>
            <a:off x="401218" y="300676"/>
            <a:ext cx="8347496" cy="575717"/>
          </a:xfrm>
        </p:spPr>
        <p:txBody>
          <a:bodyPr>
            <a:normAutofit/>
          </a:bodyPr>
          <a:lstStyle/>
          <a:p>
            <a:r>
              <a:rPr lang="en-GB" sz="3200" dirty="0"/>
              <a:t>New policy framework</a:t>
            </a:r>
            <a:endParaRPr lang="en-US" sz="3200" dirty="0"/>
          </a:p>
        </p:txBody>
      </p:sp>
    </p:spTree>
    <p:extLst>
      <p:ext uri="{BB962C8B-B14F-4D97-AF65-F5344CB8AC3E}">
        <p14:creationId xmlns:p14="http://schemas.microsoft.com/office/powerpoint/2010/main" val="17409737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D30BED-BD43-2B43-A8DD-EA33C153E4AA}"/>
              </a:ext>
            </a:extLst>
          </p:cNvPr>
          <p:cNvSpPr>
            <a:spLocks noGrp="1"/>
          </p:cNvSpPr>
          <p:nvPr>
            <p:ph type="body" sz="quarter" idx="10"/>
          </p:nvPr>
        </p:nvSpPr>
        <p:spPr/>
        <p:txBody>
          <a:bodyPr>
            <a:normAutofit/>
          </a:bodyPr>
          <a:lstStyle/>
          <a:p>
            <a:r>
              <a:rPr lang="en-GB" sz="3200" dirty="0"/>
              <a:t>New policy framework</a:t>
            </a:r>
            <a:endParaRPr lang="en-US" sz="3200" dirty="0"/>
          </a:p>
        </p:txBody>
      </p:sp>
      <p:sp>
        <p:nvSpPr>
          <p:cNvPr id="6" name="Text Placeholder 2">
            <a:extLst>
              <a:ext uri="{FF2B5EF4-FFF2-40B4-BE49-F238E27FC236}">
                <a16:creationId xmlns:a16="http://schemas.microsoft.com/office/drawing/2014/main" id="{7F949FDB-1155-3D46-BB2B-9918498E91B8}"/>
              </a:ext>
            </a:extLst>
          </p:cNvPr>
          <p:cNvSpPr txBox="1">
            <a:spLocks/>
          </p:cNvSpPr>
          <p:nvPr/>
        </p:nvSpPr>
        <p:spPr>
          <a:xfrm>
            <a:off x="568645" y="1394858"/>
            <a:ext cx="2899540" cy="3742418"/>
          </a:xfrm>
          <a:prstGeom prst="rect">
            <a:avLst/>
          </a:prstGeom>
        </p:spPr>
        <p:txBody>
          <a:bodyPr/>
          <a:lstStyle>
            <a:lvl1pPr marL="0" indent="0" algn="l" defTabSz="685800" rtl="0" eaLnBrk="1" latinLnBrk="0" hangingPunct="1">
              <a:lnSpc>
                <a:spcPts val="1650"/>
              </a:lnSpc>
              <a:spcBef>
                <a:spcPct val="20000"/>
              </a:spcBef>
              <a:spcAft>
                <a:spcPts val="450"/>
              </a:spcAft>
              <a:buFont typeface="Arial" panose="020B0604020202020204" pitchFamily="34" charset="0"/>
              <a:buNone/>
              <a:defRPr lang="en-US" sz="1200" kern="1200" dirty="0" smtClean="0">
                <a:solidFill>
                  <a:srgbClr val="464646"/>
                </a:solidFill>
                <a:latin typeface="+mj-lt"/>
                <a:ea typeface="Segoe UI" panose="020B0502040204020203" pitchFamily="34" charset="0"/>
                <a:cs typeface="Segoe UI" panose="020B0502040204020203" pitchFamily="34" charset="0"/>
              </a:defRPr>
            </a:lvl1pPr>
            <a:lvl2pPr marL="0" indent="0" algn="l" defTabSz="685800" rtl="0" eaLnBrk="1" latinLnBrk="0" hangingPunct="1">
              <a:lnSpc>
                <a:spcPts val="1650"/>
              </a:lnSpc>
              <a:spcBef>
                <a:spcPct val="20000"/>
              </a:spcBef>
              <a:spcAft>
                <a:spcPts val="450"/>
              </a:spcAft>
              <a:buFont typeface="Arial" panose="020B0604020202020204" pitchFamily="34" charset="0"/>
              <a:buNone/>
              <a:defRPr lang="en-US" sz="1200" kern="1200" dirty="0" smtClean="0">
                <a:solidFill>
                  <a:srgbClr val="464646"/>
                </a:solidFill>
                <a:latin typeface="+mj-lt"/>
                <a:ea typeface="Segoe UI" panose="020B0502040204020203" pitchFamily="34" charset="0"/>
                <a:cs typeface="Segoe UI" panose="020B0502040204020203" pitchFamily="34" charset="0"/>
              </a:defRPr>
            </a:lvl2pPr>
            <a:lvl3pPr marL="0" indent="0" algn="l" defTabSz="685800" rtl="0" eaLnBrk="1" latinLnBrk="0" hangingPunct="1">
              <a:lnSpc>
                <a:spcPts val="1650"/>
              </a:lnSpc>
              <a:spcBef>
                <a:spcPct val="20000"/>
              </a:spcBef>
              <a:spcAft>
                <a:spcPts val="450"/>
              </a:spcAft>
              <a:buFont typeface="Arial" panose="020B0604020202020204" pitchFamily="34" charset="0"/>
              <a:buNone/>
              <a:defRPr lang="en-US" sz="1200" kern="1200" dirty="0" smtClean="0">
                <a:solidFill>
                  <a:srgbClr val="464646"/>
                </a:solidFill>
                <a:latin typeface="+mj-lt"/>
                <a:ea typeface="Segoe UI" panose="020B0502040204020203" pitchFamily="34" charset="0"/>
                <a:cs typeface="Segoe UI" panose="020B0502040204020203" pitchFamily="34" charset="0"/>
              </a:defRPr>
            </a:lvl3pPr>
            <a:lvl4pPr marL="0" indent="0" algn="l" defTabSz="685800" rtl="0" eaLnBrk="1" latinLnBrk="0" hangingPunct="1">
              <a:lnSpc>
                <a:spcPts val="1650"/>
              </a:lnSpc>
              <a:spcBef>
                <a:spcPct val="20000"/>
              </a:spcBef>
              <a:spcAft>
                <a:spcPts val="450"/>
              </a:spcAft>
              <a:buFont typeface="Arial" panose="020B0604020202020204" pitchFamily="34" charset="0"/>
              <a:buNone/>
              <a:defRPr lang="en-US" sz="1200" kern="1200" dirty="0" smtClean="0">
                <a:solidFill>
                  <a:srgbClr val="464646"/>
                </a:solidFill>
                <a:latin typeface="+mj-lt"/>
                <a:ea typeface="Segoe UI" panose="020B0502040204020203" pitchFamily="34" charset="0"/>
                <a:cs typeface="Segoe UI" panose="020B0502040204020203" pitchFamily="34" charset="0"/>
              </a:defRPr>
            </a:lvl4pPr>
            <a:lvl5pPr marL="0" indent="0" algn="l" defTabSz="685800" rtl="0" eaLnBrk="1" latinLnBrk="0" hangingPunct="1">
              <a:lnSpc>
                <a:spcPts val="1650"/>
              </a:lnSpc>
              <a:spcBef>
                <a:spcPct val="20000"/>
              </a:spcBef>
              <a:spcAft>
                <a:spcPts val="450"/>
              </a:spcAft>
              <a:buFont typeface="Arial" panose="020B0604020202020204" pitchFamily="34" charset="0"/>
              <a:buNone/>
              <a:defRPr lang="en-GB" sz="1200" kern="1200" dirty="0">
                <a:solidFill>
                  <a:srgbClr val="464646"/>
                </a:solidFill>
                <a:latin typeface="+mj-lt"/>
                <a:ea typeface="Segoe UI" panose="020B0502040204020203" pitchFamily="34" charset="0"/>
                <a:cs typeface="Segoe UI" panose="020B0502040204020203"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nSpc>
                <a:spcPct val="100000"/>
              </a:lnSpc>
            </a:pPr>
            <a:endParaRPr lang="en-GB" sz="2400" dirty="0"/>
          </a:p>
        </p:txBody>
      </p:sp>
      <p:grpSp>
        <p:nvGrpSpPr>
          <p:cNvPr id="7" name="Group 6">
            <a:extLst>
              <a:ext uri="{FF2B5EF4-FFF2-40B4-BE49-F238E27FC236}">
                <a16:creationId xmlns:a16="http://schemas.microsoft.com/office/drawing/2014/main" id="{85C7A0B1-0845-0B4B-9B2C-6A38840141F8}"/>
              </a:ext>
            </a:extLst>
          </p:cNvPr>
          <p:cNvGrpSpPr/>
          <p:nvPr/>
        </p:nvGrpSpPr>
        <p:grpSpPr>
          <a:xfrm>
            <a:off x="420219" y="1043958"/>
            <a:ext cx="3380498" cy="4753312"/>
            <a:chOff x="6201389" y="833798"/>
            <a:chExt cx="3380498" cy="4753312"/>
          </a:xfrm>
        </p:grpSpPr>
        <p:grpSp>
          <p:nvGrpSpPr>
            <p:cNvPr id="9" name="Group 8">
              <a:extLst>
                <a:ext uri="{FF2B5EF4-FFF2-40B4-BE49-F238E27FC236}">
                  <a16:creationId xmlns:a16="http://schemas.microsoft.com/office/drawing/2014/main" id="{A2A3D3E3-6036-A340-B68A-CB99678ADDDD}"/>
                </a:ext>
              </a:extLst>
            </p:cNvPr>
            <p:cNvGrpSpPr/>
            <p:nvPr/>
          </p:nvGrpSpPr>
          <p:grpSpPr>
            <a:xfrm>
              <a:off x="6201389" y="833798"/>
              <a:ext cx="1047931" cy="4753312"/>
              <a:chOff x="6386604" y="705415"/>
              <a:chExt cx="1092436" cy="4877213"/>
            </a:xfrm>
          </p:grpSpPr>
          <p:pic>
            <p:nvPicPr>
              <p:cNvPr id="13" name="Picture 12">
                <a:extLst>
                  <a:ext uri="{FF2B5EF4-FFF2-40B4-BE49-F238E27FC236}">
                    <a16:creationId xmlns:a16="http://schemas.microsoft.com/office/drawing/2014/main" id="{245AE473-C1C7-504B-B81C-696FD677CFDB}"/>
                  </a:ext>
                </a:extLst>
              </p:cNvPr>
              <p:cNvPicPr>
                <a:picLocks noChangeAspect="1"/>
              </p:cNvPicPr>
              <p:nvPr/>
            </p:nvPicPr>
            <p:blipFill>
              <a:blip r:embed="rId3"/>
              <a:stretch>
                <a:fillRect/>
              </a:stretch>
            </p:blipFill>
            <p:spPr>
              <a:xfrm>
                <a:off x="6386604" y="705415"/>
                <a:ext cx="1091669" cy="1308455"/>
              </a:xfrm>
              <a:prstGeom prst="rect">
                <a:avLst/>
              </a:prstGeom>
            </p:spPr>
          </p:pic>
          <p:pic>
            <p:nvPicPr>
              <p:cNvPr id="14" name="Picture 13">
                <a:extLst>
                  <a:ext uri="{FF2B5EF4-FFF2-40B4-BE49-F238E27FC236}">
                    <a16:creationId xmlns:a16="http://schemas.microsoft.com/office/drawing/2014/main" id="{0B6EF79B-9F30-8D42-938D-015460AB7F6D}"/>
                  </a:ext>
                </a:extLst>
              </p:cNvPr>
              <p:cNvPicPr>
                <a:picLocks noChangeAspect="1"/>
              </p:cNvPicPr>
              <p:nvPr/>
            </p:nvPicPr>
            <p:blipFill>
              <a:blip r:embed="rId4"/>
              <a:stretch>
                <a:fillRect/>
              </a:stretch>
            </p:blipFill>
            <p:spPr>
              <a:xfrm>
                <a:off x="6386604" y="2488875"/>
                <a:ext cx="1092436" cy="1309374"/>
              </a:xfrm>
              <a:prstGeom prst="rect">
                <a:avLst/>
              </a:prstGeom>
            </p:spPr>
          </p:pic>
          <p:pic>
            <p:nvPicPr>
              <p:cNvPr id="15" name="Picture 14">
                <a:extLst>
                  <a:ext uri="{FF2B5EF4-FFF2-40B4-BE49-F238E27FC236}">
                    <a16:creationId xmlns:a16="http://schemas.microsoft.com/office/drawing/2014/main" id="{B2B35747-4D74-5247-83B3-7D2FCE76629E}"/>
                  </a:ext>
                </a:extLst>
              </p:cNvPr>
              <p:cNvPicPr>
                <a:picLocks noChangeAspect="1"/>
              </p:cNvPicPr>
              <p:nvPr/>
            </p:nvPicPr>
            <p:blipFill>
              <a:blip r:embed="rId5"/>
              <a:stretch>
                <a:fillRect/>
              </a:stretch>
            </p:blipFill>
            <p:spPr>
              <a:xfrm>
                <a:off x="6386604" y="4273255"/>
                <a:ext cx="1092436" cy="1309373"/>
              </a:xfrm>
              <a:prstGeom prst="rect">
                <a:avLst/>
              </a:prstGeom>
            </p:spPr>
          </p:pic>
        </p:grpSp>
        <p:sp>
          <p:nvSpPr>
            <p:cNvPr id="10" name="TextBox 9">
              <a:extLst>
                <a:ext uri="{FF2B5EF4-FFF2-40B4-BE49-F238E27FC236}">
                  <a16:creationId xmlns:a16="http://schemas.microsoft.com/office/drawing/2014/main" id="{8F3488AD-7050-DE4E-B210-D4E91E4AC69A}"/>
                </a:ext>
              </a:extLst>
            </p:cNvPr>
            <p:cNvSpPr txBox="1"/>
            <p:nvPr/>
          </p:nvSpPr>
          <p:spPr>
            <a:xfrm>
              <a:off x="7248584" y="1235392"/>
              <a:ext cx="2123817" cy="712071"/>
            </a:xfrm>
            <a:prstGeom prst="rect">
              <a:avLst/>
            </a:prstGeom>
          </p:spPr>
          <p:txBody>
            <a:bodyPr wrap="square" rtlCol="0">
              <a:noAutofit/>
            </a:bodyPr>
            <a:lstStyle/>
            <a:p>
              <a:pPr>
                <a:spcAft>
                  <a:spcPts val="600"/>
                </a:spcAft>
              </a:pPr>
              <a:r>
                <a:rPr lang="en-US" sz="2400" spc="-40" dirty="0">
                  <a:solidFill>
                    <a:schemeClr val="tx1">
                      <a:lumMod val="75000"/>
                      <a:lumOff val="25000"/>
                    </a:schemeClr>
                  </a:solidFill>
                  <a:latin typeface="Arial" panose="020B0604020202020204" pitchFamily="34" charset="0"/>
                  <a:ea typeface="Segoe UI" panose="020B0502040204020203" pitchFamily="34" charset="0"/>
                  <a:cs typeface="Arial" panose="020B0604020202020204" pitchFamily="34" charset="0"/>
                </a:rPr>
                <a:t>Policymakers</a:t>
              </a:r>
            </a:p>
          </p:txBody>
        </p:sp>
        <p:sp>
          <p:nvSpPr>
            <p:cNvPr id="11" name="TextBox 10">
              <a:extLst>
                <a:ext uri="{FF2B5EF4-FFF2-40B4-BE49-F238E27FC236}">
                  <a16:creationId xmlns:a16="http://schemas.microsoft.com/office/drawing/2014/main" id="{16E4B101-8DF3-2C45-9B1C-B6360B79DB2B}"/>
                </a:ext>
              </a:extLst>
            </p:cNvPr>
            <p:cNvSpPr txBox="1"/>
            <p:nvPr/>
          </p:nvSpPr>
          <p:spPr>
            <a:xfrm>
              <a:off x="7268520" y="2940437"/>
              <a:ext cx="2313367" cy="712071"/>
            </a:xfrm>
            <a:prstGeom prst="rect">
              <a:avLst/>
            </a:prstGeom>
          </p:spPr>
          <p:txBody>
            <a:bodyPr wrap="square" rtlCol="0">
              <a:noAutofit/>
            </a:bodyPr>
            <a:lstStyle/>
            <a:p>
              <a:pPr>
                <a:spcAft>
                  <a:spcPts val="600"/>
                </a:spcAft>
              </a:pPr>
              <a:r>
                <a:rPr lang="en-US" sz="2400" spc="-40" dirty="0">
                  <a:solidFill>
                    <a:schemeClr val="tx1">
                      <a:lumMod val="75000"/>
                      <a:lumOff val="25000"/>
                    </a:schemeClr>
                  </a:solidFill>
                  <a:latin typeface="Arial" panose="020B0604020202020204" pitchFamily="34" charset="0"/>
                  <a:ea typeface="Segoe UI" panose="020B0502040204020203" pitchFamily="34" charset="0"/>
                  <a:cs typeface="Arial" panose="020B0604020202020204" pitchFamily="34" charset="0"/>
                </a:rPr>
                <a:t>Civil society </a:t>
              </a:r>
              <a:r>
                <a:rPr lang="en-US" sz="2400" spc="-40" dirty="0" err="1">
                  <a:solidFill>
                    <a:schemeClr val="tx1">
                      <a:lumMod val="75000"/>
                      <a:lumOff val="25000"/>
                    </a:schemeClr>
                  </a:solidFill>
                  <a:latin typeface="Arial" panose="020B0604020202020204" pitchFamily="34" charset="0"/>
                  <a:ea typeface="Segoe UI" panose="020B0502040204020203" pitchFamily="34" charset="0"/>
                  <a:cs typeface="Arial" panose="020B0604020202020204" pitchFamily="34" charset="0"/>
                </a:rPr>
                <a:t>organisations</a:t>
              </a:r>
              <a:endParaRPr lang="en-US" sz="2400" spc="-40" dirty="0">
                <a:solidFill>
                  <a:schemeClr val="tx1">
                    <a:lumMod val="75000"/>
                    <a:lumOff val="25000"/>
                  </a:schemeClr>
                </a:solidFill>
                <a:latin typeface="Arial" panose="020B0604020202020204" pitchFamily="34" charset="0"/>
                <a:ea typeface="Segoe UI" panose="020B0502040204020203" pitchFamily="34" charset="0"/>
                <a:cs typeface="Arial" panose="020B0604020202020204" pitchFamily="34" charset="0"/>
              </a:endParaRPr>
            </a:p>
          </p:txBody>
        </p:sp>
        <p:sp>
          <p:nvSpPr>
            <p:cNvPr id="12" name="TextBox 11">
              <a:extLst>
                <a:ext uri="{FF2B5EF4-FFF2-40B4-BE49-F238E27FC236}">
                  <a16:creationId xmlns:a16="http://schemas.microsoft.com/office/drawing/2014/main" id="{64AD6939-45EB-8842-9219-49BE2D8E76A1}"/>
                </a:ext>
              </a:extLst>
            </p:cNvPr>
            <p:cNvSpPr txBox="1"/>
            <p:nvPr/>
          </p:nvSpPr>
          <p:spPr>
            <a:xfrm>
              <a:off x="7248584" y="4648271"/>
              <a:ext cx="1973156" cy="694488"/>
            </a:xfrm>
            <a:prstGeom prst="rect">
              <a:avLst/>
            </a:prstGeom>
          </p:spPr>
          <p:txBody>
            <a:bodyPr wrap="square" rtlCol="0">
              <a:noAutofit/>
            </a:bodyPr>
            <a:lstStyle/>
            <a:p>
              <a:pPr>
                <a:spcAft>
                  <a:spcPts val="600"/>
                </a:spcAft>
              </a:pPr>
              <a:r>
                <a:rPr lang="en-US" sz="2400" spc="-40" dirty="0">
                  <a:solidFill>
                    <a:schemeClr val="tx1">
                      <a:lumMod val="75000"/>
                      <a:lumOff val="25000"/>
                    </a:schemeClr>
                  </a:solidFill>
                  <a:latin typeface="Arial" panose="020B0604020202020204" pitchFamily="34" charset="0"/>
                  <a:ea typeface="Segoe UI" panose="020B0502040204020203" pitchFamily="34" charset="0"/>
                  <a:cs typeface="Arial" panose="020B0604020202020204" pitchFamily="34" charset="0"/>
                </a:rPr>
                <a:t>Researchers</a:t>
              </a:r>
            </a:p>
          </p:txBody>
        </p:sp>
      </p:grpSp>
      <p:pic>
        <p:nvPicPr>
          <p:cNvPr id="19" name="Picture Placeholder 7">
            <a:extLst>
              <a:ext uri="{FF2B5EF4-FFF2-40B4-BE49-F238E27FC236}">
                <a16:creationId xmlns:a16="http://schemas.microsoft.com/office/drawing/2014/main" id="{149D85A4-19D0-344B-B58D-65389895BCFA}"/>
              </a:ext>
            </a:extLst>
          </p:cNvPr>
          <p:cNvPicPr>
            <a:picLocks noChangeAspect="1"/>
          </p:cNvPicPr>
          <p:nvPr/>
        </p:nvPicPr>
        <p:blipFill rotWithShape="1">
          <a:blip r:embed="rId6"/>
          <a:srcRect l="19" t="498" r="51" b="172"/>
          <a:stretch/>
        </p:blipFill>
        <p:spPr>
          <a:xfrm>
            <a:off x="3857225" y="789397"/>
            <a:ext cx="4891489" cy="4862256"/>
          </a:xfrm>
          <a:prstGeom prst="rect">
            <a:avLst/>
          </a:prstGeom>
        </p:spPr>
      </p:pic>
    </p:spTree>
    <p:extLst>
      <p:ext uri="{BB962C8B-B14F-4D97-AF65-F5344CB8AC3E}">
        <p14:creationId xmlns:p14="http://schemas.microsoft.com/office/powerpoint/2010/main" val="37816836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D2D4AAA-9A0C-0846-BAFC-3547990E60D1}"/>
              </a:ext>
            </a:extLst>
          </p:cNvPr>
          <p:cNvSpPr>
            <a:spLocks noGrp="1"/>
          </p:cNvSpPr>
          <p:nvPr>
            <p:ph type="body" sz="quarter" idx="10"/>
          </p:nvPr>
        </p:nvSpPr>
        <p:spPr>
          <a:xfrm>
            <a:off x="390201" y="333727"/>
            <a:ext cx="8347496" cy="575717"/>
          </a:xfrm>
        </p:spPr>
        <p:txBody>
          <a:bodyPr/>
          <a:lstStyle/>
          <a:p>
            <a:r>
              <a:rPr lang="en-US" dirty="0"/>
              <a:t>Create healthy and safe settings – example policy options</a:t>
            </a:r>
          </a:p>
        </p:txBody>
      </p:sp>
      <p:pic>
        <p:nvPicPr>
          <p:cNvPr id="7" name="Picture 6">
            <a:extLst>
              <a:ext uri="{FF2B5EF4-FFF2-40B4-BE49-F238E27FC236}">
                <a16:creationId xmlns:a16="http://schemas.microsoft.com/office/drawing/2014/main" id="{02085CDE-F3BC-6F48-9FED-820A6D7C5B9B}"/>
              </a:ext>
            </a:extLst>
          </p:cNvPr>
          <p:cNvPicPr>
            <a:picLocks noChangeAspect="1"/>
          </p:cNvPicPr>
          <p:nvPr/>
        </p:nvPicPr>
        <p:blipFill rotWithShape="1">
          <a:blip r:embed="rId3"/>
          <a:srcRect l="12026" t="6107" r="12114" b="9251"/>
          <a:stretch/>
        </p:blipFill>
        <p:spPr>
          <a:xfrm>
            <a:off x="4073263" y="909444"/>
            <a:ext cx="4664434" cy="4645814"/>
          </a:xfrm>
          <a:prstGeom prst="rect">
            <a:avLst/>
          </a:prstGeom>
        </p:spPr>
      </p:pic>
      <p:sp>
        <p:nvSpPr>
          <p:cNvPr id="10" name="TextBox 9">
            <a:extLst>
              <a:ext uri="{FF2B5EF4-FFF2-40B4-BE49-F238E27FC236}">
                <a16:creationId xmlns:a16="http://schemas.microsoft.com/office/drawing/2014/main" id="{C19CC22C-BBB9-1644-8F2D-FA4F8E3AED2A}"/>
              </a:ext>
            </a:extLst>
          </p:cNvPr>
          <p:cNvSpPr txBox="1"/>
          <p:nvPr/>
        </p:nvSpPr>
        <p:spPr>
          <a:xfrm>
            <a:off x="6290631" y="5651654"/>
            <a:ext cx="2853369" cy="286439"/>
          </a:xfrm>
          <a:prstGeom prst="rect">
            <a:avLst/>
          </a:prstGeom>
        </p:spPr>
        <p:txBody>
          <a:bodyPr wrap="square" rtlCol="0">
            <a:noAutofit/>
          </a:bodyPr>
          <a:lstStyle/>
          <a:p>
            <a:pPr>
              <a:spcAft>
                <a:spcPts val="600"/>
              </a:spcAft>
            </a:pPr>
            <a:r>
              <a:rPr lang="en-US" sz="1200" spc="-40" dirty="0">
                <a:solidFill>
                  <a:srgbClr val="7030A0"/>
                </a:solidFill>
                <a:latin typeface="Segoe UI" panose="020B0502040204020203" pitchFamily="34" charset="0"/>
                <a:ea typeface="Segoe UI" panose="020B0502040204020203" pitchFamily="34" charset="0"/>
                <a:cs typeface="Segoe UI" panose="020B0502040204020203" pitchFamily="34" charset="0"/>
              </a:rPr>
              <a:t>© World Cancer Research Fund International</a:t>
            </a:r>
          </a:p>
        </p:txBody>
      </p:sp>
      <p:sp>
        <p:nvSpPr>
          <p:cNvPr id="6" name="TextBox 5">
            <a:extLst>
              <a:ext uri="{FF2B5EF4-FFF2-40B4-BE49-F238E27FC236}">
                <a16:creationId xmlns:a16="http://schemas.microsoft.com/office/drawing/2014/main" id="{B92E2AB9-BA1D-7245-B204-1B2CCED59B31}"/>
              </a:ext>
            </a:extLst>
          </p:cNvPr>
          <p:cNvSpPr txBox="1"/>
          <p:nvPr/>
        </p:nvSpPr>
        <p:spPr>
          <a:xfrm>
            <a:off x="731520" y="1325880"/>
            <a:ext cx="0" cy="0"/>
          </a:xfrm>
          <a:prstGeom prst="rect">
            <a:avLst/>
          </a:prstGeom>
          <a:solidFill>
            <a:schemeClr val="accent3">
              <a:lumMod val="20000"/>
              <a:lumOff val="80000"/>
            </a:schemeClr>
          </a:solidFill>
          <a:ln>
            <a:noFill/>
          </a:ln>
        </p:spPr>
        <p:txBody>
          <a:bodyPr wrap="none" rtlCol="0">
            <a:noAutofit/>
          </a:bodyPr>
          <a:lstStyle/>
          <a:p>
            <a:pPr>
              <a:spcAft>
                <a:spcPts val="600"/>
              </a:spcAft>
            </a:pPr>
            <a:endParaRPr lang="en-US" sz="2000" spc="-40" dirty="0">
              <a:solidFill>
                <a:srgbClr val="005A8C"/>
              </a:solidFill>
              <a:latin typeface="Segoe UI" panose="020B0502040204020203" pitchFamily="34" charset="0"/>
              <a:ea typeface="Segoe UI" panose="020B0502040204020203" pitchFamily="34" charset="0"/>
              <a:cs typeface="Segoe UI" panose="020B0502040204020203" pitchFamily="34" charset="0"/>
            </a:endParaRPr>
          </a:p>
        </p:txBody>
      </p:sp>
      <p:sp>
        <p:nvSpPr>
          <p:cNvPr id="9" name="TextBox 8">
            <a:extLst>
              <a:ext uri="{FF2B5EF4-FFF2-40B4-BE49-F238E27FC236}">
                <a16:creationId xmlns:a16="http://schemas.microsoft.com/office/drawing/2014/main" id="{27ACD765-2C56-CC48-966C-8D70292CD2CD}"/>
              </a:ext>
            </a:extLst>
          </p:cNvPr>
          <p:cNvSpPr txBox="1"/>
          <p:nvPr/>
        </p:nvSpPr>
        <p:spPr>
          <a:xfrm>
            <a:off x="937260" y="3760470"/>
            <a:ext cx="0" cy="0"/>
          </a:xfrm>
          <a:prstGeom prst="rect">
            <a:avLst/>
          </a:prstGeom>
          <a:solidFill>
            <a:schemeClr val="accent3">
              <a:lumMod val="20000"/>
              <a:lumOff val="80000"/>
            </a:schemeClr>
          </a:solidFill>
          <a:ln>
            <a:noFill/>
          </a:ln>
        </p:spPr>
        <p:txBody>
          <a:bodyPr wrap="none" rtlCol="0">
            <a:noAutofit/>
          </a:bodyPr>
          <a:lstStyle/>
          <a:p>
            <a:pPr>
              <a:spcAft>
                <a:spcPts val="600"/>
              </a:spcAft>
            </a:pPr>
            <a:endParaRPr lang="en-US" sz="3200" spc="-40" dirty="0">
              <a:solidFill>
                <a:srgbClr val="005A8C"/>
              </a:solidFill>
              <a:latin typeface="Segoe UI" panose="020B0502040204020203" pitchFamily="34" charset="0"/>
              <a:ea typeface="Segoe UI" panose="020B0502040204020203" pitchFamily="34" charset="0"/>
              <a:cs typeface="Segoe UI" panose="020B0502040204020203" pitchFamily="34" charset="0"/>
            </a:endParaRPr>
          </a:p>
        </p:txBody>
      </p:sp>
      <p:sp>
        <p:nvSpPr>
          <p:cNvPr id="11" name="TextBox 10">
            <a:extLst>
              <a:ext uri="{FF2B5EF4-FFF2-40B4-BE49-F238E27FC236}">
                <a16:creationId xmlns:a16="http://schemas.microsoft.com/office/drawing/2014/main" id="{12592E91-2CD0-304A-B756-28895E616A5D}"/>
              </a:ext>
            </a:extLst>
          </p:cNvPr>
          <p:cNvSpPr txBox="1"/>
          <p:nvPr/>
        </p:nvSpPr>
        <p:spPr>
          <a:xfrm>
            <a:off x="343929" y="1764024"/>
            <a:ext cx="3393184" cy="1477328"/>
          </a:xfrm>
          <a:prstGeom prst="rect">
            <a:avLst/>
          </a:prstGeom>
          <a:solidFill>
            <a:schemeClr val="accent3">
              <a:lumMod val="20000"/>
              <a:lumOff val="80000"/>
            </a:schemeClr>
          </a:solidFill>
          <a:ln w="38100">
            <a:noFill/>
          </a:ln>
        </p:spPr>
        <p:txBody>
          <a:bodyPr wrap="square" rtlCol="0">
            <a:spAutoFit/>
          </a:bodyPr>
          <a:lstStyle/>
          <a:p>
            <a:pPr>
              <a:spcAft>
                <a:spcPts val="600"/>
              </a:spcAft>
            </a:pPr>
            <a:r>
              <a:rPr lang="en-US" b="1" spc="-40" dirty="0">
                <a:solidFill>
                  <a:schemeClr val="accent3">
                    <a:lumMod val="75000"/>
                  </a:schemeClr>
                </a:solidFill>
                <a:latin typeface="Segoe UI" panose="020B0502040204020203" pitchFamily="34" charset="0"/>
                <a:ea typeface="Segoe UI" panose="020B0502040204020203" pitchFamily="34" charset="0"/>
                <a:cs typeface="Segoe UI" panose="020B0502040204020203" pitchFamily="34" charset="0"/>
              </a:rPr>
              <a:t>Physical activity: </a:t>
            </a:r>
            <a:r>
              <a:rPr lang="en-US" spc="-4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Implement initiatives that optimize opportunities for physical activity (including walking and cycling to school)</a:t>
            </a:r>
          </a:p>
        </p:txBody>
      </p:sp>
      <p:sp>
        <p:nvSpPr>
          <p:cNvPr id="13" name="TextBox 12">
            <a:extLst>
              <a:ext uri="{FF2B5EF4-FFF2-40B4-BE49-F238E27FC236}">
                <a16:creationId xmlns:a16="http://schemas.microsoft.com/office/drawing/2014/main" id="{73C5F418-21F0-8743-8163-67BA71D32448}"/>
              </a:ext>
            </a:extLst>
          </p:cNvPr>
          <p:cNvSpPr txBox="1"/>
          <p:nvPr/>
        </p:nvSpPr>
        <p:spPr>
          <a:xfrm>
            <a:off x="343929" y="965368"/>
            <a:ext cx="3393184" cy="646331"/>
          </a:xfrm>
          <a:prstGeom prst="rect">
            <a:avLst/>
          </a:prstGeom>
          <a:solidFill>
            <a:schemeClr val="accent3">
              <a:lumMod val="20000"/>
              <a:lumOff val="80000"/>
            </a:schemeClr>
          </a:solidFill>
          <a:ln w="38100">
            <a:noFill/>
          </a:ln>
        </p:spPr>
        <p:txBody>
          <a:bodyPr wrap="square" rtlCol="0">
            <a:spAutoFit/>
          </a:bodyPr>
          <a:lstStyle/>
          <a:p>
            <a:pPr lvl="0">
              <a:defRPr/>
            </a:pPr>
            <a:r>
              <a:rPr lang="en-US" b="1" spc="-40" dirty="0">
                <a:solidFill>
                  <a:schemeClr val="accent3">
                    <a:lumMod val="75000"/>
                  </a:schemeClr>
                </a:solidFill>
                <a:latin typeface="Segoe UI" panose="020B0502040204020203" pitchFamily="34" charset="0"/>
                <a:ea typeface="Segoe UI" panose="020B0502040204020203" pitchFamily="34" charset="0"/>
                <a:cs typeface="Segoe UI" panose="020B0502040204020203" pitchFamily="34" charset="0"/>
              </a:rPr>
              <a:t>Diet: </a:t>
            </a:r>
            <a:r>
              <a:rPr lang="en-US" spc="-4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Nutrition standards in schools, workplaces, health facilities</a:t>
            </a:r>
          </a:p>
        </p:txBody>
      </p:sp>
      <p:sp>
        <p:nvSpPr>
          <p:cNvPr id="12" name="TextBox 11">
            <a:extLst>
              <a:ext uri="{FF2B5EF4-FFF2-40B4-BE49-F238E27FC236}">
                <a16:creationId xmlns:a16="http://schemas.microsoft.com/office/drawing/2014/main" id="{2BB972AF-93B8-2242-BBE1-811CAC140B8E}"/>
              </a:ext>
            </a:extLst>
          </p:cNvPr>
          <p:cNvSpPr txBox="1"/>
          <p:nvPr/>
        </p:nvSpPr>
        <p:spPr>
          <a:xfrm>
            <a:off x="343929" y="3409049"/>
            <a:ext cx="3393184" cy="1200329"/>
          </a:xfrm>
          <a:prstGeom prst="rect">
            <a:avLst/>
          </a:prstGeom>
          <a:solidFill>
            <a:schemeClr val="accent3">
              <a:lumMod val="20000"/>
              <a:lumOff val="80000"/>
            </a:schemeClr>
          </a:solidFill>
          <a:ln w="38100">
            <a:noFill/>
          </a:ln>
        </p:spPr>
        <p:txBody>
          <a:bodyPr wrap="square" rtlCol="0">
            <a:spAutoFit/>
          </a:bodyPr>
          <a:lstStyle/>
          <a:p>
            <a:pPr lvl="0">
              <a:defRPr/>
            </a:pPr>
            <a:r>
              <a:rPr lang="en-US" b="1" spc="-40" dirty="0">
                <a:solidFill>
                  <a:schemeClr val="accent3">
                    <a:lumMod val="75000"/>
                  </a:schemeClr>
                </a:solidFill>
                <a:latin typeface="Segoe UI" panose="020B0502040204020203" pitchFamily="34" charset="0"/>
                <a:ea typeface="Segoe UI" panose="020B0502040204020203" pitchFamily="34" charset="0"/>
                <a:cs typeface="Segoe UI" panose="020B0502040204020203" pitchFamily="34" charset="0"/>
              </a:rPr>
              <a:t>Alcohol: </a:t>
            </a:r>
            <a:r>
              <a:rPr lang="en-US" spc="-4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Restrictions on alcohol consumption in educational buildings, workplaces and health facilities</a:t>
            </a:r>
          </a:p>
        </p:txBody>
      </p:sp>
      <p:sp>
        <p:nvSpPr>
          <p:cNvPr id="14" name="TextBox 13">
            <a:extLst>
              <a:ext uri="{FF2B5EF4-FFF2-40B4-BE49-F238E27FC236}">
                <a16:creationId xmlns:a16="http://schemas.microsoft.com/office/drawing/2014/main" id="{9EBCDC27-E30E-C94A-8393-44DDF3400B33}"/>
              </a:ext>
            </a:extLst>
          </p:cNvPr>
          <p:cNvSpPr txBox="1"/>
          <p:nvPr/>
        </p:nvSpPr>
        <p:spPr>
          <a:xfrm>
            <a:off x="343929" y="4777075"/>
            <a:ext cx="3393184" cy="923330"/>
          </a:xfrm>
          <a:prstGeom prst="rect">
            <a:avLst/>
          </a:prstGeom>
          <a:solidFill>
            <a:schemeClr val="accent3">
              <a:lumMod val="20000"/>
              <a:lumOff val="80000"/>
            </a:schemeClr>
          </a:solidFill>
          <a:ln w="38100">
            <a:noFill/>
          </a:ln>
        </p:spPr>
        <p:txBody>
          <a:bodyPr wrap="square" rtlCol="0">
            <a:spAutoFit/>
          </a:bodyPr>
          <a:lstStyle/>
          <a:p>
            <a:pPr lvl="0">
              <a:defRPr/>
            </a:pPr>
            <a:r>
              <a:rPr lang="en-US" b="1" spc="-40" dirty="0">
                <a:solidFill>
                  <a:schemeClr val="accent3">
                    <a:lumMod val="75000"/>
                  </a:schemeClr>
                </a:solidFill>
                <a:latin typeface="Segoe UI" panose="020B0502040204020203" pitchFamily="34" charset="0"/>
                <a:ea typeface="Segoe UI" panose="020B0502040204020203" pitchFamily="34" charset="0"/>
                <a:cs typeface="Segoe UI" panose="020B0502040204020203" pitchFamily="34" charset="0"/>
              </a:rPr>
              <a:t>Breastfeeding: </a:t>
            </a:r>
            <a:r>
              <a:rPr lang="en-US" spc="-4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Implement and/or expand the baby-friendly hospital initiative in health systems</a:t>
            </a:r>
          </a:p>
        </p:txBody>
      </p:sp>
    </p:spTree>
    <p:extLst>
      <p:ext uri="{BB962C8B-B14F-4D97-AF65-F5344CB8AC3E}">
        <p14:creationId xmlns:p14="http://schemas.microsoft.com/office/powerpoint/2010/main" val="32130921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8454A38-0DFC-914A-9E4E-A9113031F490}"/>
              </a:ext>
            </a:extLst>
          </p:cNvPr>
          <p:cNvPicPr>
            <a:picLocks noGrp="1" noChangeAspect="1"/>
          </p:cNvPicPr>
          <p:nvPr>
            <p:ph type="pic" sz="quarter" idx="13"/>
          </p:nvPr>
        </p:nvPicPr>
        <p:blipFill rotWithShape="1">
          <a:blip r:embed="rId3"/>
          <a:srcRect l="7745" t="10253" r="10616" b="14575"/>
          <a:stretch/>
        </p:blipFill>
        <p:spPr>
          <a:xfrm>
            <a:off x="3737113" y="1137974"/>
            <a:ext cx="5117796" cy="4252099"/>
          </a:xfrm>
        </p:spPr>
      </p:pic>
      <p:sp>
        <p:nvSpPr>
          <p:cNvPr id="6" name="TextBox 5">
            <a:extLst>
              <a:ext uri="{FF2B5EF4-FFF2-40B4-BE49-F238E27FC236}">
                <a16:creationId xmlns:a16="http://schemas.microsoft.com/office/drawing/2014/main" id="{CC6DF9A1-3AF3-9D4C-BD38-611087930B73}"/>
              </a:ext>
            </a:extLst>
          </p:cNvPr>
          <p:cNvSpPr txBox="1"/>
          <p:nvPr/>
        </p:nvSpPr>
        <p:spPr>
          <a:xfrm>
            <a:off x="7799942" y="1938969"/>
            <a:ext cx="0" cy="0"/>
          </a:xfrm>
          <a:prstGeom prst="rect">
            <a:avLst/>
          </a:prstGeom>
        </p:spPr>
        <p:txBody>
          <a:bodyPr wrap="none" rtlCol="0">
            <a:noAutofit/>
          </a:bodyPr>
          <a:lstStyle/>
          <a:p>
            <a:pPr>
              <a:spcAft>
                <a:spcPts val="600"/>
              </a:spcAft>
            </a:pPr>
            <a:endParaRPr lang="en-US" sz="3200" spc="-40" dirty="0">
              <a:solidFill>
                <a:srgbClr val="005A8C"/>
              </a:solidFill>
              <a:latin typeface="Segoe UI" panose="020B0502040204020203" pitchFamily="34" charset="0"/>
              <a:ea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D33D4B1D-3FD5-1147-A554-D4D352288243}"/>
              </a:ext>
            </a:extLst>
          </p:cNvPr>
          <p:cNvSpPr txBox="1"/>
          <p:nvPr/>
        </p:nvSpPr>
        <p:spPr>
          <a:xfrm>
            <a:off x="6290631" y="5651654"/>
            <a:ext cx="2853369" cy="286439"/>
          </a:xfrm>
          <a:prstGeom prst="rect">
            <a:avLst/>
          </a:prstGeom>
        </p:spPr>
        <p:txBody>
          <a:bodyPr wrap="square" rtlCol="0">
            <a:noAutofit/>
          </a:bodyPr>
          <a:lstStyle/>
          <a:p>
            <a:pPr>
              <a:spcAft>
                <a:spcPts val="600"/>
              </a:spcAft>
            </a:pPr>
            <a:r>
              <a:rPr lang="en-US" sz="1200" spc="-40" dirty="0">
                <a:solidFill>
                  <a:srgbClr val="7030A0"/>
                </a:solidFill>
                <a:latin typeface="Segoe UI" panose="020B0502040204020203" pitchFamily="34" charset="0"/>
                <a:ea typeface="Segoe UI" panose="020B0502040204020203" pitchFamily="34" charset="0"/>
                <a:cs typeface="Segoe UI" panose="020B0502040204020203" pitchFamily="34" charset="0"/>
              </a:rPr>
              <a:t>© World Cancer Research Fund International</a:t>
            </a:r>
          </a:p>
        </p:txBody>
      </p:sp>
      <p:sp>
        <p:nvSpPr>
          <p:cNvPr id="8" name="TextBox 7">
            <a:extLst>
              <a:ext uri="{FF2B5EF4-FFF2-40B4-BE49-F238E27FC236}">
                <a16:creationId xmlns:a16="http://schemas.microsoft.com/office/drawing/2014/main" id="{9941CAED-6BA0-9B4B-9B11-5560C992CFFE}"/>
              </a:ext>
            </a:extLst>
          </p:cNvPr>
          <p:cNvSpPr txBox="1"/>
          <p:nvPr/>
        </p:nvSpPr>
        <p:spPr>
          <a:xfrm>
            <a:off x="343929" y="2292058"/>
            <a:ext cx="3393184" cy="1200329"/>
          </a:xfrm>
          <a:prstGeom prst="rect">
            <a:avLst/>
          </a:prstGeom>
          <a:solidFill>
            <a:schemeClr val="accent3">
              <a:lumMod val="20000"/>
              <a:lumOff val="80000"/>
            </a:schemeClr>
          </a:solidFill>
          <a:ln w="38100">
            <a:noFill/>
          </a:ln>
        </p:spPr>
        <p:txBody>
          <a:bodyPr wrap="square" rtlCol="0">
            <a:spAutoFit/>
          </a:bodyPr>
          <a:lstStyle/>
          <a:p>
            <a:pPr>
              <a:spcAft>
                <a:spcPts val="600"/>
              </a:spcAft>
            </a:pPr>
            <a:r>
              <a:rPr lang="en-US" b="1" spc="-40" dirty="0">
                <a:solidFill>
                  <a:schemeClr val="accent3">
                    <a:lumMod val="75000"/>
                  </a:schemeClr>
                </a:solidFill>
                <a:latin typeface="Segoe UI" panose="020B0502040204020203" pitchFamily="34" charset="0"/>
                <a:ea typeface="Segoe UI" panose="020B0502040204020203" pitchFamily="34" charset="0"/>
                <a:cs typeface="Segoe UI" panose="020B0502040204020203" pitchFamily="34" charset="0"/>
              </a:rPr>
              <a:t>Physical activity: </a:t>
            </a:r>
            <a:r>
              <a:rPr lang="en-US" spc="-4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Incentives, tax deductions and targeted subsidies to support participation in physical activity</a:t>
            </a:r>
          </a:p>
        </p:txBody>
      </p:sp>
      <p:sp>
        <p:nvSpPr>
          <p:cNvPr id="9" name="TextBox 8">
            <a:extLst>
              <a:ext uri="{FF2B5EF4-FFF2-40B4-BE49-F238E27FC236}">
                <a16:creationId xmlns:a16="http://schemas.microsoft.com/office/drawing/2014/main" id="{86E0F70C-1831-CB46-A43C-7AC8139562EF}"/>
              </a:ext>
            </a:extLst>
          </p:cNvPr>
          <p:cNvSpPr txBox="1"/>
          <p:nvPr/>
        </p:nvSpPr>
        <p:spPr>
          <a:xfrm>
            <a:off x="343929" y="1493402"/>
            <a:ext cx="3393184" cy="646331"/>
          </a:xfrm>
          <a:prstGeom prst="rect">
            <a:avLst/>
          </a:prstGeom>
          <a:solidFill>
            <a:schemeClr val="accent3">
              <a:lumMod val="20000"/>
              <a:lumOff val="80000"/>
            </a:schemeClr>
          </a:solidFill>
          <a:ln w="38100">
            <a:noFill/>
          </a:ln>
        </p:spPr>
        <p:txBody>
          <a:bodyPr wrap="square" rtlCol="0">
            <a:spAutoFit/>
          </a:bodyPr>
          <a:lstStyle/>
          <a:p>
            <a:pPr lvl="0">
              <a:defRPr/>
            </a:pPr>
            <a:r>
              <a:rPr lang="en-US" b="1" spc="-40" dirty="0">
                <a:solidFill>
                  <a:schemeClr val="accent3">
                    <a:lumMod val="75000"/>
                  </a:schemeClr>
                </a:solidFill>
                <a:latin typeface="Segoe UI" panose="020B0502040204020203" pitchFamily="34" charset="0"/>
                <a:ea typeface="Segoe UI" panose="020B0502040204020203" pitchFamily="34" charset="0"/>
                <a:cs typeface="Segoe UI" panose="020B0502040204020203" pitchFamily="34" charset="0"/>
              </a:rPr>
              <a:t>Diet: </a:t>
            </a:r>
            <a:r>
              <a:rPr lang="en-US" spc="-4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Health-related taxes (e.g. sugar sweetened beverages</a:t>
            </a:r>
          </a:p>
        </p:txBody>
      </p:sp>
      <p:sp>
        <p:nvSpPr>
          <p:cNvPr id="12" name="TextBox 11">
            <a:extLst>
              <a:ext uri="{FF2B5EF4-FFF2-40B4-BE49-F238E27FC236}">
                <a16:creationId xmlns:a16="http://schemas.microsoft.com/office/drawing/2014/main" id="{FFAD71ED-0D3C-254C-B3F1-8A9AC5336F7D}"/>
              </a:ext>
            </a:extLst>
          </p:cNvPr>
          <p:cNvSpPr txBox="1"/>
          <p:nvPr/>
        </p:nvSpPr>
        <p:spPr>
          <a:xfrm>
            <a:off x="343929" y="3730704"/>
            <a:ext cx="3393184" cy="646331"/>
          </a:xfrm>
          <a:prstGeom prst="rect">
            <a:avLst/>
          </a:prstGeom>
          <a:solidFill>
            <a:schemeClr val="accent3">
              <a:lumMod val="20000"/>
              <a:lumOff val="80000"/>
            </a:schemeClr>
          </a:solidFill>
          <a:ln w="38100">
            <a:noFill/>
          </a:ln>
        </p:spPr>
        <p:txBody>
          <a:bodyPr wrap="square" rtlCol="0">
            <a:spAutoFit/>
          </a:bodyPr>
          <a:lstStyle/>
          <a:p>
            <a:pPr lvl="0">
              <a:defRPr/>
            </a:pPr>
            <a:r>
              <a:rPr lang="en-US" b="1" spc="-40" dirty="0">
                <a:solidFill>
                  <a:schemeClr val="accent3">
                    <a:lumMod val="75000"/>
                  </a:schemeClr>
                </a:solidFill>
                <a:latin typeface="Segoe UI" panose="020B0502040204020203" pitchFamily="34" charset="0"/>
                <a:ea typeface="Segoe UI" panose="020B0502040204020203" pitchFamily="34" charset="0"/>
                <a:cs typeface="Segoe UI" panose="020B0502040204020203" pitchFamily="34" charset="0"/>
              </a:rPr>
              <a:t>Alcohol: </a:t>
            </a:r>
            <a:r>
              <a:rPr lang="en-US" spc="-4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Excise taxes on alcoholic drinks</a:t>
            </a:r>
          </a:p>
        </p:txBody>
      </p:sp>
      <p:sp>
        <p:nvSpPr>
          <p:cNvPr id="13" name="TextBox 12">
            <a:extLst>
              <a:ext uri="{FF2B5EF4-FFF2-40B4-BE49-F238E27FC236}">
                <a16:creationId xmlns:a16="http://schemas.microsoft.com/office/drawing/2014/main" id="{9641BFE9-2864-6E45-8B32-01CD68EFC814}"/>
              </a:ext>
            </a:extLst>
          </p:cNvPr>
          <p:cNvSpPr txBox="1"/>
          <p:nvPr/>
        </p:nvSpPr>
        <p:spPr>
          <a:xfrm>
            <a:off x="343929" y="4605152"/>
            <a:ext cx="3393184" cy="646331"/>
          </a:xfrm>
          <a:prstGeom prst="rect">
            <a:avLst/>
          </a:prstGeom>
          <a:solidFill>
            <a:schemeClr val="accent3">
              <a:lumMod val="20000"/>
              <a:lumOff val="80000"/>
            </a:schemeClr>
          </a:solidFill>
          <a:ln w="38100">
            <a:noFill/>
          </a:ln>
        </p:spPr>
        <p:txBody>
          <a:bodyPr wrap="square" rtlCol="0">
            <a:spAutoFit/>
          </a:bodyPr>
          <a:lstStyle/>
          <a:p>
            <a:pPr lvl="0">
              <a:defRPr/>
            </a:pPr>
            <a:r>
              <a:rPr lang="en-US" b="1" spc="-40" dirty="0">
                <a:solidFill>
                  <a:schemeClr val="accent3">
                    <a:lumMod val="75000"/>
                  </a:schemeClr>
                </a:solidFill>
                <a:latin typeface="Segoe UI" panose="020B0502040204020203" pitchFamily="34" charset="0"/>
                <a:ea typeface="Segoe UI" panose="020B0502040204020203" pitchFamily="34" charset="0"/>
                <a:cs typeface="Segoe UI" panose="020B0502040204020203" pitchFamily="34" charset="0"/>
              </a:rPr>
              <a:t>Breastfeeding: </a:t>
            </a:r>
            <a:r>
              <a:rPr lang="en-US" spc="-4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Maternity leave cash benefit</a:t>
            </a:r>
          </a:p>
        </p:txBody>
      </p:sp>
      <p:sp>
        <p:nvSpPr>
          <p:cNvPr id="10" name="Text Placeholder 2">
            <a:extLst>
              <a:ext uri="{FF2B5EF4-FFF2-40B4-BE49-F238E27FC236}">
                <a16:creationId xmlns:a16="http://schemas.microsoft.com/office/drawing/2014/main" id="{6F8C0037-DEB3-574C-983E-FE7583CD01DF}"/>
              </a:ext>
            </a:extLst>
          </p:cNvPr>
          <p:cNvSpPr txBox="1">
            <a:spLocks/>
          </p:cNvSpPr>
          <p:nvPr/>
        </p:nvSpPr>
        <p:spPr>
          <a:xfrm>
            <a:off x="390201" y="333727"/>
            <a:ext cx="8347496" cy="575717"/>
          </a:xfrm>
          <a:prstGeom prst="rect">
            <a:avLst/>
          </a:prstGeom>
        </p:spPr>
        <p:txBody>
          <a:bodyPr vert="horz" lIns="91440" tIns="45720" rIns="91440" bIns="45720" rtlCol="0" anchor="ctr" anchorCtr="0">
            <a:normAutofit/>
          </a:bodyPr>
          <a:lstStyle>
            <a:lvl1pPr marL="0" indent="0" algn="l" defTabSz="685800" rtl="0" eaLnBrk="1" latinLnBrk="0" hangingPunct="1">
              <a:lnSpc>
                <a:spcPts val="1650"/>
              </a:lnSpc>
              <a:spcBef>
                <a:spcPct val="20000"/>
              </a:spcBef>
              <a:spcAft>
                <a:spcPts val="450"/>
              </a:spcAft>
              <a:buFont typeface="Arial" panose="020B0604020202020204" pitchFamily="34" charset="0"/>
              <a:buNone/>
              <a:defRPr lang="en-US" sz="2400" b="1" kern="1200" spc="-30" baseline="0">
                <a:solidFill>
                  <a:schemeClr val="tx2"/>
                </a:solidFill>
                <a:latin typeface="+mj-lt"/>
                <a:ea typeface="Segoe UI" panose="020B0502040204020203" pitchFamily="34" charset="0"/>
                <a:cs typeface="Segoe UI" panose="020B0502040204020203" pitchFamily="34" charset="0"/>
              </a:defRPr>
            </a:lvl1pPr>
            <a:lvl2pPr marL="0" indent="0" algn="l" defTabSz="685800" rtl="0" eaLnBrk="1" latinLnBrk="0" hangingPunct="1">
              <a:lnSpc>
                <a:spcPts val="1650"/>
              </a:lnSpc>
              <a:spcBef>
                <a:spcPct val="20000"/>
              </a:spcBef>
              <a:spcAft>
                <a:spcPts val="450"/>
              </a:spcAft>
              <a:buFont typeface="Arial" panose="020B0604020202020204" pitchFamily="34" charset="0"/>
              <a:buNone/>
              <a:defRPr lang="en-US" sz="1200" kern="1200" dirty="0" smtClean="0">
                <a:solidFill>
                  <a:srgbClr val="464646"/>
                </a:solidFill>
                <a:latin typeface="+mj-lt"/>
                <a:ea typeface="Segoe UI" panose="020B0502040204020203" pitchFamily="34" charset="0"/>
                <a:cs typeface="Segoe UI" panose="020B0502040204020203" pitchFamily="34" charset="0"/>
              </a:defRPr>
            </a:lvl2pPr>
            <a:lvl3pPr marL="0" indent="0" algn="l" defTabSz="685800" rtl="0" eaLnBrk="1" latinLnBrk="0" hangingPunct="1">
              <a:lnSpc>
                <a:spcPts val="1650"/>
              </a:lnSpc>
              <a:spcBef>
                <a:spcPct val="20000"/>
              </a:spcBef>
              <a:spcAft>
                <a:spcPts val="450"/>
              </a:spcAft>
              <a:buFont typeface="Arial" panose="020B0604020202020204" pitchFamily="34" charset="0"/>
              <a:buNone/>
              <a:defRPr lang="en-US" sz="1200" kern="1200" dirty="0" smtClean="0">
                <a:solidFill>
                  <a:srgbClr val="464646"/>
                </a:solidFill>
                <a:latin typeface="+mj-lt"/>
                <a:ea typeface="Segoe UI" panose="020B0502040204020203" pitchFamily="34" charset="0"/>
                <a:cs typeface="Segoe UI" panose="020B0502040204020203" pitchFamily="34" charset="0"/>
              </a:defRPr>
            </a:lvl3pPr>
            <a:lvl4pPr marL="0" indent="0" algn="l" defTabSz="685800" rtl="0" eaLnBrk="1" latinLnBrk="0" hangingPunct="1">
              <a:lnSpc>
                <a:spcPts val="1650"/>
              </a:lnSpc>
              <a:spcBef>
                <a:spcPct val="20000"/>
              </a:spcBef>
              <a:spcAft>
                <a:spcPts val="450"/>
              </a:spcAft>
              <a:buFont typeface="Arial" panose="020B0604020202020204" pitchFamily="34" charset="0"/>
              <a:buNone/>
              <a:defRPr lang="en-US" sz="1200" kern="1200" dirty="0" smtClean="0">
                <a:solidFill>
                  <a:srgbClr val="464646"/>
                </a:solidFill>
                <a:latin typeface="+mj-lt"/>
                <a:ea typeface="Segoe UI" panose="020B0502040204020203" pitchFamily="34" charset="0"/>
                <a:cs typeface="Segoe UI" panose="020B0502040204020203" pitchFamily="34" charset="0"/>
              </a:defRPr>
            </a:lvl4pPr>
            <a:lvl5pPr marL="0" indent="0" algn="l" defTabSz="685800" rtl="0" eaLnBrk="1" latinLnBrk="0" hangingPunct="1">
              <a:lnSpc>
                <a:spcPts val="1650"/>
              </a:lnSpc>
              <a:spcBef>
                <a:spcPct val="20000"/>
              </a:spcBef>
              <a:spcAft>
                <a:spcPts val="450"/>
              </a:spcAft>
              <a:buFont typeface="Arial" panose="020B0604020202020204" pitchFamily="34" charset="0"/>
              <a:buNone/>
              <a:defRPr lang="en-GB" sz="1200" kern="1200" dirty="0">
                <a:solidFill>
                  <a:srgbClr val="464646"/>
                </a:solidFill>
                <a:latin typeface="+mj-lt"/>
                <a:ea typeface="Segoe UI" panose="020B0502040204020203" pitchFamily="34" charset="0"/>
                <a:cs typeface="Segoe UI" panose="020B0502040204020203"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GB" dirty="0"/>
              <a:t>Fiscal policies – example policy options</a:t>
            </a:r>
          </a:p>
        </p:txBody>
      </p:sp>
    </p:spTree>
    <p:extLst>
      <p:ext uri="{BB962C8B-B14F-4D97-AF65-F5344CB8AC3E}">
        <p14:creationId xmlns:p14="http://schemas.microsoft.com/office/powerpoint/2010/main" val="2058003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F4D0094-8FCD-4544-A4DA-CFF18F596ABF}"/>
              </a:ext>
            </a:extLst>
          </p:cNvPr>
          <p:cNvSpPr>
            <a:spLocks noGrp="1"/>
          </p:cNvSpPr>
          <p:nvPr>
            <p:ph type="body" sz="quarter" idx="10"/>
          </p:nvPr>
        </p:nvSpPr>
        <p:spPr/>
        <p:txBody>
          <a:bodyPr/>
          <a:lstStyle/>
          <a:p>
            <a:r>
              <a:rPr lang="en-US"/>
              <a:t>The World Cancer Research Fund Network</a:t>
            </a:r>
            <a:endParaRPr lang="en-US" dirty="0"/>
          </a:p>
        </p:txBody>
      </p:sp>
      <p:sp>
        <p:nvSpPr>
          <p:cNvPr id="6" name="TextBox 5">
            <a:extLst>
              <a:ext uri="{FF2B5EF4-FFF2-40B4-BE49-F238E27FC236}">
                <a16:creationId xmlns:a16="http://schemas.microsoft.com/office/drawing/2014/main" id="{6A95FF16-C7A4-2341-AF06-BE3925CD23AB}"/>
              </a:ext>
            </a:extLst>
          </p:cNvPr>
          <p:cNvSpPr txBox="1"/>
          <p:nvPr/>
        </p:nvSpPr>
        <p:spPr>
          <a:xfrm>
            <a:off x="5970494" y="1549315"/>
            <a:ext cx="2817382" cy="3776675"/>
          </a:xfrm>
          <a:prstGeom prst="rect">
            <a:avLst/>
          </a:prstGeom>
          <a:ln w="31750">
            <a:noFill/>
          </a:ln>
          <a:effectLst>
            <a:softEdge rad="0"/>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lnSpc>
                <a:spcPts val="2900"/>
              </a:lnSpc>
              <a:buClr>
                <a:schemeClr val="accent1"/>
              </a:buClr>
            </a:pPr>
            <a:r>
              <a:rPr lang="en-US" sz="2000" b="1" dirty="0">
                <a:solidFill>
                  <a:schemeClr val="tx1">
                    <a:lumMod val="75000"/>
                    <a:lumOff val="25000"/>
                  </a:schemeClr>
                </a:solidFill>
              </a:rPr>
              <a:t>World Cancer Research Fund International </a:t>
            </a:r>
            <a:r>
              <a:rPr lang="en-US" sz="2000" dirty="0">
                <a:solidFill>
                  <a:schemeClr val="tx1">
                    <a:lumMod val="75000"/>
                    <a:lumOff val="25000"/>
                  </a:schemeClr>
                </a:solidFill>
              </a:rPr>
              <a:t>leads and unifies a network of cancer charities with a global reach, dedicated to the prevention of cancer through </a:t>
            </a:r>
            <a:r>
              <a:rPr lang="en-US" sz="2000" b="1" dirty="0">
                <a:solidFill>
                  <a:schemeClr val="tx1">
                    <a:lumMod val="75000"/>
                    <a:lumOff val="25000"/>
                  </a:schemeClr>
                </a:solidFill>
              </a:rPr>
              <a:t>diet, nutrition and physical activity</a:t>
            </a:r>
            <a:endParaRPr lang="en-US" sz="2000" dirty="0">
              <a:solidFill>
                <a:schemeClr val="tx1">
                  <a:lumMod val="75000"/>
                  <a:lumOff val="25000"/>
                </a:schemeClr>
              </a:solidFill>
            </a:endParaRPr>
          </a:p>
        </p:txBody>
      </p:sp>
      <p:sp>
        <p:nvSpPr>
          <p:cNvPr id="9" name="TextBox 8">
            <a:extLst>
              <a:ext uri="{FF2B5EF4-FFF2-40B4-BE49-F238E27FC236}">
                <a16:creationId xmlns:a16="http://schemas.microsoft.com/office/drawing/2014/main" id="{803A711B-798A-FC4C-A1E6-AD03570B2F0F}"/>
              </a:ext>
            </a:extLst>
          </p:cNvPr>
          <p:cNvSpPr txBox="1"/>
          <p:nvPr/>
        </p:nvSpPr>
        <p:spPr>
          <a:xfrm>
            <a:off x="3027465" y="6410785"/>
            <a:ext cx="3333778" cy="415339"/>
          </a:xfrm>
          <a:prstGeom prst="rect">
            <a:avLst/>
          </a:prstGeom>
          <a:solidFill>
            <a:schemeClr val="bg1"/>
          </a:solidFill>
        </p:spPr>
        <p:txBody>
          <a:bodyPr wrap="square" rtlCol="0">
            <a:noAutofit/>
          </a:bodyPr>
          <a:lstStyle/>
          <a:p>
            <a:pPr algn="ctr">
              <a:spcAft>
                <a:spcPts val="600"/>
              </a:spcAft>
            </a:pPr>
            <a:r>
              <a:rPr lang="en-US" spc="-40" dirty="0" err="1">
                <a:solidFill>
                  <a:schemeClr val="accent1"/>
                </a:solidFill>
                <a:latin typeface="Arial" panose="020B0604020202020204" pitchFamily="34" charset="0"/>
                <a:ea typeface="Segoe UI" panose="020B0502040204020203" pitchFamily="34" charset="0"/>
                <a:cs typeface="Arial" panose="020B0604020202020204" pitchFamily="34" charset="0"/>
              </a:rPr>
              <a:t>wcrf.org</a:t>
            </a:r>
            <a:r>
              <a:rPr lang="en-US" spc="-40" dirty="0">
                <a:solidFill>
                  <a:schemeClr val="accent1"/>
                </a:solidFill>
                <a:latin typeface="Arial" panose="020B0604020202020204" pitchFamily="34" charset="0"/>
                <a:ea typeface="Segoe UI" panose="020B0502040204020203" pitchFamily="34" charset="0"/>
                <a:cs typeface="Arial" panose="020B0604020202020204" pitchFamily="34" charset="0"/>
              </a:rPr>
              <a:t>/about-the-report</a:t>
            </a:r>
          </a:p>
        </p:txBody>
      </p:sp>
      <p:grpSp>
        <p:nvGrpSpPr>
          <p:cNvPr id="3" name="Group 2">
            <a:extLst>
              <a:ext uri="{FF2B5EF4-FFF2-40B4-BE49-F238E27FC236}">
                <a16:creationId xmlns:a16="http://schemas.microsoft.com/office/drawing/2014/main" id="{60EE05E7-7643-8546-BB5D-C2AEA4D41A68}"/>
              </a:ext>
            </a:extLst>
          </p:cNvPr>
          <p:cNvGrpSpPr/>
          <p:nvPr/>
        </p:nvGrpSpPr>
        <p:grpSpPr>
          <a:xfrm>
            <a:off x="-403411" y="975712"/>
            <a:ext cx="6849313" cy="4795676"/>
            <a:chOff x="-123104" y="981606"/>
            <a:chExt cx="6849313" cy="4795676"/>
          </a:xfrm>
        </p:grpSpPr>
        <p:pic>
          <p:nvPicPr>
            <p:cNvPr id="5" name="Picture 4">
              <a:extLst>
                <a:ext uri="{FF2B5EF4-FFF2-40B4-BE49-F238E27FC236}">
                  <a16:creationId xmlns:a16="http://schemas.microsoft.com/office/drawing/2014/main" id="{E4409C2E-64BE-8348-9FF3-43F82933E7B4}"/>
                </a:ext>
              </a:extLst>
            </p:cNvPr>
            <p:cNvPicPr>
              <a:picLocks noChangeAspect="1"/>
            </p:cNvPicPr>
            <p:nvPr/>
          </p:nvPicPr>
          <p:blipFill rotWithShape="1">
            <a:blip r:embed="rId3">
              <a:extLst>
                <a:ext uri="{28A0092B-C50C-407E-A947-70E740481C1C}">
                  <a14:useLocalDpi xmlns:a14="http://schemas.microsoft.com/office/drawing/2010/main" val="0"/>
                </a:ext>
              </a:extLst>
            </a:blip>
            <a:srcRect t="14033" b="14442"/>
            <a:stretch/>
          </p:blipFill>
          <p:spPr>
            <a:xfrm>
              <a:off x="-123104" y="1470311"/>
              <a:ext cx="6849313" cy="3936131"/>
            </a:xfrm>
            <a:prstGeom prst="rect">
              <a:avLst/>
            </a:prstGeom>
          </p:spPr>
        </p:pic>
        <p:sp>
          <p:nvSpPr>
            <p:cNvPr id="2" name="TextBox 1">
              <a:extLst>
                <a:ext uri="{FF2B5EF4-FFF2-40B4-BE49-F238E27FC236}">
                  <a16:creationId xmlns:a16="http://schemas.microsoft.com/office/drawing/2014/main" id="{637AB786-2351-6C43-ADF7-E7A6B9C0251B}"/>
                </a:ext>
              </a:extLst>
            </p:cNvPr>
            <p:cNvSpPr txBox="1"/>
            <p:nvPr/>
          </p:nvSpPr>
          <p:spPr>
            <a:xfrm>
              <a:off x="477245" y="981774"/>
              <a:ext cx="1926346" cy="387882"/>
            </a:xfrm>
            <a:prstGeom prst="rect">
              <a:avLst/>
            </a:prstGeom>
          </p:spPr>
          <p:txBody>
            <a:bodyPr wrap="square" rtlCol="0">
              <a:noAutofit/>
            </a:bodyPr>
            <a:lstStyle/>
            <a:p>
              <a:pPr algn="ctr">
                <a:spcAft>
                  <a:spcPts val="600"/>
                </a:spcAft>
              </a:pPr>
              <a:r>
                <a:rPr lang="en-US" sz="1400" b="1" spc="-40" dirty="0">
                  <a:solidFill>
                    <a:srgbClr val="7030A0"/>
                  </a:solidFill>
                  <a:latin typeface="Segoe UI" panose="020B0502040204020203" pitchFamily="34" charset="0"/>
                  <a:ea typeface="Segoe UI" panose="020B0502040204020203" pitchFamily="34" charset="0"/>
                  <a:cs typeface="Segoe UI" panose="020B0502040204020203" pitchFamily="34" charset="0"/>
                </a:rPr>
                <a:t>American Institute for Cancer Research</a:t>
              </a:r>
            </a:p>
          </p:txBody>
        </p:sp>
        <p:sp>
          <p:nvSpPr>
            <p:cNvPr id="7" name="TextBox 6">
              <a:extLst>
                <a:ext uri="{FF2B5EF4-FFF2-40B4-BE49-F238E27FC236}">
                  <a16:creationId xmlns:a16="http://schemas.microsoft.com/office/drawing/2014/main" id="{121AFEEC-77BE-DD4C-91A9-DE0A679BBD12}"/>
                </a:ext>
              </a:extLst>
            </p:cNvPr>
            <p:cNvSpPr txBox="1"/>
            <p:nvPr/>
          </p:nvSpPr>
          <p:spPr>
            <a:xfrm>
              <a:off x="4109069" y="981606"/>
              <a:ext cx="1926346" cy="387882"/>
            </a:xfrm>
            <a:prstGeom prst="rect">
              <a:avLst/>
            </a:prstGeom>
          </p:spPr>
          <p:txBody>
            <a:bodyPr wrap="square" rtlCol="0">
              <a:noAutofit/>
            </a:bodyPr>
            <a:lstStyle/>
            <a:p>
              <a:pPr algn="ctr">
                <a:spcAft>
                  <a:spcPts val="600"/>
                </a:spcAft>
              </a:pPr>
              <a:r>
                <a:rPr lang="en-US" sz="1400" b="1" spc="-40" dirty="0" err="1">
                  <a:solidFill>
                    <a:srgbClr val="7030A0"/>
                  </a:solidFill>
                  <a:latin typeface="Segoe UI" panose="020B0502040204020203" pitchFamily="34" charset="0"/>
                  <a:ea typeface="Segoe UI" panose="020B0502040204020203" pitchFamily="34" charset="0"/>
                  <a:cs typeface="Segoe UI" panose="020B0502040204020203" pitchFamily="34" charset="0"/>
                </a:rPr>
                <a:t>Wereld</a:t>
              </a:r>
              <a:r>
                <a:rPr lang="en-US" sz="1400" b="1" spc="-40" dirty="0">
                  <a:solidFill>
                    <a:srgbClr val="7030A0"/>
                  </a:solidFill>
                  <a:latin typeface="Segoe UI" panose="020B0502040204020203" pitchFamily="34" charset="0"/>
                  <a:ea typeface="Segoe UI" panose="020B0502040204020203" pitchFamily="34" charset="0"/>
                  <a:cs typeface="Segoe UI" panose="020B0502040204020203" pitchFamily="34" charset="0"/>
                </a:rPr>
                <a:t> </a:t>
              </a:r>
              <a:r>
                <a:rPr lang="en-US" sz="1400" b="1" spc="-40" dirty="0" err="1">
                  <a:solidFill>
                    <a:srgbClr val="7030A0"/>
                  </a:solidFill>
                  <a:latin typeface="Segoe UI" panose="020B0502040204020203" pitchFamily="34" charset="0"/>
                  <a:ea typeface="Segoe UI" panose="020B0502040204020203" pitchFamily="34" charset="0"/>
                  <a:cs typeface="Segoe UI" panose="020B0502040204020203" pitchFamily="34" charset="0"/>
                </a:rPr>
                <a:t>Kanker</a:t>
              </a:r>
              <a:r>
                <a:rPr lang="en-US" sz="1400" b="1" spc="-40" dirty="0">
                  <a:solidFill>
                    <a:srgbClr val="7030A0"/>
                  </a:solidFill>
                  <a:latin typeface="Segoe UI" panose="020B0502040204020203" pitchFamily="34" charset="0"/>
                  <a:ea typeface="Segoe UI" panose="020B0502040204020203" pitchFamily="34" charset="0"/>
                  <a:cs typeface="Segoe UI" panose="020B0502040204020203" pitchFamily="34" charset="0"/>
                </a:rPr>
                <a:t> </a:t>
              </a:r>
              <a:r>
                <a:rPr lang="en-US" sz="1400" b="1" spc="-40" dirty="0" err="1">
                  <a:solidFill>
                    <a:srgbClr val="7030A0"/>
                  </a:solidFill>
                  <a:latin typeface="Segoe UI" panose="020B0502040204020203" pitchFamily="34" charset="0"/>
                  <a:ea typeface="Segoe UI" panose="020B0502040204020203" pitchFamily="34" charset="0"/>
                  <a:cs typeface="Segoe UI" panose="020B0502040204020203" pitchFamily="34" charset="0"/>
                </a:rPr>
                <a:t>Onderzoek</a:t>
              </a:r>
              <a:r>
                <a:rPr lang="en-US" sz="1400" b="1" spc="-40" dirty="0">
                  <a:solidFill>
                    <a:srgbClr val="7030A0"/>
                  </a:solidFill>
                  <a:latin typeface="Segoe UI" panose="020B0502040204020203" pitchFamily="34" charset="0"/>
                  <a:ea typeface="Segoe UI" panose="020B0502040204020203" pitchFamily="34" charset="0"/>
                  <a:cs typeface="Segoe UI" panose="020B0502040204020203" pitchFamily="34" charset="0"/>
                </a:rPr>
                <a:t> </a:t>
              </a:r>
              <a:r>
                <a:rPr lang="en-US" sz="1400" b="1" spc="-40" dirty="0" err="1">
                  <a:solidFill>
                    <a:srgbClr val="7030A0"/>
                  </a:solidFill>
                  <a:latin typeface="Segoe UI" panose="020B0502040204020203" pitchFamily="34" charset="0"/>
                  <a:ea typeface="Segoe UI" panose="020B0502040204020203" pitchFamily="34" charset="0"/>
                  <a:cs typeface="Segoe UI" panose="020B0502040204020203" pitchFamily="34" charset="0"/>
                </a:rPr>
                <a:t>Fonds</a:t>
              </a:r>
              <a:endParaRPr lang="en-US" sz="1400" b="1" spc="-40" dirty="0">
                <a:solidFill>
                  <a:srgbClr val="7030A0"/>
                </a:solidFill>
                <a:latin typeface="Segoe UI" panose="020B0502040204020203" pitchFamily="34" charset="0"/>
                <a:ea typeface="Segoe UI" panose="020B0502040204020203" pitchFamily="34" charset="0"/>
                <a:cs typeface="Segoe UI" panose="020B0502040204020203" pitchFamily="34" charset="0"/>
              </a:endParaRPr>
            </a:p>
          </p:txBody>
        </p:sp>
        <p:sp>
          <p:nvSpPr>
            <p:cNvPr id="8" name="TextBox 7">
              <a:extLst>
                <a:ext uri="{FF2B5EF4-FFF2-40B4-BE49-F238E27FC236}">
                  <a16:creationId xmlns:a16="http://schemas.microsoft.com/office/drawing/2014/main" id="{38943F71-E102-8A41-9B8E-573F002931E6}"/>
                </a:ext>
              </a:extLst>
            </p:cNvPr>
            <p:cNvSpPr txBox="1"/>
            <p:nvPr/>
          </p:nvSpPr>
          <p:spPr>
            <a:xfrm>
              <a:off x="4109069" y="5389400"/>
              <a:ext cx="1926346" cy="387882"/>
            </a:xfrm>
            <a:prstGeom prst="rect">
              <a:avLst/>
            </a:prstGeom>
          </p:spPr>
          <p:txBody>
            <a:bodyPr wrap="square" rtlCol="0">
              <a:noAutofit/>
            </a:bodyPr>
            <a:lstStyle/>
            <a:p>
              <a:pPr algn="ctr">
                <a:spcAft>
                  <a:spcPts val="600"/>
                </a:spcAft>
              </a:pPr>
              <a:r>
                <a:rPr lang="en-US" sz="1400" b="1" spc="-40" dirty="0">
                  <a:solidFill>
                    <a:srgbClr val="7030A0"/>
                  </a:solidFill>
                  <a:latin typeface="Segoe UI" panose="020B0502040204020203" pitchFamily="34" charset="0"/>
                  <a:ea typeface="Segoe UI" panose="020B0502040204020203" pitchFamily="34" charset="0"/>
                  <a:cs typeface="Arial" panose="020B0604020202020204" pitchFamily="34" charset="0"/>
                </a:rPr>
                <a:t>World Cancer Research Fund Hong Kong</a:t>
              </a:r>
              <a:r>
                <a:rPr lang="en-US" sz="1400" spc="-40" dirty="0">
                  <a:solidFill>
                    <a:srgbClr val="7030A0"/>
                  </a:solidFill>
                  <a:latin typeface="Segoe UI" panose="020B0502040204020203" pitchFamily="34" charset="0"/>
                  <a:ea typeface="Segoe UI" panose="020B0502040204020203" pitchFamily="34" charset="0"/>
                  <a:cs typeface="Arial" panose="020B0604020202020204" pitchFamily="34" charset="0"/>
                </a:rPr>
                <a:t>*</a:t>
              </a:r>
              <a:endParaRPr lang="en-US" sz="1400" b="1" spc="-40" dirty="0">
                <a:solidFill>
                  <a:srgbClr val="7030A0"/>
                </a:solidFill>
                <a:latin typeface="Segoe UI" panose="020B0502040204020203" pitchFamily="34" charset="0"/>
                <a:ea typeface="Segoe UI" panose="020B0502040204020203" pitchFamily="34" charset="0"/>
                <a:cs typeface="Arial" panose="020B0604020202020204" pitchFamily="34" charset="0"/>
              </a:endParaRPr>
            </a:p>
          </p:txBody>
        </p:sp>
        <p:sp>
          <p:nvSpPr>
            <p:cNvPr id="10" name="TextBox 9">
              <a:extLst>
                <a:ext uri="{FF2B5EF4-FFF2-40B4-BE49-F238E27FC236}">
                  <a16:creationId xmlns:a16="http://schemas.microsoft.com/office/drawing/2014/main" id="{EAA7CF3F-8BAE-A646-9D72-C3D7A7FDC2FB}"/>
                </a:ext>
              </a:extLst>
            </p:cNvPr>
            <p:cNvSpPr txBox="1"/>
            <p:nvPr/>
          </p:nvSpPr>
          <p:spPr>
            <a:xfrm>
              <a:off x="477245" y="5389400"/>
              <a:ext cx="1926346" cy="387882"/>
            </a:xfrm>
            <a:prstGeom prst="rect">
              <a:avLst/>
            </a:prstGeom>
          </p:spPr>
          <p:txBody>
            <a:bodyPr wrap="square" rtlCol="0">
              <a:noAutofit/>
            </a:bodyPr>
            <a:lstStyle/>
            <a:p>
              <a:pPr algn="ctr">
                <a:spcAft>
                  <a:spcPts val="600"/>
                </a:spcAft>
              </a:pPr>
              <a:r>
                <a:rPr lang="en-US" sz="1400" b="1" spc="-40" dirty="0">
                  <a:solidFill>
                    <a:srgbClr val="7030A0"/>
                  </a:solidFill>
                  <a:latin typeface="Segoe UI" panose="020B0502040204020203" pitchFamily="34" charset="0"/>
                  <a:ea typeface="Segoe UI" panose="020B0502040204020203" pitchFamily="34" charset="0"/>
                  <a:cs typeface="Segoe UI" panose="020B0502040204020203" pitchFamily="34" charset="0"/>
                </a:rPr>
                <a:t>World Cancer Research Fund UK</a:t>
              </a:r>
            </a:p>
          </p:txBody>
        </p:sp>
      </p:grpSp>
      <p:sp>
        <p:nvSpPr>
          <p:cNvPr id="12" name="TextBox 11">
            <a:extLst>
              <a:ext uri="{FF2B5EF4-FFF2-40B4-BE49-F238E27FC236}">
                <a16:creationId xmlns:a16="http://schemas.microsoft.com/office/drawing/2014/main" id="{A26255AA-5121-6046-A5FC-617E7379D358}"/>
              </a:ext>
            </a:extLst>
          </p:cNvPr>
          <p:cNvSpPr txBox="1"/>
          <p:nvPr/>
        </p:nvSpPr>
        <p:spPr>
          <a:xfrm>
            <a:off x="1957834" y="6173538"/>
            <a:ext cx="5234263" cy="325378"/>
          </a:xfrm>
          <a:prstGeom prst="rect">
            <a:avLst/>
          </a:prstGeom>
          <a:noFill/>
        </p:spPr>
        <p:txBody>
          <a:bodyPr wrap="square" rtlCol="0">
            <a:noAutofit/>
          </a:bodyPr>
          <a:lstStyle/>
          <a:p>
            <a:pPr algn="ctr">
              <a:spcAft>
                <a:spcPts val="600"/>
              </a:spcAft>
            </a:pPr>
            <a:r>
              <a:rPr lang="en-GB" sz="1000" spc="-40" dirty="0">
                <a:solidFill>
                  <a:schemeClr val="tx1">
                    <a:lumMod val="50000"/>
                    <a:lumOff val="50000"/>
                  </a:schemeClr>
                </a:solidFill>
                <a:latin typeface="Arial" panose="020B0604020202020204" pitchFamily="34" charset="0"/>
                <a:ea typeface="Segoe UI" panose="020B0502040204020203" pitchFamily="34" charset="0"/>
                <a:cs typeface="Arial" panose="020B0604020202020204" pitchFamily="34" charset="0"/>
              </a:rPr>
              <a:t>*Since 2016, </a:t>
            </a:r>
            <a:r>
              <a:rPr lang="en-GB" sz="1000" dirty="0">
                <a:solidFill>
                  <a:schemeClr val="tx1">
                    <a:lumMod val="50000"/>
                    <a:lumOff val="50000"/>
                  </a:schemeClr>
                </a:solidFill>
                <a:latin typeface="Arial" panose="020B0604020202020204" pitchFamily="34" charset="0"/>
                <a:cs typeface="Arial" panose="020B0604020202020204" pitchFamily="34" charset="0"/>
              </a:rPr>
              <a:t>WCRF HK has operated though Ambassadors at the University of Hong Kong</a:t>
            </a:r>
            <a:endParaRPr lang="en-GB" sz="1000" spc="-40" dirty="0">
              <a:solidFill>
                <a:schemeClr val="tx1">
                  <a:lumMod val="50000"/>
                  <a:lumOff val="50000"/>
                </a:schemeClr>
              </a:solidFill>
              <a:latin typeface="Arial" panose="020B0604020202020204" pitchFamily="34" charset="0"/>
              <a:ea typeface="Segoe UI" panose="020B0502040204020203" pitchFamily="34" charset="0"/>
              <a:cs typeface="Arial" panose="020B0604020202020204" pitchFamily="34" charset="0"/>
            </a:endParaRPr>
          </a:p>
        </p:txBody>
      </p:sp>
    </p:spTree>
    <p:extLst>
      <p:ext uri="{BB962C8B-B14F-4D97-AF65-F5344CB8AC3E}">
        <p14:creationId xmlns:p14="http://schemas.microsoft.com/office/powerpoint/2010/main" val="28880306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667A2DE5-A8B5-DE42-8776-D65D2D0D95C6}"/>
              </a:ext>
            </a:extLst>
          </p:cNvPr>
          <p:cNvPicPr>
            <a:picLocks noGrp="1" noChangeAspect="1"/>
          </p:cNvPicPr>
          <p:nvPr>
            <p:ph type="pic" sz="quarter" idx="13"/>
          </p:nvPr>
        </p:nvPicPr>
        <p:blipFill rotWithShape="1">
          <a:blip r:embed="rId3"/>
          <a:srcRect l="9579" t="5527" r="10994" b="10974"/>
          <a:stretch/>
        </p:blipFill>
        <p:spPr>
          <a:xfrm>
            <a:off x="3838679" y="1287886"/>
            <a:ext cx="5162994" cy="4200593"/>
          </a:xfrm>
        </p:spPr>
      </p:pic>
      <p:sp>
        <p:nvSpPr>
          <p:cNvPr id="6" name="TextBox 5">
            <a:extLst>
              <a:ext uri="{FF2B5EF4-FFF2-40B4-BE49-F238E27FC236}">
                <a16:creationId xmlns:a16="http://schemas.microsoft.com/office/drawing/2014/main" id="{9CE34980-1A5B-8143-93BA-2FBC04F0DE92}"/>
              </a:ext>
            </a:extLst>
          </p:cNvPr>
          <p:cNvSpPr txBox="1"/>
          <p:nvPr/>
        </p:nvSpPr>
        <p:spPr>
          <a:xfrm>
            <a:off x="6290631" y="5651654"/>
            <a:ext cx="2853369" cy="286439"/>
          </a:xfrm>
          <a:prstGeom prst="rect">
            <a:avLst/>
          </a:prstGeom>
        </p:spPr>
        <p:txBody>
          <a:bodyPr wrap="square" rtlCol="0">
            <a:noAutofit/>
          </a:bodyPr>
          <a:lstStyle/>
          <a:p>
            <a:pPr>
              <a:spcAft>
                <a:spcPts val="600"/>
              </a:spcAft>
            </a:pPr>
            <a:r>
              <a:rPr lang="en-US" sz="1200" spc="-40" dirty="0">
                <a:solidFill>
                  <a:srgbClr val="7030A0"/>
                </a:solidFill>
                <a:latin typeface="Segoe UI" panose="020B0502040204020203" pitchFamily="34" charset="0"/>
                <a:ea typeface="Segoe UI" panose="020B0502040204020203" pitchFamily="34" charset="0"/>
                <a:cs typeface="Segoe UI" panose="020B0502040204020203" pitchFamily="34" charset="0"/>
              </a:rPr>
              <a:t>© World Cancer Research Fund International</a:t>
            </a:r>
          </a:p>
        </p:txBody>
      </p:sp>
      <p:sp>
        <p:nvSpPr>
          <p:cNvPr id="7" name="TextBox 6">
            <a:extLst>
              <a:ext uri="{FF2B5EF4-FFF2-40B4-BE49-F238E27FC236}">
                <a16:creationId xmlns:a16="http://schemas.microsoft.com/office/drawing/2014/main" id="{68842E85-B409-E042-B826-801AD2366A84}"/>
              </a:ext>
            </a:extLst>
          </p:cNvPr>
          <p:cNvSpPr txBox="1"/>
          <p:nvPr/>
        </p:nvSpPr>
        <p:spPr>
          <a:xfrm>
            <a:off x="343929" y="1848883"/>
            <a:ext cx="3393184" cy="923330"/>
          </a:xfrm>
          <a:prstGeom prst="rect">
            <a:avLst/>
          </a:prstGeom>
          <a:solidFill>
            <a:schemeClr val="accent3">
              <a:lumMod val="20000"/>
              <a:lumOff val="80000"/>
            </a:schemeClr>
          </a:solidFill>
          <a:ln w="38100">
            <a:noFill/>
          </a:ln>
        </p:spPr>
        <p:txBody>
          <a:bodyPr wrap="square" rtlCol="0">
            <a:spAutoFit/>
          </a:bodyPr>
          <a:lstStyle/>
          <a:p>
            <a:pPr>
              <a:spcAft>
                <a:spcPts val="600"/>
              </a:spcAft>
            </a:pPr>
            <a:r>
              <a:rPr lang="en-US" b="1" spc="-40" dirty="0">
                <a:solidFill>
                  <a:schemeClr val="accent3">
                    <a:lumMod val="75000"/>
                  </a:schemeClr>
                </a:solidFill>
                <a:latin typeface="Segoe UI" panose="020B0502040204020203" pitchFamily="34" charset="0"/>
                <a:ea typeface="Segoe UI" panose="020B0502040204020203" pitchFamily="34" charset="0"/>
                <a:cs typeface="Segoe UI" panose="020B0502040204020203" pitchFamily="34" charset="0"/>
              </a:rPr>
              <a:t>Physical activity: </a:t>
            </a:r>
            <a:r>
              <a:rPr lang="en-US" spc="-4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Restrictions on sport partnerships and sponsorships with unhealthy products</a:t>
            </a:r>
          </a:p>
        </p:txBody>
      </p:sp>
      <p:sp>
        <p:nvSpPr>
          <p:cNvPr id="8" name="TextBox 7">
            <a:extLst>
              <a:ext uri="{FF2B5EF4-FFF2-40B4-BE49-F238E27FC236}">
                <a16:creationId xmlns:a16="http://schemas.microsoft.com/office/drawing/2014/main" id="{D42A646C-0BD6-4B40-A866-129D472BC3FA}"/>
              </a:ext>
            </a:extLst>
          </p:cNvPr>
          <p:cNvSpPr txBox="1"/>
          <p:nvPr/>
        </p:nvSpPr>
        <p:spPr>
          <a:xfrm>
            <a:off x="343929" y="836578"/>
            <a:ext cx="3393184" cy="923330"/>
          </a:xfrm>
          <a:prstGeom prst="rect">
            <a:avLst/>
          </a:prstGeom>
          <a:solidFill>
            <a:schemeClr val="accent3">
              <a:lumMod val="20000"/>
              <a:lumOff val="80000"/>
            </a:schemeClr>
          </a:solidFill>
          <a:ln w="38100">
            <a:noFill/>
          </a:ln>
        </p:spPr>
        <p:txBody>
          <a:bodyPr wrap="square" rtlCol="0">
            <a:spAutoFit/>
          </a:bodyPr>
          <a:lstStyle/>
          <a:p>
            <a:pPr lvl="0">
              <a:defRPr/>
            </a:pPr>
            <a:r>
              <a:rPr lang="en-US" b="1" spc="-40" dirty="0">
                <a:solidFill>
                  <a:schemeClr val="accent3">
                    <a:lumMod val="75000"/>
                  </a:schemeClr>
                </a:solidFill>
                <a:latin typeface="Segoe UI" panose="020B0502040204020203" pitchFamily="34" charset="0"/>
                <a:ea typeface="Segoe UI" panose="020B0502040204020203" pitchFamily="34" charset="0"/>
                <a:cs typeface="Segoe UI" panose="020B0502040204020203" pitchFamily="34" charset="0"/>
              </a:rPr>
              <a:t>Diet: </a:t>
            </a:r>
            <a:r>
              <a:rPr lang="en-US" spc="-4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Restrictions to all forms of food and drink marketing to children</a:t>
            </a:r>
          </a:p>
        </p:txBody>
      </p:sp>
      <p:sp>
        <p:nvSpPr>
          <p:cNvPr id="11" name="TextBox 10">
            <a:extLst>
              <a:ext uri="{FF2B5EF4-FFF2-40B4-BE49-F238E27FC236}">
                <a16:creationId xmlns:a16="http://schemas.microsoft.com/office/drawing/2014/main" id="{DE1FE903-28FA-EC48-BE55-AB60D0E5840C}"/>
              </a:ext>
            </a:extLst>
          </p:cNvPr>
          <p:cNvSpPr txBox="1"/>
          <p:nvPr/>
        </p:nvSpPr>
        <p:spPr>
          <a:xfrm>
            <a:off x="343929" y="2861188"/>
            <a:ext cx="3393184" cy="1200329"/>
          </a:xfrm>
          <a:prstGeom prst="rect">
            <a:avLst/>
          </a:prstGeom>
          <a:solidFill>
            <a:schemeClr val="accent3">
              <a:lumMod val="20000"/>
              <a:lumOff val="80000"/>
            </a:schemeClr>
          </a:solidFill>
          <a:ln w="38100">
            <a:noFill/>
          </a:ln>
        </p:spPr>
        <p:txBody>
          <a:bodyPr wrap="square" rtlCol="0">
            <a:spAutoFit/>
          </a:bodyPr>
          <a:lstStyle/>
          <a:p>
            <a:pPr lvl="0">
              <a:defRPr/>
            </a:pPr>
            <a:r>
              <a:rPr lang="en-US" b="1" spc="-40" dirty="0">
                <a:solidFill>
                  <a:schemeClr val="accent3">
                    <a:lumMod val="75000"/>
                  </a:schemeClr>
                </a:solidFill>
                <a:latin typeface="Segoe UI" panose="020B0502040204020203" pitchFamily="34" charset="0"/>
                <a:ea typeface="Segoe UI" panose="020B0502040204020203" pitchFamily="34" charset="0"/>
                <a:cs typeface="Segoe UI" panose="020B0502040204020203" pitchFamily="34" charset="0"/>
              </a:rPr>
              <a:t>Alcohol: </a:t>
            </a:r>
            <a:r>
              <a:rPr lang="en-US" spc="-4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Ban or implement restrictions on alcohol marketing and advertising across all types of media and sponsorship</a:t>
            </a:r>
          </a:p>
        </p:txBody>
      </p:sp>
      <p:sp>
        <p:nvSpPr>
          <p:cNvPr id="12" name="TextBox 11">
            <a:extLst>
              <a:ext uri="{FF2B5EF4-FFF2-40B4-BE49-F238E27FC236}">
                <a16:creationId xmlns:a16="http://schemas.microsoft.com/office/drawing/2014/main" id="{B9D80616-BBBE-4A4C-A8F5-156DB5F1B13E}"/>
              </a:ext>
            </a:extLst>
          </p:cNvPr>
          <p:cNvSpPr txBox="1"/>
          <p:nvPr/>
        </p:nvSpPr>
        <p:spPr>
          <a:xfrm>
            <a:off x="343929" y="4150492"/>
            <a:ext cx="3393184" cy="1754326"/>
          </a:xfrm>
          <a:prstGeom prst="rect">
            <a:avLst/>
          </a:prstGeom>
          <a:solidFill>
            <a:schemeClr val="accent3">
              <a:lumMod val="20000"/>
              <a:lumOff val="80000"/>
            </a:schemeClr>
          </a:solidFill>
          <a:ln w="38100">
            <a:noFill/>
          </a:ln>
        </p:spPr>
        <p:txBody>
          <a:bodyPr wrap="square" rtlCol="0">
            <a:spAutoFit/>
          </a:bodyPr>
          <a:lstStyle/>
          <a:p>
            <a:pPr lvl="0">
              <a:defRPr/>
            </a:pPr>
            <a:r>
              <a:rPr lang="en-US" b="1" spc="-40" dirty="0">
                <a:solidFill>
                  <a:schemeClr val="accent3">
                    <a:lumMod val="75000"/>
                  </a:schemeClr>
                </a:solidFill>
                <a:latin typeface="Segoe UI" panose="020B0502040204020203" pitchFamily="34" charset="0"/>
                <a:ea typeface="Segoe UI" panose="020B0502040204020203" pitchFamily="34" charset="0"/>
                <a:cs typeface="Segoe UI" panose="020B0502040204020203" pitchFamily="34" charset="0"/>
              </a:rPr>
              <a:t>Breastfeeding: </a:t>
            </a:r>
            <a:r>
              <a:rPr lang="en-US" spc="-4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Legislation to end inappropriate marketing of baby feeding products in line with the International Code of Marketing of Breast-milk Substitutes and subsequent resolutions</a:t>
            </a:r>
          </a:p>
        </p:txBody>
      </p:sp>
      <p:sp>
        <p:nvSpPr>
          <p:cNvPr id="9" name="Text Placeholder 2">
            <a:extLst>
              <a:ext uri="{FF2B5EF4-FFF2-40B4-BE49-F238E27FC236}">
                <a16:creationId xmlns:a16="http://schemas.microsoft.com/office/drawing/2014/main" id="{B7F55D58-679A-874E-B4C6-E55E030B0B1A}"/>
              </a:ext>
            </a:extLst>
          </p:cNvPr>
          <p:cNvSpPr txBox="1">
            <a:spLocks/>
          </p:cNvSpPr>
          <p:nvPr/>
        </p:nvSpPr>
        <p:spPr>
          <a:xfrm>
            <a:off x="390201" y="333727"/>
            <a:ext cx="8347496" cy="575717"/>
          </a:xfrm>
          <a:prstGeom prst="rect">
            <a:avLst/>
          </a:prstGeom>
        </p:spPr>
        <p:txBody>
          <a:bodyPr vert="horz" lIns="91440" tIns="45720" rIns="91440" bIns="45720" rtlCol="0" anchor="ctr" anchorCtr="0">
            <a:normAutofit/>
          </a:bodyPr>
          <a:lstStyle>
            <a:lvl1pPr marL="0" indent="0" algn="l" defTabSz="685800" rtl="0" eaLnBrk="1" latinLnBrk="0" hangingPunct="1">
              <a:lnSpc>
                <a:spcPts val="1650"/>
              </a:lnSpc>
              <a:spcBef>
                <a:spcPct val="20000"/>
              </a:spcBef>
              <a:spcAft>
                <a:spcPts val="450"/>
              </a:spcAft>
              <a:buFont typeface="Arial" panose="020B0604020202020204" pitchFamily="34" charset="0"/>
              <a:buNone/>
              <a:defRPr lang="en-US" sz="2400" b="1" kern="1200" spc="-30" baseline="0">
                <a:solidFill>
                  <a:schemeClr val="tx2"/>
                </a:solidFill>
                <a:latin typeface="+mj-lt"/>
                <a:ea typeface="Segoe UI" panose="020B0502040204020203" pitchFamily="34" charset="0"/>
                <a:cs typeface="Segoe UI" panose="020B0502040204020203" pitchFamily="34" charset="0"/>
              </a:defRPr>
            </a:lvl1pPr>
            <a:lvl2pPr marL="0" indent="0" algn="l" defTabSz="685800" rtl="0" eaLnBrk="1" latinLnBrk="0" hangingPunct="1">
              <a:lnSpc>
                <a:spcPts val="1650"/>
              </a:lnSpc>
              <a:spcBef>
                <a:spcPct val="20000"/>
              </a:spcBef>
              <a:spcAft>
                <a:spcPts val="450"/>
              </a:spcAft>
              <a:buFont typeface="Arial" panose="020B0604020202020204" pitchFamily="34" charset="0"/>
              <a:buNone/>
              <a:defRPr lang="en-US" sz="1200" kern="1200" dirty="0" smtClean="0">
                <a:solidFill>
                  <a:srgbClr val="464646"/>
                </a:solidFill>
                <a:latin typeface="+mj-lt"/>
                <a:ea typeface="Segoe UI" panose="020B0502040204020203" pitchFamily="34" charset="0"/>
                <a:cs typeface="Segoe UI" panose="020B0502040204020203" pitchFamily="34" charset="0"/>
              </a:defRPr>
            </a:lvl2pPr>
            <a:lvl3pPr marL="0" indent="0" algn="l" defTabSz="685800" rtl="0" eaLnBrk="1" latinLnBrk="0" hangingPunct="1">
              <a:lnSpc>
                <a:spcPts val="1650"/>
              </a:lnSpc>
              <a:spcBef>
                <a:spcPct val="20000"/>
              </a:spcBef>
              <a:spcAft>
                <a:spcPts val="450"/>
              </a:spcAft>
              <a:buFont typeface="Arial" panose="020B0604020202020204" pitchFamily="34" charset="0"/>
              <a:buNone/>
              <a:defRPr lang="en-US" sz="1200" kern="1200" dirty="0" smtClean="0">
                <a:solidFill>
                  <a:srgbClr val="464646"/>
                </a:solidFill>
                <a:latin typeface="+mj-lt"/>
                <a:ea typeface="Segoe UI" panose="020B0502040204020203" pitchFamily="34" charset="0"/>
                <a:cs typeface="Segoe UI" panose="020B0502040204020203" pitchFamily="34" charset="0"/>
              </a:defRPr>
            </a:lvl3pPr>
            <a:lvl4pPr marL="0" indent="0" algn="l" defTabSz="685800" rtl="0" eaLnBrk="1" latinLnBrk="0" hangingPunct="1">
              <a:lnSpc>
                <a:spcPts val="1650"/>
              </a:lnSpc>
              <a:spcBef>
                <a:spcPct val="20000"/>
              </a:spcBef>
              <a:spcAft>
                <a:spcPts val="450"/>
              </a:spcAft>
              <a:buFont typeface="Arial" panose="020B0604020202020204" pitchFamily="34" charset="0"/>
              <a:buNone/>
              <a:defRPr lang="en-US" sz="1200" kern="1200" dirty="0" smtClean="0">
                <a:solidFill>
                  <a:srgbClr val="464646"/>
                </a:solidFill>
                <a:latin typeface="+mj-lt"/>
                <a:ea typeface="Segoe UI" panose="020B0502040204020203" pitchFamily="34" charset="0"/>
                <a:cs typeface="Segoe UI" panose="020B0502040204020203" pitchFamily="34" charset="0"/>
              </a:defRPr>
            </a:lvl4pPr>
            <a:lvl5pPr marL="0" indent="0" algn="l" defTabSz="685800" rtl="0" eaLnBrk="1" latinLnBrk="0" hangingPunct="1">
              <a:lnSpc>
                <a:spcPts val="1650"/>
              </a:lnSpc>
              <a:spcBef>
                <a:spcPct val="20000"/>
              </a:spcBef>
              <a:spcAft>
                <a:spcPts val="450"/>
              </a:spcAft>
              <a:buFont typeface="Arial" panose="020B0604020202020204" pitchFamily="34" charset="0"/>
              <a:buNone/>
              <a:defRPr lang="en-GB" sz="1200" kern="1200" dirty="0">
                <a:solidFill>
                  <a:srgbClr val="464646"/>
                </a:solidFill>
                <a:latin typeface="+mj-lt"/>
                <a:ea typeface="Segoe UI" panose="020B0502040204020203" pitchFamily="34" charset="0"/>
                <a:cs typeface="Segoe UI" panose="020B0502040204020203"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GB" dirty="0"/>
              <a:t>Marketing restrictions – example policy options</a:t>
            </a:r>
          </a:p>
        </p:txBody>
      </p:sp>
    </p:spTree>
    <p:extLst>
      <p:ext uri="{BB962C8B-B14F-4D97-AF65-F5344CB8AC3E}">
        <p14:creationId xmlns:p14="http://schemas.microsoft.com/office/powerpoint/2010/main" val="39176558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984942BF-2F09-C14B-9683-E786331AB3D8}"/>
              </a:ext>
            </a:extLst>
          </p:cNvPr>
          <p:cNvPicPr>
            <a:picLocks noGrp="1" noChangeAspect="1"/>
          </p:cNvPicPr>
          <p:nvPr>
            <p:ph type="pic" sz="quarter" idx="13"/>
          </p:nvPr>
        </p:nvPicPr>
        <p:blipFill rotWithShape="1">
          <a:blip r:embed="rId3"/>
          <a:srcRect l="15844" t="7553" r="19901" b="9623"/>
          <a:stretch/>
        </p:blipFill>
        <p:spPr>
          <a:xfrm>
            <a:off x="4574966" y="751680"/>
            <a:ext cx="4034489" cy="4899974"/>
          </a:xfrm>
        </p:spPr>
      </p:pic>
      <p:sp>
        <p:nvSpPr>
          <p:cNvPr id="6" name="TextBox 5">
            <a:extLst>
              <a:ext uri="{FF2B5EF4-FFF2-40B4-BE49-F238E27FC236}">
                <a16:creationId xmlns:a16="http://schemas.microsoft.com/office/drawing/2014/main" id="{A3FD521D-4D73-3A4F-88E4-8B68D41E3CFA}"/>
              </a:ext>
            </a:extLst>
          </p:cNvPr>
          <p:cNvSpPr txBox="1"/>
          <p:nvPr/>
        </p:nvSpPr>
        <p:spPr>
          <a:xfrm>
            <a:off x="8042313" y="2379643"/>
            <a:ext cx="0" cy="0"/>
          </a:xfrm>
          <a:prstGeom prst="rect">
            <a:avLst/>
          </a:prstGeom>
        </p:spPr>
        <p:txBody>
          <a:bodyPr wrap="none" rtlCol="0">
            <a:noAutofit/>
          </a:bodyPr>
          <a:lstStyle/>
          <a:p>
            <a:pPr>
              <a:spcAft>
                <a:spcPts val="600"/>
              </a:spcAft>
            </a:pPr>
            <a:endParaRPr lang="en-US" sz="3200" spc="-40" dirty="0">
              <a:solidFill>
                <a:srgbClr val="005A8C"/>
              </a:solidFill>
              <a:latin typeface="Segoe UI" panose="020B0502040204020203" pitchFamily="34" charset="0"/>
              <a:ea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0FAC9DD7-4E8E-754C-93F8-64E7E6B2C9DD}"/>
              </a:ext>
            </a:extLst>
          </p:cNvPr>
          <p:cNvSpPr txBox="1"/>
          <p:nvPr/>
        </p:nvSpPr>
        <p:spPr>
          <a:xfrm>
            <a:off x="6290631" y="5651654"/>
            <a:ext cx="2853369" cy="286439"/>
          </a:xfrm>
          <a:prstGeom prst="rect">
            <a:avLst/>
          </a:prstGeom>
        </p:spPr>
        <p:txBody>
          <a:bodyPr wrap="square" rtlCol="0">
            <a:noAutofit/>
          </a:bodyPr>
          <a:lstStyle/>
          <a:p>
            <a:pPr>
              <a:spcAft>
                <a:spcPts val="600"/>
              </a:spcAft>
            </a:pPr>
            <a:r>
              <a:rPr lang="en-US" sz="1200" spc="-40" dirty="0">
                <a:solidFill>
                  <a:srgbClr val="7030A0"/>
                </a:solidFill>
                <a:latin typeface="Segoe UI" panose="020B0502040204020203" pitchFamily="34" charset="0"/>
                <a:ea typeface="Segoe UI" panose="020B0502040204020203" pitchFamily="34" charset="0"/>
                <a:cs typeface="Segoe UI" panose="020B0502040204020203" pitchFamily="34" charset="0"/>
              </a:rPr>
              <a:t>© World Cancer Research Fund International</a:t>
            </a:r>
          </a:p>
        </p:txBody>
      </p:sp>
      <p:sp>
        <p:nvSpPr>
          <p:cNvPr id="8" name="TextBox 7">
            <a:extLst>
              <a:ext uri="{FF2B5EF4-FFF2-40B4-BE49-F238E27FC236}">
                <a16:creationId xmlns:a16="http://schemas.microsoft.com/office/drawing/2014/main" id="{D7D1EDD7-67F8-B946-B9EE-DBF46CA8D20D}"/>
              </a:ext>
            </a:extLst>
          </p:cNvPr>
          <p:cNvSpPr txBox="1"/>
          <p:nvPr/>
        </p:nvSpPr>
        <p:spPr>
          <a:xfrm>
            <a:off x="343929" y="1764024"/>
            <a:ext cx="3393184" cy="1200329"/>
          </a:xfrm>
          <a:prstGeom prst="rect">
            <a:avLst/>
          </a:prstGeom>
          <a:solidFill>
            <a:schemeClr val="accent3">
              <a:lumMod val="20000"/>
              <a:lumOff val="80000"/>
            </a:schemeClr>
          </a:solidFill>
          <a:ln w="38100">
            <a:noFill/>
          </a:ln>
        </p:spPr>
        <p:txBody>
          <a:bodyPr wrap="square" rtlCol="0">
            <a:spAutoFit/>
          </a:bodyPr>
          <a:lstStyle/>
          <a:p>
            <a:pPr>
              <a:spcAft>
                <a:spcPts val="600"/>
              </a:spcAft>
            </a:pPr>
            <a:r>
              <a:rPr lang="en-US" b="1" spc="-40" dirty="0">
                <a:solidFill>
                  <a:schemeClr val="accent3">
                    <a:lumMod val="75000"/>
                  </a:schemeClr>
                </a:solidFill>
                <a:latin typeface="Segoe UI" panose="020B0502040204020203" pitchFamily="34" charset="0"/>
                <a:ea typeface="Segoe UI" panose="020B0502040204020203" pitchFamily="34" charset="0"/>
                <a:cs typeface="Segoe UI" panose="020B0502040204020203" pitchFamily="34" charset="0"/>
              </a:rPr>
              <a:t>Physical activity: </a:t>
            </a:r>
            <a:r>
              <a:rPr lang="en-US" spc="-4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Transport planning policies, systems and infrastructure that </a:t>
            </a:r>
            <a:r>
              <a:rPr lang="en-US" spc="-40" dirty="0" err="1">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prioritise</a:t>
            </a:r>
            <a:r>
              <a:rPr lang="en-US" spc="-4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walking, cycling and use of public transport</a:t>
            </a:r>
          </a:p>
        </p:txBody>
      </p:sp>
      <p:sp>
        <p:nvSpPr>
          <p:cNvPr id="9" name="TextBox 8">
            <a:extLst>
              <a:ext uri="{FF2B5EF4-FFF2-40B4-BE49-F238E27FC236}">
                <a16:creationId xmlns:a16="http://schemas.microsoft.com/office/drawing/2014/main" id="{6C2334B1-5990-9241-9C47-3E0E8CBDF2B8}"/>
              </a:ext>
            </a:extLst>
          </p:cNvPr>
          <p:cNvSpPr txBox="1"/>
          <p:nvPr/>
        </p:nvSpPr>
        <p:spPr>
          <a:xfrm>
            <a:off x="343929" y="965368"/>
            <a:ext cx="3393184" cy="646331"/>
          </a:xfrm>
          <a:prstGeom prst="rect">
            <a:avLst/>
          </a:prstGeom>
          <a:solidFill>
            <a:schemeClr val="accent3">
              <a:lumMod val="20000"/>
              <a:lumOff val="80000"/>
            </a:schemeClr>
          </a:solidFill>
          <a:ln w="38100">
            <a:noFill/>
          </a:ln>
        </p:spPr>
        <p:txBody>
          <a:bodyPr wrap="square" rtlCol="0">
            <a:spAutoFit/>
          </a:bodyPr>
          <a:lstStyle/>
          <a:p>
            <a:pPr lvl="0">
              <a:defRPr/>
            </a:pPr>
            <a:r>
              <a:rPr lang="en-US" b="1" spc="-40" dirty="0">
                <a:solidFill>
                  <a:schemeClr val="accent3">
                    <a:lumMod val="75000"/>
                  </a:schemeClr>
                </a:solidFill>
                <a:latin typeface="Segoe UI" panose="020B0502040204020203" pitchFamily="34" charset="0"/>
                <a:ea typeface="Segoe UI" panose="020B0502040204020203" pitchFamily="34" charset="0"/>
                <a:cs typeface="Segoe UI" panose="020B0502040204020203" pitchFamily="34" charset="0"/>
              </a:rPr>
              <a:t>Diet: </a:t>
            </a:r>
            <a:r>
              <a:rPr lang="en-US" spc="-4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Planning restrictions on food outlets</a:t>
            </a:r>
          </a:p>
        </p:txBody>
      </p:sp>
      <p:sp>
        <p:nvSpPr>
          <p:cNvPr id="12" name="TextBox 11">
            <a:extLst>
              <a:ext uri="{FF2B5EF4-FFF2-40B4-BE49-F238E27FC236}">
                <a16:creationId xmlns:a16="http://schemas.microsoft.com/office/drawing/2014/main" id="{DA9CA070-4124-E14D-9196-3A691E8B9119}"/>
              </a:ext>
            </a:extLst>
          </p:cNvPr>
          <p:cNvSpPr txBox="1"/>
          <p:nvPr/>
        </p:nvSpPr>
        <p:spPr>
          <a:xfrm>
            <a:off x="343929" y="3132050"/>
            <a:ext cx="3393184" cy="1477328"/>
          </a:xfrm>
          <a:prstGeom prst="rect">
            <a:avLst/>
          </a:prstGeom>
          <a:solidFill>
            <a:schemeClr val="accent3">
              <a:lumMod val="20000"/>
              <a:lumOff val="80000"/>
            </a:schemeClr>
          </a:solidFill>
          <a:ln w="38100">
            <a:noFill/>
          </a:ln>
        </p:spPr>
        <p:txBody>
          <a:bodyPr wrap="square" rtlCol="0">
            <a:spAutoFit/>
          </a:bodyPr>
          <a:lstStyle/>
          <a:p>
            <a:pPr lvl="0">
              <a:defRPr/>
            </a:pPr>
            <a:r>
              <a:rPr lang="en-US" b="1" spc="-40" dirty="0">
                <a:solidFill>
                  <a:schemeClr val="accent3">
                    <a:lumMod val="75000"/>
                  </a:schemeClr>
                </a:solidFill>
                <a:latin typeface="Segoe UI" panose="020B0502040204020203" pitchFamily="34" charset="0"/>
                <a:ea typeface="Segoe UI" panose="020B0502040204020203" pitchFamily="34" charset="0"/>
                <a:cs typeface="Segoe UI" panose="020B0502040204020203" pitchFamily="34" charset="0"/>
              </a:rPr>
              <a:t>Alcohol: </a:t>
            </a:r>
            <a:r>
              <a:rPr lang="en-US" spc="-4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Restrictions on density of </a:t>
            </a:r>
            <a:r>
              <a:rPr lang="en-US" spc="-40" dirty="0" err="1">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on-premise</a:t>
            </a:r>
            <a:r>
              <a:rPr lang="en-US" spc="-4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and off-premise alcohol outlets and integration of public health considerations into </a:t>
            </a:r>
            <a:r>
              <a:rPr lang="en-US" spc="-40" dirty="0" err="1">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relvant</a:t>
            </a:r>
            <a:r>
              <a:rPr lang="en-US" spc="-4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planning laws</a:t>
            </a:r>
          </a:p>
        </p:txBody>
      </p:sp>
      <p:sp>
        <p:nvSpPr>
          <p:cNvPr id="13" name="TextBox 12">
            <a:extLst>
              <a:ext uri="{FF2B5EF4-FFF2-40B4-BE49-F238E27FC236}">
                <a16:creationId xmlns:a16="http://schemas.microsoft.com/office/drawing/2014/main" id="{886044E8-300E-E342-809C-103251C4C8DF}"/>
              </a:ext>
            </a:extLst>
          </p:cNvPr>
          <p:cNvSpPr txBox="1"/>
          <p:nvPr/>
        </p:nvSpPr>
        <p:spPr>
          <a:xfrm>
            <a:off x="343929" y="4777075"/>
            <a:ext cx="3393184" cy="923330"/>
          </a:xfrm>
          <a:prstGeom prst="rect">
            <a:avLst/>
          </a:prstGeom>
          <a:solidFill>
            <a:schemeClr val="accent3">
              <a:lumMod val="20000"/>
              <a:lumOff val="80000"/>
            </a:schemeClr>
          </a:solidFill>
          <a:ln w="38100">
            <a:noFill/>
          </a:ln>
        </p:spPr>
        <p:txBody>
          <a:bodyPr wrap="square" rtlCol="0">
            <a:spAutoFit/>
          </a:bodyPr>
          <a:lstStyle/>
          <a:p>
            <a:pPr lvl="0">
              <a:defRPr/>
            </a:pPr>
            <a:r>
              <a:rPr lang="en-US" b="1" spc="-40" dirty="0">
                <a:solidFill>
                  <a:schemeClr val="accent3">
                    <a:lumMod val="75000"/>
                  </a:schemeClr>
                </a:solidFill>
                <a:latin typeface="Segoe UI" panose="020B0502040204020203" pitchFamily="34" charset="0"/>
                <a:ea typeface="Segoe UI" panose="020B0502040204020203" pitchFamily="34" charset="0"/>
                <a:cs typeface="Segoe UI" panose="020B0502040204020203" pitchFamily="34" charset="0"/>
              </a:rPr>
              <a:t>Breastfeeding: </a:t>
            </a:r>
            <a:r>
              <a:rPr lang="en-US" spc="-4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Implement policies that encourage and support women to breastfeed in public</a:t>
            </a:r>
          </a:p>
        </p:txBody>
      </p:sp>
      <p:sp>
        <p:nvSpPr>
          <p:cNvPr id="10" name="Text Placeholder 2">
            <a:extLst>
              <a:ext uri="{FF2B5EF4-FFF2-40B4-BE49-F238E27FC236}">
                <a16:creationId xmlns:a16="http://schemas.microsoft.com/office/drawing/2014/main" id="{C06DA0B6-8369-B04B-9C29-E924397E5576}"/>
              </a:ext>
            </a:extLst>
          </p:cNvPr>
          <p:cNvSpPr txBox="1">
            <a:spLocks/>
          </p:cNvSpPr>
          <p:nvPr/>
        </p:nvSpPr>
        <p:spPr>
          <a:xfrm>
            <a:off x="390201" y="333727"/>
            <a:ext cx="8347496" cy="575717"/>
          </a:xfrm>
          <a:prstGeom prst="rect">
            <a:avLst/>
          </a:prstGeom>
        </p:spPr>
        <p:txBody>
          <a:bodyPr vert="horz" lIns="91440" tIns="45720" rIns="91440" bIns="45720" rtlCol="0" anchor="ctr" anchorCtr="0">
            <a:normAutofit/>
          </a:bodyPr>
          <a:lstStyle>
            <a:lvl1pPr marL="0" indent="0" algn="l" defTabSz="685800" rtl="0" eaLnBrk="1" latinLnBrk="0" hangingPunct="1">
              <a:lnSpc>
                <a:spcPts val="1650"/>
              </a:lnSpc>
              <a:spcBef>
                <a:spcPct val="20000"/>
              </a:spcBef>
              <a:spcAft>
                <a:spcPts val="450"/>
              </a:spcAft>
              <a:buFont typeface="Arial" panose="020B0604020202020204" pitchFamily="34" charset="0"/>
              <a:buNone/>
              <a:defRPr lang="en-US" sz="2400" b="1" kern="1200" spc="-30" baseline="0">
                <a:solidFill>
                  <a:schemeClr val="tx2"/>
                </a:solidFill>
                <a:latin typeface="+mj-lt"/>
                <a:ea typeface="Segoe UI" panose="020B0502040204020203" pitchFamily="34" charset="0"/>
                <a:cs typeface="Segoe UI" panose="020B0502040204020203" pitchFamily="34" charset="0"/>
              </a:defRPr>
            </a:lvl1pPr>
            <a:lvl2pPr marL="0" indent="0" algn="l" defTabSz="685800" rtl="0" eaLnBrk="1" latinLnBrk="0" hangingPunct="1">
              <a:lnSpc>
                <a:spcPts val="1650"/>
              </a:lnSpc>
              <a:spcBef>
                <a:spcPct val="20000"/>
              </a:spcBef>
              <a:spcAft>
                <a:spcPts val="450"/>
              </a:spcAft>
              <a:buFont typeface="Arial" panose="020B0604020202020204" pitchFamily="34" charset="0"/>
              <a:buNone/>
              <a:defRPr lang="en-US" sz="1200" kern="1200" dirty="0" smtClean="0">
                <a:solidFill>
                  <a:srgbClr val="464646"/>
                </a:solidFill>
                <a:latin typeface="+mj-lt"/>
                <a:ea typeface="Segoe UI" panose="020B0502040204020203" pitchFamily="34" charset="0"/>
                <a:cs typeface="Segoe UI" panose="020B0502040204020203" pitchFamily="34" charset="0"/>
              </a:defRPr>
            </a:lvl2pPr>
            <a:lvl3pPr marL="0" indent="0" algn="l" defTabSz="685800" rtl="0" eaLnBrk="1" latinLnBrk="0" hangingPunct="1">
              <a:lnSpc>
                <a:spcPts val="1650"/>
              </a:lnSpc>
              <a:spcBef>
                <a:spcPct val="20000"/>
              </a:spcBef>
              <a:spcAft>
                <a:spcPts val="450"/>
              </a:spcAft>
              <a:buFont typeface="Arial" panose="020B0604020202020204" pitchFamily="34" charset="0"/>
              <a:buNone/>
              <a:defRPr lang="en-US" sz="1200" kern="1200" dirty="0" smtClean="0">
                <a:solidFill>
                  <a:srgbClr val="464646"/>
                </a:solidFill>
                <a:latin typeface="+mj-lt"/>
                <a:ea typeface="Segoe UI" panose="020B0502040204020203" pitchFamily="34" charset="0"/>
                <a:cs typeface="Segoe UI" panose="020B0502040204020203" pitchFamily="34" charset="0"/>
              </a:defRPr>
            </a:lvl3pPr>
            <a:lvl4pPr marL="0" indent="0" algn="l" defTabSz="685800" rtl="0" eaLnBrk="1" latinLnBrk="0" hangingPunct="1">
              <a:lnSpc>
                <a:spcPts val="1650"/>
              </a:lnSpc>
              <a:spcBef>
                <a:spcPct val="20000"/>
              </a:spcBef>
              <a:spcAft>
                <a:spcPts val="450"/>
              </a:spcAft>
              <a:buFont typeface="Arial" panose="020B0604020202020204" pitchFamily="34" charset="0"/>
              <a:buNone/>
              <a:defRPr lang="en-US" sz="1200" kern="1200" dirty="0" smtClean="0">
                <a:solidFill>
                  <a:srgbClr val="464646"/>
                </a:solidFill>
                <a:latin typeface="+mj-lt"/>
                <a:ea typeface="Segoe UI" panose="020B0502040204020203" pitchFamily="34" charset="0"/>
                <a:cs typeface="Segoe UI" panose="020B0502040204020203" pitchFamily="34" charset="0"/>
              </a:defRPr>
            </a:lvl4pPr>
            <a:lvl5pPr marL="0" indent="0" algn="l" defTabSz="685800" rtl="0" eaLnBrk="1" latinLnBrk="0" hangingPunct="1">
              <a:lnSpc>
                <a:spcPts val="1650"/>
              </a:lnSpc>
              <a:spcBef>
                <a:spcPct val="20000"/>
              </a:spcBef>
              <a:spcAft>
                <a:spcPts val="450"/>
              </a:spcAft>
              <a:buFont typeface="Arial" panose="020B0604020202020204" pitchFamily="34" charset="0"/>
              <a:buNone/>
              <a:defRPr lang="en-GB" sz="1200" kern="1200" dirty="0">
                <a:solidFill>
                  <a:srgbClr val="464646"/>
                </a:solidFill>
                <a:latin typeface="+mj-lt"/>
                <a:ea typeface="Segoe UI" panose="020B0502040204020203" pitchFamily="34" charset="0"/>
                <a:cs typeface="Segoe UI" panose="020B0502040204020203"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GB" dirty="0"/>
              <a:t>Healthy urban design – example policy options</a:t>
            </a:r>
          </a:p>
        </p:txBody>
      </p:sp>
    </p:spTree>
    <p:extLst>
      <p:ext uri="{BB962C8B-B14F-4D97-AF65-F5344CB8AC3E}">
        <p14:creationId xmlns:p14="http://schemas.microsoft.com/office/powerpoint/2010/main" val="10673902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93A79C-0D4A-834B-9E9D-C93D40527247}"/>
              </a:ext>
            </a:extLst>
          </p:cNvPr>
          <p:cNvSpPr>
            <a:spLocks noGrp="1"/>
          </p:cNvSpPr>
          <p:nvPr>
            <p:ph type="body" sz="quarter" idx="10"/>
          </p:nvPr>
        </p:nvSpPr>
        <p:spPr/>
        <p:txBody>
          <a:bodyPr>
            <a:normAutofit/>
          </a:bodyPr>
          <a:lstStyle/>
          <a:p>
            <a:r>
              <a:rPr lang="en-US" sz="2800" dirty="0"/>
              <a:t>Driving Action – accompanying policy brief </a:t>
            </a:r>
          </a:p>
        </p:txBody>
      </p:sp>
      <p:pic>
        <p:nvPicPr>
          <p:cNvPr id="5" name="Picture 4">
            <a:extLst>
              <a:ext uri="{FF2B5EF4-FFF2-40B4-BE49-F238E27FC236}">
                <a16:creationId xmlns:a16="http://schemas.microsoft.com/office/drawing/2014/main" id="{5DADF5BE-BC20-9049-89D5-8D1961B02A8D}"/>
              </a:ext>
            </a:extLst>
          </p:cNvPr>
          <p:cNvPicPr>
            <a:picLocks noChangeAspect="1"/>
          </p:cNvPicPr>
          <p:nvPr/>
        </p:nvPicPr>
        <p:blipFill rotWithShape="1">
          <a:blip r:embed="rId3"/>
          <a:srcRect l="1627" t="883"/>
          <a:stretch/>
        </p:blipFill>
        <p:spPr>
          <a:xfrm>
            <a:off x="2672888" y="1028793"/>
            <a:ext cx="3804156" cy="4738343"/>
          </a:xfrm>
          <a:prstGeom prst="rect">
            <a:avLst/>
          </a:prstGeom>
          <a:ln>
            <a:solidFill>
              <a:schemeClr val="tx1">
                <a:lumMod val="50000"/>
                <a:lumOff val="50000"/>
              </a:schemeClr>
            </a:solidFill>
          </a:ln>
        </p:spPr>
      </p:pic>
      <p:sp>
        <p:nvSpPr>
          <p:cNvPr id="4" name="TextBox 3">
            <a:extLst>
              <a:ext uri="{FF2B5EF4-FFF2-40B4-BE49-F238E27FC236}">
                <a16:creationId xmlns:a16="http://schemas.microsoft.com/office/drawing/2014/main" id="{FDF94679-F184-174C-A822-6AE1404534AF}"/>
              </a:ext>
            </a:extLst>
          </p:cNvPr>
          <p:cNvSpPr txBox="1"/>
          <p:nvPr/>
        </p:nvSpPr>
        <p:spPr>
          <a:xfrm>
            <a:off x="6687239" y="2280492"/>
            <a:ext cx="0" cy="0"/>
          </a:xfrm>
          <a:prstGeom prst="rect">
            <a:avLst/>
          </a:prstGeom>
        </p:spPr>
        <p:txBody>
          <a:bodyPr wrap="none" rtlCol="0">
            <a:noAutofit/>
          </a:bodyPr>
          <a:lstStyle/>
          <a:p>
            <a:pPr>
              <a:spcAft>
                <a:spcPts val="600"/>
              </a:spcAft>
            </a:pPr>
            <a:endParaRPr lang="en-US" sz="3200" spc="-40" dirty="0">
              <a:solidFill>
                <a:srgbClr val="005A8C"/>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TextBox 2">
            <a:extLst>
              <a:ext uri="{FF2B5EF4-FFF2-40B4-BE49-F238E27FC236}">
                <a16:creationId xmlns:a16="http://schemas.microsoft.com/office/drawing/2014/main" id="{39326282-41B0-1044-9E3B-FB3953351C82}"/>
              </a:ext>
            </a:extLst>
          </p:cNvPr>
          <p:cNvSpPr txBox="1"/>
          <p:nvPr/>
        </p:nvSpPr>
        <p:spPr>
          <a:xfrm>
            <a:off x="2128545" y="6224337"/>
            <a:ext cx="4892842" cy="633663"/>
          </a:xfrm>
          <a:prstGeom prst="rect">
            <a:avLst/>
          </a:prstGeom>
          <a:solidFill>
            <a:schemeClr val="bg1"/>
          </a:solidFill>
        </p:spPr>
        <p:txBody>
          <a:bodyPr wrap="square" rtlCol="0">
            <a:noAutofit/>
          </a:bodyPr>
          <a:lstStyle/>
          <a:p>
            <a:pPr algn="ctr">
              <a:spcAft>
                <a:spcPts val="600"/>
              </a:spcAft>
            </a:pPr>
            <a:r>
              <a:rPr lang="en-GB" sz="2800" spc="-40" dirty="0" err="1">
                <a:solidFill>
                  <a:schemeClr val="tx2"/>
                </a:solidFill>
                <a:latin typeface="Arial" panose="020B0604020202020204" pitchFamily="34" charset="0"/>
                <a:ea typeface="Segoe UI" panose="020B0502040204020203" pitchFamily="34" charset="0"/>
                <a:cs typeface="Arial" panose="020B0604020202020204" pitchFamily="34" charset="0"/>
              </a:rPr>
              <a:t>www.wcrf.org</a:t>
            </a:r>
            <a:r>
              <a:rPr lang="en-GB" sz="2800" spc="-40" dirty="0">
                <a:solidFill>
                  <a:schemeClr val="tx2"/>
                </a:solidFill>
                <a:latin typeface="Arial" panose="020B0604020202020204" pitchFamily="34" charset="0"/>
                <a:ea typeface="Segoe UI" panose="020B0502040204020203" pitchFamily="34" charset="0"/>
                <a:cs typeface="Arial" panose="020B0604020202020204" pitchFamily="34" charset="0"/>
              </a:rPr>
              <a:t>/</a:t>
            </a:r>
            <a:r>
              <a:rPr lang="en-GB" sz="2800" spc="-40" dirty="0" err="1">
                <a:solidFill>
                  <a:schemeClr val="tx2"/>
                </a:solidFill>
                <a:latin typeface="Arial" panose="020B0604020202020204" pitchFamily="34" charset="0"/>
                <a:ea typeface="Segoe UI" panose="020B0502040204020203" pitchFamily="34" charset="0"/>
                <a:cs typeface="Arial" panose="020B0604020202020204" pitchFamily="34" charset="0"/>
              </a:rPr>
              <a:t>drivingaction</a:t>
            </a:r>
            <a:endParaRPr lang="en-US" sz="2800" spc="-40" dirty="0">
              <a:solidFill>
                <a:schemeClr val="tx2"/>
              </a:solidFill>
              <a:latin typeface="Arial" panose="020B0604020202020204" pitchFamily="34" charset="0"/>
              <a:ea typeface="Segoe UI" panose="020B0502040204020203" pitchFamily="34" charset="0"/>
              <a:cs typeface="Arial" panose="020B0604020202020204" pitchFamily="34" charset="0"/>
            </a:endParaRPr>
          </a:p>
        </p:txBody>
      </p:sp>
    </p:spTree>
    <p:extLst>
      <p:ext uri="{BB962C8B-B14F-4D97-AF65-F5344CB8AC3E}">
        <p14:creationId xmlns:p14="http://schemas.microsoft.com/office/powerpoint/2010/main" val="15913407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01CE67-7980-9842-B97E-7181CC9985DD}"/>
              </a:ext>
            </a:extLst>
          </p:cNvPr>
          <p:cNvSpPr>
            <a:spLocks noGrp="1"/>
          </p:cNvSpPr>
          <p:nvPr>
            <p:ph type="body" sz="quarter" idx="10"/>
          </p:nvPr>
        </p:nvSpPr>
        <p:spPr/>
        <p:txBody>
          <a:bodyPr/>
          <a:lstStyle/>
          <a:p>
            <a:r>
              <a:rPr lang="en-US" dirty="0"/>
              <a:t>More action needed</a:t>
            </a:r>
          </a:p>
        </p:txBody>
      </p:sp>
      <p:pic>
        <p:nvPicPr>
          <p:cNvPr id="5" name="Picture 4">
            <a:extLst>
              <a:ext uri="{FF2B5EF4-FFF2-40B4-BE49-F238E27FC236}">
                <a16:creationId xmlns:a16="http://schemas.microsoft.com/office/drawing/2014/main" id="{97C9D491-5E68-6F44-A0F4-C6CD4F2858E2}"/>
              </a:ext>
            </a:extLst>
          </p:cNvPr>
          <p:cNvPicPr>
            <a:picLocks noChangeAspect="1"/>
          </p:cNvPicPr>
          <p:nvPr/>
        </p:nvPicPr>
        <p:blipFill>
          <a:blip r:embed="rId3"/>
          <a:stretch>
            <a:fillRect/>
          </a:stretch>
        </p:blipFill>
        <p:spPr>
          <a:xfrm>
            <a:off x="5988676" y="1417111"/>
            <a:ext cx="2760038" cy="3984055"/>
          </a:xfrm>
          <a:prstGeom prst="rect">
            <a:avLst/>
          </a:prstGeom>
          <a:ln>
            <a:solidFill>
              <a:schemeClr val="tx1">
                <a:lumMod val="50000"/>
                <a:lumOff val="50000"/>
              </a:schemeClr>
            </a:solidFill>
          </a:ln>
        </p:spPr>
      </p:pic>
      <p:sp>
        <p:nvSpPr>
          <p:cNvPr id="6" name="Rectangle 5">
            <a:extLst>
              <a:ext uri="{FF2B5EF4-FFF2-40B4-BE49-F238E27FC236}">
                <a16:creationId xmlns:a16="http://schemas.microsoft.com/office/drawing/2014/main" id="{4604604C-B3B4-AF48-A770-43C111C253AD}"/>
              </a:ext>
            </a:extLst>
          </p:cNvPr>
          <p:cNvSpPr/>
          <p:nvPr/>
        </p:nvSpPr>
        <p:spPr>
          <a:xfrm>
            <a:off x="401218" y="1584538"/>
            <a:ext cx="5428421" cy="3587970"/>
          </a:xfrm>
          <a:prstGeom prst="rect">
            <a:avLst/>
          </a:prstGeom>
        </p:spPr>
        <p:txBody>
          <a:bodyPr wrap="square">
            <a:spAutoFit/>
          </a:bodyPr>
          <a:lstStyle/>
          <a:p>
            <a:pPr>
              <a:lnSpc>
                <a:spcPct val="114000"/>
              </a:lnSpc>
              <a:spcAft>
                <a:spcPts val="1200"/>
              </a:spcAft>
            </a:pPr>
            <a:r>
              <a:rPr lang="en-GB" sz="2400" b="1" i="1" dirty="0">
                <a:solidFill>
                  <a:schemeClr val="tx2">
                    <a:lumMod val="60000"/>
                    <a:lumOff val="40000"/>
                  </a:schemeClr>
                </a:solidFill>
              </a:rPr>
              <a:t>“The sad part about NCDs is that it is only the focus and political will that we lack. Otherwise, many of the solutions are at hand…What is missing is implementation, implementation, implementation”</a:t>
            </a:r>
            <a:endParaRPr lang="en-US" sz="2400" b="1" i="1" dirty="0">
              <a:solidFill>
                <a:schemeClr val="tx2">
                  <a:lumMod val="60000"/>
                  <a:lumOff val="40000"/>
                </a:schemeClr>
              </a:solidFill>
            </a:endParaRPr>
          </a:p>
          <a:p>
            <a:pPr>
              <a:lnSpc>
                <a:spcPct val="114000"/>
              </a:lnSpc>
              <a:spcAft>
                <a:spcPts val="1200"/>
              </a:spcAft>
            </a:pPr>
            <a:r>
              <a:rPr lang="en-US" sz="2400" i="1" dirty="0">
                <a:solidFill>
                  <a:srgbClr val="464646"/>
                </a:solidFill>
              </a:rPr>
              <a:t> - WHO Director-General </a:t>
            </a:r>
            <a:r>
              <a:rPr lang="en-US" sz="2400" i="1" dirty="0" err="1">
                <a:solidFill>
                  <a:srgbClr val="464646"/>
                </a:solidFill>
              </a:rPr>
              <a:t>Dr</a:t>
            </a:r>
            <a:r>
              <a:rPr lang="en-US" sz="2400" i="1" dirty="0">
                <a:solidFill>
                  <a:srgbClr val="464646"/>
                </a:solidFill>
              </a:rPr>
              <a:t> </a:t>
            </a:r>
            <a:r>
              <a:rPr lang="en-US" sz="2400" i="1" dirty="0" err="1">
                <a:solidFill>
                  <a:srgbClr val="464646"/>
                </a:solidFill>
              </a:rPr>
              <a:t>Tedros</a:t>
            </a:r>
            <a:r>
              <a:rPr lang="en-US" sz="2400" i="1" dirty="0">
                <a:solidFill>
                  <a:srgbClr val="464646"/>
                </a:solidFill>
              </a:rPr>
              <a:t> </a:t>
            </a:r>
            <a:r>
              <a:rPr lang="en-US" sz="2400" i="1" dirty="0" err="1">
                <a:solidFill>
                  <a:srgbClr val="464646"/>
                </a:solidFill>
              </a:rPr>
              <a:t>Adhanom</a:t>
            </a:r>
            <a:r>
              <a:rPr lang="en-US" sz="2400" i="1" dirty="0">
                <a:solidFill>
                  <a:srgbClr val="464646"/>
                </a:solidFill>
              </a:rPr>
              <a:t> Ghebreyesus, January 2018</a:t>
            </a:r>
            <a:endParaRPr lang="en-US" sz="2400" i="1" spc="-40" dirty="0">
              <a:solidFill>
                <a:srgbClr val="464646"/>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8640426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22C02C4-5B36-EE46-ACB7-AE65E7C38DE5}"/>
              </a:ext>
            </a:extLst>
          </p:cNvPr>
          <p:cNvSpPr>
            <a:spLocks noGrp="1"/>
          </p:cNvSpPr>
          <p:nvPr>
            <p:ph type="body" sz="quarter" idx="14"/>
          </p:nvPr>
        </p:nvSpPr>
        <p:spPr>
          <a:xfrm>
            <a:off x="2253533" y="1181251"/>
            <a:ext cx="6495182" cy="4623516"/>
          </a:xfrm>
        </p:spPr>
        <p:txBody>
          <a:bodyPr>
            <a:noAutofit/>
          </a:bodyPr>
          <a:lstStyle/>
          <a:p>
            <a:pPr marL="457200" indent="-457200">
              <a:lnSpc>
                <a:spcPct val="114000"/>
              </a:lnSpc>
              <a:spcBef>
                <a:spcPts val="0"/>
              </a:spcBef>
              <a:spcAft>
                <a:spcPts val="600"/>
              </a:spcAft>
              <a:buFont typeface="Arial" panose="020B0604020202020204" pitchFamily="34" charset="0"/>
              <a:buChar char="•"/>
            </a:pPr>
            <a:r>
              <a:rPr lang="en-US" sz="1900" dirty="0">
                <a:solidFill>
                  <a:schemeClr val="tx2"/>
                </a:solidFill>
              </a:rPr>
              <a:t>Important policy actions are being taken around the world, but action to date has been insufficient</a:t>
            </a:r>
          </a:p>
          <a:p>
            <a:pPr marL="457200" indent="-457200">
              <a:lnSpc>
                <a:spcPct val="114000"/>
              </a:lnSpc>
              <a:spcBef>
                <a:spcPts val="0"/>
              </a:spcBef>
              <a:spcAft>
                <a:spcPts val="600"/>
              </a:spcAft>
              <a:buFont typeface="Arial" panose="020B0604020202020204" pitchFamily="34" charset="0"/>
              <a:buChar char="•"/>
            </a:pPr>
            <a:r>
              <a:rPr lang="en-US" sz="1900" dirty="0"/>
              <a:t>More concerted action is needed to achieve the global target of reducing premature deaths from NCDs, including cancer, by 25 per cent by 2025 and to achieve the related Sustainable Development Goals </a:t>
            </a:r>
          </a:p>
          <a:p>
            <a:pPr marL="457200" indent="-457200">
              <a:lnSpc>
                <a:spcPct val="114000"/>
              </a:lnSpc>
              <a:spcBef>
                <a:spcPts val="0"/>
              </a:spcBef>
              <a:spcAft>
                <a:spcPts val="600"/>
              </a:spcAft>
              <a:buFont typeface="Arial" panose="020B0604020202020204" pitchFamily="34" charset="0"/>
              <a:buChar char="•"/>
            </a:pPr>
            <a:r>
              <a:rPr lang="en-US" sz="1900" dirty="0">
                <a:solidFill>
                  <a:schemeClr val="tx2"/>
                </a:solidFill>
              </a:rPr>
              <a:t>Our evidence-based Cancer Prevention Recommendations can help inform policy action to benefit all</a:t>
            </a:r>
          </a:p>
          <a:p>
            <a:pPr marL="457200" lvl="0" indent="-457200">
              <a:lnSpc>
                <a:spcPct val="114000"/>
              </a:lnSpc>
              <a:spcBef>
                <a:spcPts val="0"/>
              </a:spcBef>
              <a:spcAft>
                <a:spcPts val="600"/>
              </a:spcAft>
              <a:buFont typeface="Arial" panose="020B0604020202020204" pitchFamily="34" charset="0"/>
              <a:buChar char="•"/>
            </a:pPr>
            <a:r>
              <a:rPr lang="en-US" sz="1900" dirty="0"/>
              <a:t>The new policy framework can be used by governments to identify policy actions to help create environments conducive to following the 2018 Cancer Prevention Recommendations</a:t>
            </a:r>
          </a:p>
        </p:txBody>
      </p:sp>
      <p:sp>
        <p:nvSpPr>
          <p:cNvPr id="4" name="Text Placeholder 3">
            <a:extLst>
              <a:ext uri="{FF2B5EF4-FFF2-40B4-BE49-F238E27FC236}">
                <a16:creationId xmlns:a16="http://schemas.microsoft.com/office/drawing/2014/main" id="{10D4B922-0D84-FD45-8DAF-1503B9343433}"/>
              </a:ext>
            </a:extLst>
          </p:cNvPr>
          <p:cNvSpPr>
            <a:spLocks noGrp="1"/>
          </p:cNvSpPr>
          <p:nvPr>
            <p:ph type="body" sz="quarter" idx="10"/>
          </p:nvPr>
        </p:nvSpPr>
        <p:spPr/>
        <p:txBody>
          <a:bodyPr/>
          <a:lstStyle/>
          <a:p>
            <a:r>
              <a:rPr lang="en-GB" dirty="0"/>
              <a:t>More action is urgently needed</a:t>
            </a:r>
            <a:endParaRPr lang="en-US" dirty="0"/>
          </a:p>
        </p:txBody>
      </p:sp>
      <p:pic>
        <p:nvPicPr>
          <p:cNvPr id="10" name="Picture 9">
            <a:extLst>
              <a:ext uri="{FF2B5EF4-FFF2-40B4-BE49-F238E27FC236}">
                <a16:creationId xmlns:a16="http://schemas.microsoft.com/office/drawing/2014/main" id="{38848605-3356-444E-AAEE-68A8561A87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2573" y="2335438"/>
            <a:ext cx="2090960" cy="2006048"/>
          </a:xfrm>
          <a:prstGeom prst="rect">
            <a:avLst/>
          </a:prstGeom>
        </p:spPr>
      </p:pic>
    </p:spTree>
    <p:extLst>
      <p:ext uri="{BB962C8B-B14F-4D97-AF65-F5344CB8AC3E}">
        <p14:creationId xmlns:p14="http://schemas.microsoft.com/office/powerpoint/2010/main" val="20505513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ADCD761-9704-0D4D-BF9D-2233AEC7EE63}"/>
              </a:ext>
            </a:extLst>
          </p:cNvPr>
          <p:cNvSpPr>
            <a:spLocks noGrp="1"/>
          </p:cNvSpPr>
          <p:nvPr>
            <p:ph type="body" sz="quarter" idx="10"/>
          </p:nvPr>
        </p:nvSpPr>
        <p:spPr/>
        <p:txBody>
          <a:bodyPr/>
          <a:lstStyle/>
          <a:p>
            <a:r>
              <a:rPr lang="en-GB" dirty="0"/>
              <a:t>Thank you</a:t>
            </a:r>
            <a:endParaRPr lang="en-US" dirty="0"/>
          </a:p>
        </p:txBody>
      </p:sp>
      <p:sp>
        <p:nvSpPr>
          <p:cNvPr id="4" name="TextBox 3">
            <a:extLst>
              <a:ext uri="{FF2B5EF4-FFF2-40B4-BE49-F238E27FC236}">
                <a16:creationId xmlns:a16="http://schemas.microsoft.com/office/drawing/2014/main" id="{311C67A1-3BB9-8341-A81B-75467B1DE8E6}"/>
              </a:ext>
            </a:extLst>
          </p:cNvPr>
          <p:cNvSpPr txBox="1"/>
          <p:nvPr/>
        </p:nvSpPr>
        <p:spPr>
          <a:xfrm>
            <a:off x="1737360" y="5017770"/>
            <a:ext cx="0" cy="0"/>
          </a:xfrm>
          <a:prstGeom prst="rect">
            <a:avLst/>
          </a:prstGeom>
        </p:spPr>
        <p:txBody>
          <a:bodyPr wrap="none" rtlCol="0">
            <a:noAutofit/>
          </a:bodyPr>
          <a:lstStyle/>
          <a:p>
            <a:pPr>
              <a:spcAft>
                <a:spcPts val="600"/>
              </a:spcAft>
            </a:pPr>
            <a:endParaRPr lang="en-US" sz="3200" spc="-40" dirty="0">
              <a:solidFill>
                <a:srgbClr val="005A8C"/>
              </a:solidFill>
              <a:latin typeface="Segoe UI" panose="020B0502040204020203" pitchFamily="34" charset="0"/>
              <a:ea typeface="Segoe UI" panose="020B05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id="{AA066E99-8D94-FF41-9428-F22792AEBD68}"/>
              </a:ext>
            </a:extLst>
          </p:cNvPr>
          <p:cNvSpPr txBox="1"/>
          <p:nvPr/>
        </p:nvSpPr>
        <p:spPr>
          <a:xfrm>
            <a:off x="1485900" y="4903470"/>
            <a:ext cx="0" cy="0"/>
          </a:xfrm>
          <a:prstGeom prst="rect">
            <a:avLst/>
          </a:prstGeom>
        </p:spPr>
        <p:txBody>
          <a:bodyPr wrap="none" rtlCol="0">
            <a:noAutofit/>
          </a:bodyPr>
          <a:lstStyle/>
          <a:p>
            <a:pPr>
              <a:spcAft>
                <a:spcPts val="600"/>
              </a:spcAft>
            </a:pPr>
            <a:endParaRPr lang="en-US" sz="3200" spc="-40" dirty="0">
              <a:solidFill>
                <a:srgbClr val="005A8C"/>
              </a:solidFill>
              <a:latin typeface="Segoe UI" panose="020B0502040204020203" pitchFamily="34" charset="0"/>
              <a:ea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2F568DAA-3377-4840-9549-486463CB37A7}"/>
              </a:ext>
            </a:extLst>
          </p:cNvPr>
          <p:cNvSpPr txBox="1"/>
          <p:nvPr/>
        </p:nvSpPr>
        <p:spPr>
          <a:xfrm>
            <a:off x="1108710" y="4720590"/>
            <a:ext cx="0" cy="0"/>
          </a:xfrm>
          <a:prstGeom prst="rect">
            <a:avLst/>
          </a:prstGeom>
        </p:spPr>
        <p:txBody>
          <a:bodyPr wrap="none" rtlCol="0">
            <a:noAutofit/>
          </a:bodyPr>
          <a:lstStyle/>
          <a:p>
            <a:pPr>
              <a:spcAft>
                <a:spcPts val="600"/>
              </a:spcAft>
            </a:pPr>
            <a:endParaRPr lang="en-US" sz="3200" spc="-40" dirty="0">
              <a:solidFill>
                <a:srgbClr val="005A8C"/>
              </a:solidFill>
              <a:latin typeface="Segoe UI" panose="020B0502040204020203" pitchFamily="34" charset="0"/>
              <a:ea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6483E3AE-235C-7A4E-AE6C-31606BB27331}"/>
              </a:ext>
            </a:extLst>
          </p:cNvPr>
          <p:cNvSpPr txBox="1"/>
          <p:nvPr/>
        </p:nvSpPr>
        <p:spPr>
          <a:xfrm>
            <a:off x="697230" y="4617720"/>
            <a:ext cx="0" cy="0"/>
          </a:xfrm>
          <a:prstGeom prst="rect">
            <a:avLst/>
          </a:prstGeom>
        </p:spPr>
        <p:txBody>
          <a:bodyPr wrap="none" rtlCol="0">
            <a:noAutofit/>
          </a:bodyPr>
          <a:lstStyle/>
          <a:p>
            <a:pPr>
              <a:spcAft>
                <a:spcPts val="600"/>
              </a:spcAft>
            </a:pPr>
            <a:endParaRPr lang="en-US" sz="3200" spc="-40" dirty="0">
              <a:solidFill>
                <a:srgbClr val="005A8C"/>
              </a:solidFill>
              <a:latin typeface="Segoe UI" panose="020B0502040204020203" pitchFamily="34" charset="0"/>
              <a:ea typeface="Segoe UI" panose="020B0502040204020203" pitchFamily="34" charset="0"/>
              <a:cs typeface="Segoe UI" panose="020B0502040204020203" pitchFamily="34" charset="0"/>
            </a:endParaRPr>
          </a:p>
        </p:txBody>
      </p:sp>
      <p:sp>
        <p:nvSpPr>
          <p:cNvPr id="9" name="TextBox 8">
            <a:extLst>
              <a:ext uri="{FF2B5EF4-FFF2-40B4-BE49-F238E27FC236}">
                <a16:creationId xmlns:a16="http://schemas.microsoft.com/office/drawing/2014/main" id="{451BBF28-AB55-8A4A-A886-0440843CD8DC}"/>
              </a:ext>
            </a:extLst>
          </p:cNvPr>
          <p:cNvSpPr txBox="1"/>
          <p:nvPr/>
        </p:nvSpPr>
        <p:spPr>
          <a:xfrm>
            <a:off x="1005840" y="4480560"/>
            <a:ext cx="0" cy="0"/>
          </a:xfrm>
          <a:prstGeom prst="rect">
            <a:avLst/>
          </a:prstGeom>
        </p:spPr>
        <p:txBody>
          <a:bodyPr wrap="none" rtlCol="0">
            <a:noAutofit/>
          </a:bodyPr>
          <a:lstStyle/>
          <a:p>
            <a:pPr>
              <a:spcAft>
                <a:spcPts val="600"/>
              </a:spcAft>
            </a:pPr>
            <a:endParaRPr lang="en-US" sz="3200" spc="-40" dirty="0">
              <a:solidFill>
                <a:srgbClr val="005A8C"/>
              </a:solidFill>
              <a:latin typeface="Segoe UI" panose="020B0502040204020203" pitchFamily="34" charset="0"/>
              <a:ea typeface="Segoe UI" panose="020B0502040204020203" pitchFamily="34" charset="0"/>
              <a:cs typeface="Segoe UI" panose="020B0502040204020203" pitchFamily="34" charset="0"/>
            </a:endParaRPr>
          </a:p>
        </p:txBody>
      </p:sp>
      <p:sp>
        <p:nvSpPr>
          <p:cNvPr id="11" name="Text Placeholder 10">
            <a:extLst>
              <a:ext uri="{FF2B5EF4-FFF2-40B4-BE49-F238E27FC236}">
                <a16:creationId xmlns:a16="http://schemas.microsoft.com/office/drawing/2014/main" id="{A18346E5-AB91-8745-80A2-3573B91A89BA}"/>
              </a:ext>
            </a:extLst>
          </p:cNvPr>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2542368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4E2D19F-7C78-0A43-8C7E-08527788B3E4}"/>
              </a:ext>
            </a:extLst>
          </p:cNvPr>
          <p:cNvSpPr>
            <a:spLocks noGrp="1"/>
          </p:cNvSpPr>
          <p:nvPr>
            <p:ph type="body" sz="quarter" idx="10"/>
          </p:nvPr>
        </p:nvSpPr>
        <p:spPr/>
        <p:txBody>
          <a:bodyPr/>
          <a:lstStyle/>
          <a:p>
            <a:r>
              <a:rPr lang="en-GB" dirty="0"/>
              <a:t>Deaths from cancer</a:t>
            </a:r>
          </a:p>
        </p:txBody>
      </p:sp>
      <p:sp>
        <p:nvSpPr>
          <p:cNvPr id="59" name="Rectangle 58">
            <a:extLst>
              <a:ext uri="{FF2B5EF4-FFF2-40B4-BE49-F238E27FC236}">
                <a16:creationId xmlns:a16="http://schemas.microsoft.com/office/drawing/2014/main" id="{12B25042-1246-274D-94ED-B596A29AE9F4}"/>
              </a:ext>
            </a:extLst>
          </p:cNvPr>
          <p:cNvSpPr>
            <a:spLocks noChangeArrowheads="1"/>
          </p:cNvSpPr>
          <p:nvPr/>
        </p:nvSpPr>
        <p:spPr bwMode="auto">
          <a:xfrm>
            <a:off x="5408789" y="4268680"/>
            <a:ext cx="360362" cy="360362"/>
          </a:xfrm>
          <a:prstGeom prst="rect">
            <a:avLst/>
          </a:prstGeom>
          <a:solidFill>
            <a:schemeClr val="bg2"/>
          </a:solidFill>
          <a:ln>
            <a:noFill/>
          </a:ln>
          <a:effectLst>
            <a:outerShdw dist="107763" dir="2700000" algn="ctr" rotWithShape="0">
              <a:srgbClr val="808080">
                <a:alpha val="50000"/>
              </a:srgbClr>
            </a:outerShdw>
          </a:effectLst>
          <a:extLst/>
        </p:spPr>
        <p:txBody>
          <a:bodyPr/>
          <a:lstStyle/>
          <a:p>
            <a:pPr eaLnBrk="1" hangingPunct="1">
              <a:defRPr/>
            </a:pPr>
            <a:endParaRPr lang="en-GB">
              <a:latin typeface="+mn-lt"/>
              <a:ea typeface="+mn-ea"/>
              <a:cs typeface="Arial" charset="0"/>
            </a:endParaRPr>
          </a:p>
        </p:txBody>
      </p:sp>
      <p:sp>
        <p:nvSpPr>
          <p:cNvPr id="60" name="Rectangle 59">
            <a:extLst>
              <a:ext uri="{FF2B5EF4-FFF2-40B4-BE49-F238E27FC236}">
                <a16:creationId xmlns:a16="http://schemas.microsoft.com/office/drawing/2014/main" id="{1C1D1C91-3D6C-1041-AEC6-9F14EBCA0C75}"/>
              </a:ext>
            </a:extLst>
          </p:cNvPr>
          <p:cNvSpPr>
            <a:spLocks noChangeArrowheads="1"/>
          </p:cNvSpPr>
          <p:nvPr/>
        </p:nvSpPr>
        <p:spPr bwMode="auto">
          <a:xfrm>
            <a:off x="5931811" y="4363136"/>
            <a:ext cx="3174824" cy="246221"/>
          </a:xfrm>
          <a:prstGeom prst="rect">
            <a:avLst/>
          </a:prstGeom>
          <a:noFill/>
          <a:ln w="9525">
            <a:noFill/>
            <a:miter lim="800000"/>
            <a:headEnd/>
            <a:tailEnd/>
          </a:ln>
        </p:spPr>
        <p:txBody>
          <a:bodyPr wrap="square" lIns="0" tIns="0" rIns="0" bIns="0">
            <a:spAutoFit/>
          </a:bodyPr>
          <a:lstStyle/>
          <a:p>
            <a:pPr eaLnBrk="1" hangingPunct="1">
              <a:defRPr/>
            </a:pPr>
            <a:r>
              <a:rPr lang="en-US" sz="1600" dirty="0">
                <a:solidFill>
                  <a:schemeClr val="tx1">
                    <a:lumMod val="75000"/>
                    <a:lumOff val="25000"/>
                  </a:schemeClr>
                </a:solidFill>
                <a:latin typeface="+mn-lt"/>
                <a:ea typeface="+mn-ea"/>
                <a:cs typeface="+mn-cs"/>
              </a:rPr>
              <a:t>Low- and middle income countries</a:t>
            </a:r>
          </a:p>
        </p:txBody>
      </p:sp>
      <p:sp>
        <p:nvSpPr>
          <p:cNvPr id="61" name="Rectangle 60">
            <a:extLst>
              <a:ext uri="{FF2B5EF4-FFF2-40B4-BE49-F238E27FC236}">
                <a16:creationId xmlns:a16="http://schemas.microsoft.com/office/drawing/2014/main" id="{778CCD65-548C-7447-AC24-4A0BFC4A5CFF}"/>
              </a:ext>
            </a:extLst>
          </p:cNvPr>
          <p:cNvSpPr>
            <a:spLocks noChangeArrowheads="1"/>
          </p:cNvSpPr>
          <p:nvPr/>
        </p:nvSpPr>
        <p:spPr bwMode="auto">
          <a:xfrm>
            <a:off x="5406408" y="4929080"/>
            <a:ext cx="360362" cy="360363"/>
          </a:xfrm>
          <a:prstGeom prst="rect">
            <a:avLst/>
          </a:prstGeom>
          <a:solidFill>
            <a:schemeClr val="accent1"/>
          </a:solidFill>
          <a:ln>
            <a:solidFill>
              <a:schemeClr val="accent1"/>
            </a:solidFill>
          </a:ln>
          <a:effectLst>
            <a:outerShdw dist="107763" dir="2700000" algn="ctr" rotWithShape="0">
              <a:srgbClr val="808080">
                <a:alpha val="50000"/>
              </a:srgbClr>
            </a:outerShdw>
          </a:effectLst>
          <a:extLst/>
        </p:spPr>
        <p:txBody>
          <a:bodyPr/>
          <a:lstStyle/>
          <a:p>
            <a:pPr eaLnBrk="1" hangingPunct="1">
              <a:defRPr/>
            </a:pPr>
            <a:endParaRPr lang="en-GB">
              <a:latin typeface="+mn-lt"/>
              <a:ea typeface="+mn-ea"/>
              <a:cs typeface="Arial" charset="0"/>
            </a:endParaRPr>
          </a:p>
        </p:txBody>
      </p:sp>
      <p:sp>
        <p:nvSpPr>
          <p:cNvPr id="62" name="Rectangle 61">
            <a:extLst>
              <a:ext uri="{FF2B5EF4-FFF2-40B4-BE49-F238E27FC236}">
                <a16:creationId xmlns:a16="http://schemas.microsoft.com/office/drawing/2014/main" id="{FAD9B3A2-867E-2F4F-8E6F-D4C434EDB1E4}"/>
              </a:ext>
            </a:extLst>
          </p:cNvPr>
          <p:cNvSpPr>
            <a:spLocks noChangeArrowheads="1"/>
          </p:cNvSpPr>
          <p:nvPr/>
        </p:nvSpPr>
        <p:spPr bwMode="auto">
          <a:xfrm>
            <a:off x="5921427" y="5014694"/>
            <a:ext cx="2039020" cy="246221"/>
          </a:xfrm>
          <a:prstGeom prst="rect">
            <a:avLst/>
          </a:prstGeom>
          <a:noFill/>
          <a:ln w="9525">
            <a:noFill/>
            <a:miter lim="800000"/>
            <a:headEnd/>
            <a:tailEnd/>
          </a:ln>
        </p:spPr>
        <p:txBody>
          <a:bodyPr wrap="none" lIns="0" tIns="0" rIns="0" bIns="0">
            <a:spAutoFit/>
          </a:bodyPr>
          <a:lstStyle/>
          <a:p>
            <a:pPr algn="ctr" eaLnBrk="1" hangingPunct="1">
              <a:defRPr/>
            </a:pPr>
            <a:r>
              <a:rPr lang="en-US" sz="1600" dirty="0">
                <a:solidFill>
                  <a:schemeClr val="tx1">
                    <a:lumMod val="75000"/>
                    <a:lumOff val="25000"/>
                  </a:schemeClr>
                </a:solidFill>
                <a:latin typeface="+mn-lt"/>
                <a:ea typeface="+mn-ea"/>
                <a:cs typeface="+mn-cs"/>
              </a:rPr>
              <a:t>High-income countries</a:t>
            </a:r>
          </a:p>
        </p:txBody>
      </p:sp>
      <p:sp>
        <p:nvSpPr>
          <p:cNvPr id="64" name="Text Box 62">
            <a:extLst>
              <a:ext uri="{FF2B5EF4-FFF2-40B4-BE49-F238E27FC236}">
                <a16:creationId xmlns:a16="http://schemas.microsoft.com/office/drawing/2014/main" id="{5A69BAD8-D232-C540-A8BD-24A772E6E8BE}"/>
              </a:ext>
            </a:extLst>
          </p:cNvPr>
          <p:cNvSpPr txBox="1">
            <a:spLocks noChangeArrowheads="1"/>
          </p:cNvSpPr>
          <p:nvPr/>
        </p:nvSpPr>
        <p:spPr bwMode="auto">
          <a:xfrm>
            <a:off x="2224758" y="6206225"/>
            <a:ext cx="4903155" cy="276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4" tIns="45712" rIns="91424" bIns="45712">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GB" sz="1200" dirty="0">
                <a:solidFill>
                  <a:schemeClr val="tx1">
                    <a:lumMod val="50000"/>
                    <a:lumOff val="50000"/>
                  </a:schemeClr>
                </a:solidFill>
              </a:rPr>
              <a:t>Source: The global burden of disease: 2004 update (WHO, 2008)</a:t>
            </a:r>
            <a:endParaRPr lang="en-US" sz="1200" dirty="0">
              <a:solidFill>
                <a:schemeClr val="tx1">
                  <a:lumMod val="50000"/>
                  <a:lumOff val="50000"/>
                </a:schemeClr>
              </a:solidFill>
            </a:endParaRPr>
          </a:p>
        </p:txBody>
      </p:sp>
      <p:sp>
        <p:nvSpPr>
          <p:cNvPr id="66" name="TextBox 65">
            <a:extLst>
              <a:ext uri="{FF2B5EF4-FFF2-40B4-BE49-F238E27FC236}">
                <a16:creationId xmlns:a16="http://schemas.microsoft.com/office/drawing/2014/main" id="{7C413CB2-5BE5-2F4C-8BC2-5C3D16963D2E}"/>
              </a:ext>
            </a:extLst>
          </p:cNvPr>
          <p:cNvSpPr txBox="1"/>
          <p:nvPr/>
        </p:nvSpPr>
        <p:spPr>
          <a:xfrm>
            <a:off x="5479132" y="896791"/>
            <a:ext cx="3145883" cy="2871414"/>
          </a:xfrm>
          <a:prstGeom prst="rect">
            <a:avLst/>
          </a:prstGeom>
        </p:spPr>
        <p:txBody>
          <a:bodyPr wrap="square" rtlCol="0">
            <a:noAutofit/>
          </a:bodyPr>
          <a:lstStyle/>
          <a:p>
            <a:pPr algn="ctr">
              <a:lnSpc>
                <a:spcPts val="3000"/>
              </a:lnSpc>
              <a:spcAft>
                <a:spcPts val="600"/>
              </a:spcAft>
            </a:pPr>
            <a:r>
              <a:rPr lang="en-GB" sz="2000" spc="-40" dirty="0">
                <a:solidFill>
                  <a:schemeClr val="tx2"/>
                </a:solidFill>
                <a:latin typeface="Arial" panose="020B0604020202020204" pitchFamily="34" charset="0"/>
                <a:ea typeface="Segoe UI" panose="020B0502040204020203" pitchFamily="34" charset="0"/>
                <a:cs typeface="Arial" panose="020B0604020202020204" pitchFamily="34" charset="0"/>
              </a:rPr>
              <a:t>In all low- and middle income countries, cancers now account for a large enough share of </a:t>
            </a:r>
            <a:r>
              <a:rPr lang="en-GB" sz="2000" b="1" spc="-40" dirty="0">
                <a:solidFill>
                  <a:schemeClr val="tx2"/>
                </a:solidFill>
                <a:latin typeface="Arial" panose="020B0604020202020204" pitchFamily="34" charset="0"/>
                <a:ea typeface="Segoe UI" panose="020B0502040204020203" pitchFamily="34" charset="0"/>
                <a:cs typeface="Arial" panose="020B0604020202020204" pitchFamily="34" charset="0"/>
              </a:rPr>
              <a:t>premature deaths </a:t>
            </a:r>
            <a:r>
              <a:rPr lang="en-GB" sz="2000" spc="-40" dirty="0">
                <a:solidFill>
                  <a:schemeClr val="tx2"/>
                </a:solidFill>
                <a:latin typeface="Arial" panose="020B0604020202020204" pitchFamily="34" charset="0"/>
                <a:ea typeface="Segoe UI" panose="020B0502040204020203" pitchFamily="34" charset="0"/>
                <a:cs typeface="Arial" panose="020B0604020202020204" pitchFamily="34" charset="0"/>
              </a:rPr>
              <a:t>and poverty to merit an urgent and coordinated public policy response</a:t>
            </a:r>
          </a:p>
        </p:txBody>
      </p:sp>
      <p:pic>
        <p:nvPicPr>
          <p:cNvPr id="4" name="Picture 3">
            <a:extLst>
              <a:ext uri="{FF2B5EF4-FFF2-40B4-BE49-F238E27FC236}">
                <a16:creationId xmlns:a16="http://schemas.microsoft.com/office/drawing/2014/main" id="{F36FD3C7-CA2E-F443-9169-1B014068B2CA}"/>
              </a:ext>
            </a:extLst>
          </p:cNvPr>
          <p:cNvPicPr>
            <a:picLocks noChangeAspect="1"/>
          </p:cNvPicPr>
          <p:nvPr/>
        </p:nvPicPr>
        <p:blipFill>
          <a:blip r:embed="rId3"/>
          <a:stretch>
            <a:fillRect/>
          </a:stretch>
        </p:blipFill>
        <p:spPr>
          <a:xfrm>
            <a:off x="126558" y="714039"/>
            <a:ext cx="4931580" cy="5210166"/>
          </a:xfrm>
          <a:prstGeom prst="rect">
            <a:avLst/>
          </a:prstGeom>
        </p:spPr>
      </p:pic>
    </p:spTree>
    <p:extLst>
      <p:ext uri="{BB962C8B-B14F-4D97-AF65-F5344CB8AC3E}">
        <p14:creationId xmlns:p14="http://schemas.microsoft.com/office/powerpoint/2010/main" val="1587165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FBCD85-CF6D-5F45-B9DE-CF43AA111AB0}"/>
              </a:ext>
            </a:extLst>
          </p:cNvPr>
          <p:cNvSpPr>
            <a:spLocks noGrp="1"/>
          </p:cNvSpPr>
          <p:nvPr>
            <p:ph type="body" sz="quarter" idx="10"/>
          </p:nvPr>
        </p:nvSpPr>
        <p:spPr>
          <a:xfrm>
            <a:off x="1678686" y="179657"/>
            <a:ext cx="8347496" cy="575717"/>
          </a:xfrm>
        </p:spPr>
        <p:txBody>
          <a:bodyPr/>
          <a:lstStyle/>
          <a:p>
            <a:r>
              <a:rPr lang="en-GB" dirty="0"/>
              <a:t>Global variation in cancer incidence</a:t>
            </a:r>
          </a:p>
        </p:txBody>
      </p:sp>
      <p:sp>
        <p:nvSpPr>
          <p:cNvPr id="10" name="Text Box 62">
            <a:extLst>
              <a:ext uri="{FF2B5EF4-FFF2-40B4-BE49-F238E27FC236}">
                <a16:creationId xmlns:a16="http://schemas.microsoft.com/office/drawing/2014/main" id="{A58665A0-914C-D94D-8C71-DE5EAD155550}"/>
              </a:ext>
            </a:extLst>
          </p:cNvPr>
          <p:cNvSpPr txBox="1">
            <a:spLocks noChangeArrowheads="1"/>
          </p:cNvSpPr>
          <p:nvPr/>
        </p:nvSpPr>
        <p:spPr bwMode="auto">
          <a:xfrm>
            <a:off x="3397757" y="6206225"/>
            <a:ext cx="2258919" cy="276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4" tIns="45712" rIns="91424" bIns="45712">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1200" dirty="0">
                <a:solidFill>
                  <a:schemeClr val="tx1">
                    <a:lumMod val="50000"/>
                    <a:lumOff val="50000"/>
                  </a:schemeClr>
                </a:solidFill>
              </a:rPr>
              <a:t>Source: </a:t>
            </a:r>
            <a:r>
              <a:rPr lang="en-GB" sz="1200" dirty="0" err="1">
                <a:solidFill>
                  <a:schemeClr val="tx1">
                    <a:lumMod val="50000"/>
                    <a:lumOff val="50000"/>
                  </a:schemeClr>
                </a:solidFill>
              </a:rPr>
              <a:t>Globocan</a:t>
            </a:r>
            <a:r>
              <a:rPr lang="en-GB" sz="1200" dirty="0">
                <a:solidFill>
                  <a:schemeClr val="tx1">
                    <a:lumMod val="50000"/>
                    <a:lumOff val="50000"/>
                  </a:schemeClr>
                </a:solidFill>
              </a:rPr>
              <a:t>, WHO 2018</a:t>
            </a:r>
            <a:endParaRPr lang="en-US" sz="1200" dirty="0">
              <a:solidFill>
                <a:schemeClr val="tx1">
                  <a:lumMod val="50000"/>
                  <a:lumOff val="50000"/>
                </a:schemeClr>
              </a:solidFill>
            </a:endParaRPr>
          </a:p>
        </p:txBody>
      </p:sp>
      <p:pic>
        <p:nvPicPr>
          <p:cNvPr id="2" name="Picture 1">
            <a:extLst>
              <a:ext uri="{FF2B5EF4-FFF2-40B4-BE49-F238E27FC236}">
                <a16:creationId xmlns:a16="http://schemas.microsoft.com/office/drawing/2014/main" id="{1437CE1F-9FAB-4A47-9683-65C961B14B05}"/>
              </a:ext>
            </a:extLst>
          </p:cNvPr>
          <p:cNvPicPr>
            <a:picLocks noChangeAspect="1"/>
          </p:cNvPicPr>
          <p:nvPr/>
        </p:nvPicPr>
        <p:blipFill>
          <a:blip r:embed="rId3"/>
          <a:stretch>
            <a:fillRect/>
          </a:stretch>
        </p:blipFill>
        <p:spPr>
          <a:xfrm>
            <a:off x="234911" y="908377"/>
            <a:ext cx="4443106" cy="2361105"/>
          </a:xfrm>
          <a:prstGeom prst="rect">
            <a:avLst/>
          </a:prstGeom>
        </p:spPr>
      </p:pic>
      <p:sp>
        <p:nvSpPr>
          <p:cNvPr id="11" name="TextBox 10">
            <a:extLst>
              <a:ext uri="{FF2B5EF4-FFF2-40B4-BE49-F238E27FC236}">
                <a16:creationId xmlns:a16="http://schemas.microsoft.com/office/drawing/2014/main" id="{4085DB99-C418-ED41-B250-265E68D620FE}"/>
              </a:ext>
            </a:extLst>
          </p:cNvPr>
          <p:cNvSpPr txBox="1"/>
          <p:nvPr/>
        </p:nvSpPr>
        <p:spPr>
          <a:xfrm>
            <a:off x="6029739" y="4731026"/>
            <a:ext cx="0" cy="0"/>
          </a:xfrm>
          <a:prstGeom prst="rect">
            <a:avLst/>
          </a:prstGeom>
        </p:spPr>
        <p:txBody>
          <a:bodyPr wrap="none" rtlCol="0">
            <a:noAutofit/>
          </a:bodyPr>
          <a:lstStyle/>
          <a:p>
            <a:pPr>
              <a:spcAft>
                <a:spcPts val="600"/>
              </a:spcAft>
            </a:pPr>
            <a:endParaRPr lang="en-US" sz="3200" spc="-40" dirty="0">
              <a:solidFill>
                <a:srgbClr val="005A8C"/>
              </a:solidFill>
              <a:latin typeface="Segoe UI" panose="020B0502040204020203" pitchFamily="34" charset="0"/>
              <a:ea typeface="Segoe UI" panose="020B0502040204020203" pitchFamily="34" charset="0"/>
              <a:cs typeface="Segoe UI" panose="020B0502040204020203" pitchFamily="34" charset="0"/>
            </a:endParaRPr>
          </a:p>
        </p:txBody>
      </p:sp>
      <p:sp>
        <p:nvSpPr>
          <p:cNvPr id="12" name="TextBox 11">
            <a:extLst>
              <a:ext uri="{FF2B5EF4-FFF2-40B4-BE49-F238E27FC236}">
                <a16:creationId xmlns:a16="http://schemas.microsoft.com/office/drawing/2014/main" id="{EFB8DC54-8E87-1D43-A527-612DD785E7C3}"/>
              </a:ext>
            </a:extLst>
          </p:cNvPr>
          <p:cNvSpPr txBox="1"/>
          <p:nvPr/>
        </p:nvSpPr>
        <p:spPr>
          <a:xfrm>
            <a:off x="6334539" y="1086678"/>
            <a:ext cx="0" cy="0"/>
          </a:xfrm>
          <a:prstGeom prst="rect">
            <a:avLst/>
          </a:prstGeom>
        </p:spPr>
        <p:txBody>
          <a:bodyPr wrap="none" rtlCol="0">
            <a:noAutofit/>
          </a:bodyPr>
          <a:lstStyle/>
          <a:p>
            <a:pPr>
              <a:spcAft>
                <a:spcPts val="600"/>
              </a:spcAft>
            </a:pPr>
            <a:endParaRPr lang="en-US" sz="3200" b="1" spc="-40" dirty="0">
              <a:solidFill>
                <a:srgbClr val="005A8C"/>
              </a:solidFill>
              <a:latin typeface="Segoe UI" panose="020B0502040204020203" pitchFamily="34" charset="0"/>
              <a:ea typeface="Segoe UI" panose="020B0502040204020203" pitchFamily="34" charset="0"/>
              <a:cs typeface="Segoe UI" panose="020B0502040204020203" pitchFamily="34" charset="0"/>
            </a:endParaRPr>
          </a:p>
        </p:txBody>
      </p:sp>
      <p:sp>
        <p:nvSpPr>
          <p:cNvPr id="13" name="Rectangle 12">
            <a:extLst>
              <a:ext uri="{FF2B5EF4-FFF2-40B4-BE49-F238E27FC236}">
                <a16:creationId xmlns:a16="http://schemas.microsoft.com/office/drawing/2014/main" id="{EBA450C5-3DF7-E84F-AEDE-E34DC653CE4F}"/>
              </a:ext>
            </a:extLst>
          </p:cNvPr>
          <p:cNvSpPr/>
          <p:nvPr/>
        </p:nvSpPr>
        <p:spPr>
          <a:xfrm>
            <a:off x="234911" y="1658689"/>
            <a:ext cx="761106" cy="369332"/>
          </a:xfrm>
          <a:prstGeom prst="rect">
            <a:avLst/>
          </a:prstGeom>
        </p:spPr>
        <p:txBody>
          <a:bodyPr wrap="none">
            <a:spAutoFit/>
          </a:bodyPr>
          <a:lstStyle/>
          <a:p>
            <a:r>
              <a:rPr lang="en-US" b="1" spc="-40" dirty="0">
                <a:solidFill>
                  <a:srgbClr val="005A8C"/>
                </a:solidFill>
                <a:latin typeface="Segoe UI" panose="020B0502040204020203" pitchFamily="34" charset="0"/>
                <a:ea typeface="Segoe UI" panose="020B0502040204020203" pitchFamily="34" charset="0"/>
                <a:cs typeface="Segoe UI" panose="020B0502040204020203" pitchFamily="34" charset="0"/>
              </a:rPr>
              <a:t>Breast</a:t>
            </a:r>
            <a:endParaRPr lang="en-US" dirty="0"/>
          </a:p>
        </p:txBody>
      </p:sp>
      <p:pic>
        <p:nvPicPr>
          <p:cNvPr id="14" name="Picture 13">
            <a:extLst>
              <a:ext uri="{FF2B5EF4-FFF2-40B4-BE49-F238E27FC236}">
                <a16:creationId xmlns:a16="http://schemas.microsoft.com/office/drawing/2014/main" id="{9076733B-6B4C-624B-98B1-E33917BBCD46}"/>
              </a:ext>
            </a:extLst>
          </p:cNvPr>
          <p:cNvPicPr>
            <a:picLocks noChangeAspect="1"/>
          </p:cNvPicPr>
          <p:nvPr/>
        </p:nvPicPr>
        <p:blipFill>
          <a:blip r:embed="rId4"/>
          <a:stretch>
            <a:fillRect/>
          </a:stretch>
        </p:blipFill>
        <p:spPr>
          <a:xfrm>
            <a:off x="234911" y="3658476"/>
            <a:ext cx="4583172" cy="2305405"/>
          </a:xfrm>
          <a:prstGeom prst="rect">
            <a:avLst/>
          </a:prstGeom>
        </p:spPr>
      </p:pic>
      <p:sp>
        <p:nvSpPr>
          <p:cNvPr id="15" name="TextBox 14">
            <a:extLst>
              <a:ext uri="{FF2B5EF4-FFF2-40B4-BE49-F238E27FC236}">
                <a16:creationId xmlns:a16="http://schemas.microsoft.com/office/drawing/2014/main" id="{E64E365F-87FD-9C44-ADCC-78058AB0CFC5}"/>
              </a:ext>
            </a:extLst>
          </p:cNvPr>
          <p:cNvSpPr txBox="1"/>
          <p:nvPr/>
        </p:nvSpPr>
        <p:spPr>
          <a:xfrm>
            <a:off x="234911" y="4106258"/>
            <a:ext cx="5953854" cy="1831118"/>
          </a:xfrm>
          <a:prstGeom prst="rect">
            <a:avLst/>
          </a:prstGeom>
        </p:spPr>
        <p:txBody>
          <a:bodyPr wrap="none" rtlCol="0">
            <a:noAutofit/>
          </a:bodyPr>
          <a:lstStyle/>
          <a:p>
            <a:pPr>
              <a:spcAft>
                <a:spcPts val="600"/>
              </a:spcAft>
            </a:pPr>
            <a:r>
              <a:rPr lang="en-US" b="1" spc="-40" dirty="0">
                <a:solidFill>
                  <a:srgbClr val="005A8C"/>
                </a:solidFill>
                <a:latin typeface="Segoe UI" panose="020B0502040204020203" pitchFamily="34" charset="0"/>
                <a:ea typeface="Segoe UI" panose="020B0502040204020203" pitchFamily="34" charset="0"/>
                <a:cs typeface="Segoe UI" panose="020B0502040204020203" pitchFamily="34" charset="0"/>
              </a:rPr>
              <a:t>Cervix</a:t>
            </a:r>
          </a:p>
        </p:txBody>
      </p:sp>
      <p:pic>
        <p:nvPicPr>
          <p:cNvPr id="16" name="Picture 15">
            <a:extLst>
              <a:ext uri="{FF2B5EF4-FFF2-40B4-BE49-F238E27FC236}">
                <a16:creationId xmlns:a16="http://schemas.microsoft.com/office/drawing/2014/main" id="{3D80E14D-EA22-104F-A164-945917E02CAE}"/>
              </a:ext>
            </a:extLst>
          </p:cNvPr>
          <p:cNvPicPr>
            <a:picLocks noChangeAspect="1"/>
          </p:cNvPicPr>
          <p:nvPr/>
        </p:nvPicPr>
        <p:blipFill>
          <a:blip r:embed="rId5"/>
          <a:stretch>
            <a:fillRect/>
          </a:stretch>
        </p:blipFill>
        <p:spPr>
          <a:xfrm>
            <a:off x="4445627" y="2444841"/>
            <a:ext cx="4698373" cy="2087395"/>
          </a:xfrm>
          <a:prstGeom prst="rect">
            <a:avLst/>
          </a:prstGeom>
        </p:spPr>
      </p:pic>
      <p:sp>
        <p:nvSpPr>
          <p:cNvPr id="17" name="TextBox 16">
            <a:extLst>
              <a:ext uri="{FF2B5EF4-FFF2-40B4-BE49-F238E27FC236}">
                <a16:creationId xmlns:a16="http://schemas.microsoft.com/office/drawing/2014/main" id="{E9CD7F61-B361-9648-9B41-453E1887CAE1}"/>
              </a:ext>
            </a:extLst>
          </p:cNvPr>
          <p:cNvSpPr txBox="1"/>
          <p:nvPr/>
        </p:nvSpPr>
        <p:spPr>
          <a:xfrm flipH="1">
            <a:off x="6431073" y="2028021"/>
            <a:ext cx="172278" cy="145773"/>
          </a:xfrm>
          <a:prstGeom prst="rect">
            <a:avLst/>
          </a:prstGeom>
        </p:spPr>
        <p:txBody>
          <a:bodyPr wrap="none" rtlCol="0">
            <a:noAutofit/>
          </a:bodyPr>
          <a:lstStyle/>
          <a:p>
            <a:pPr>
              <a:spcAft>
                <a:spcPts val="600"/>
              </a:spcAft>
            </a:pPr>
            <a:r>
              <a:rPr lang="en-US" b="1" spc="-40" dirty="0">
                <a:solidFill>
                  <a:srgbClr val="005A8C"/>
                </a:solidFill>
                <a:ea typeface="Segoe UI" panose="020B0502040204020203" pitchFamily="34" charset="0"/>
                <a:cs typeface="Segoe UI" panose="020B0502040204020203" pitchFamily="34" charset="0"/>
              </a:rPr>
              <a:t>Stomach</a:t>
            </a:r>
          </a:p>
        </p:txBody>
      </p:sp>
    </p:spTree>
    <p:extLst>
      <p:ext uri="{BB962C8B-B14F-4D97-AF65-F5344CB8AC3E}">
        <p14:creationId xmlns:p14="http://schemas.microsoft.com/office/powerpoint/2010/main" val="295205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29B140-D70A-704B-95CA-2C0CCD3F1FCF}"/>
              </a:ext>
            </a:extLst>
          </p:cNvPr>
          <p:cNvSpPr>
            <a:spLocks noGrp="1"/>
          </p:cNvSpPr>
          <p:nvPr>
            <p:ph type="body" sz="quarter" idx="10"/>
          </p:nvPr>
        </p:nvSpPr>
        <p:spPr/>
        <p:txBody>
          <a:bodyPr/>
          <a:lstStyle/>
          <a:p>
            <a:r>
              <a:rPr lang="en-GB" dirty="0"/>
              <a:t>Migration data</a:t>
            </a:r>
          </a:p>
        </p:txBody>
      </p:sp>
      <p:pic>
        <p:nvPicPr>
          <p:cNvPr id="4" name="Picture 2">
            <a:extLst>
              <a:ext uri="{FF2B5EF4-FFF2-40B4-BE49-F238E27FC236}">
                <a16:creationId xmlns:a16="http://schemas.microsoft.com/office/drawing/2014/main" id="{48D0EC30-22C5-1440-9795-B3EB49C636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6557" y="983306"/>
            <a:ext cx="5136818" cy="49938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2470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54AAA2C-3DBE-8940-B5B8-205073DA7820}"/>
              </a:ext>
            </a:extLst>
          </p:cNvPr>
          <p:cNvSpPr>
            <a:spLocks noGrp="1"/>
          </p:cNvSpPr>
          <p:nvPr>
            <p:ph type="body" sz="quarter" idx="12"/>
          </p:nvPr>
        </p:nvSpPr>
        <p:spPr/>
        <p:txBody>
          <a:bodyPr/>
          <a:lstStyle/>
          <a:p>
            <a:r>
              <a:rPr lang="en-GB" dirty="0"/>
              <a:t>Selected countries, men, 1975 to 2010 </a:t>
            </a:r>
          </a:p>
        </p:txBody>
      </p:sp>
      <p:sp>
        <p:nvSpPr>
          <p:cNvPr id="2" name="Text Placeholder 1">
            <a:extLst>
              <a:ext uri="{FF2B5EF4-FFF2-40B4-BE49-F238E27FC236}">
                <a16:creationId xmlns:a16="http://schemas.microsoft.com/office/drawing/2014/main" id="{84539C1D-E91F-2045-8F8B-DE21499FA7ED}"/>
              </a:ext>
            </a:extLst>
          </p:cNvPr>
          <p:cNvSpPr>
            <a:spLocks noGrp="1"/>
          </p:cNvSpPr>
          <p:nvPr>
            <p:ph type="body" sz="quarter" idx="10"/>
          </p:nvPr>
        </p:nvSpPr>
        <p:spPr>
          <a:xfrm>
            <a:off x="401218" y="300676"/>
            <a:ext cx="8347496" cy="575717"/>
          </a:xfrm>
        </p:spPr>
        <p:txBody>
          <a:bodyPr/>
          <a:lstStyle/>
          <a:p>
            <a:r>
              <a:rPr lang="en-GB" dirty="0"/>
              <a:t>Colorectal </a:t>
            </a:r>
            <a:r>
              <a:rPr lang="en-GB"/>
              <a:t>cancer incidence </a:t>
            </a:r>
            <a:r>
              <a:rPr lang="en-GB" dirty="0"/>
              <a:t>trends</a:t>
            </a:r>
          </a:p>
        </p:txBody>
      </p:sp>
      <p:pic>
        <p:nvPicPr>
          <p:cNvPr id="6" name="Picture 5" descr="Screenshot 2018-02-08 10.24.17.png">
            <a:extLst>
              <a:ext uri="{FF2B5EF4-FFF2-40B4-BE49-F238E27FC236}">
                <a16:creationId xmlns:a16="http://schemas.microsoft.com/office/drawing/2014/main" id="{68B784FE-2BC1-5F47-822F-23B2AEAF8A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9300" y="2881910"/>
            <a:ext cx="12700" cy="25400"/>
          </a:xfrm>
          <a:prstGeom prst="rect">
            <a:avLst/>
          </a:prstGeom>
        </p:spPr>
      </p:pic>
      <p:pic>
        <p:nvPicPr>
          <p:cNvPr id="7" name="Picture 6" descr="Screenshot 2018-02-08 10.23.42.png">
            <a:extLst>
              <a:ext uri="{FF2B5EF4-FFF2-40B4-BE49-F238E27FC236}">
                <a16:creationId xmlns:a16="http://schemas.microsoft.com/office/drawing/2014/main" id="{162E8E8A-AB23-AF44-A220-91BD25E910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9300" y="2881910"/>
            <a:ext cx="25400" cy="12700"/>
          </a:xfrm>
          <a:prstGeom prst="rect">
            <a:avLst/>
          </a:prstGeom>
        </p:spPr>
      </p:pic>
      <p:pic>
        <p:nvPicPr>
          <p:cNvPr id="8" name="Picture 7" descr="Screenshot 2018-02-06 15.23.20.png">
            <a:extLst>
              <a:ext uri="{FF2B5EF4-FFF2-40B4-BE49-F238E27FC236}">
                <a16:creationId xmlns:a16="http://schemas.microsoft.com/office/drawing/2014/main" id="{FECD9498-5A17-2A4D-B8AF-8A9B2CD19C6A}"/>
              </a:ext>
            </a:extLst>
          </p:cNvPr>
          <p:cNvPicPr>
            <a:picLocks noChangeAspect="1"/>
          </p:cNvPicPr>
          <p:nvPr/>
        </p:nvPicPr>
        <p:blipFill rotWithShape="1">
          <a:blip r:embed="rId4">
            <a:extLst>
              <a:ext uri="{28A0092B-C50C-407E-A947-70E740481C1C}">
                <a14:useLocalDpi xmlns:a14="http://schemas.microsoft.com/office/drawing/2010/main" val="0"/>
              </a:ext>
            </a:extLst>
          </a:blip>
          <a:srcRect t="7023" b="-4355"/>
          <a:stretch/>
        </p:blipFill>
        <p:spPr>
          <a:xfrm>
            <a:off x="12700" y="1801906"/>
            <a:ext cx="9144000" cy="3992400"/>
          </a:xfrm>
          <a:prstGeom prst="rect">
            <a:avLst/>
          </a:prstGeom>
        </p:spPr>
      </p:pic>
    </p:spTree>
    <p:extLst>
      <p:ext uri="{BB962C8B-B14F-4D97-AF65-F5344CB8AC3E}">
        <p14:creationId xmlns:p14="http://schemas.microsoft.com/office/powerpoint/2010/main" val="3407985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647677-E82B-F149-88BA-48BC210CBE4D}"/>
              </a:ext>
            </a:extLst>
          </p:cNvPr>
          <p:cNvSpPr>
            <a:spLocks noGrp="1"/>
          </p:cNvSpPr>
          <p:nvPr>
            <p:ph type="body" sz="quarter" idx="10"/>
          </p:nvPr>
        </p:nvSpPr>
        <p:spPr/>
        <p:txBody>
          <a:bodyPr>
            <a:normAutofit fontScale="85000" lnSpcReduction="10000"/>
          </a:bodyPr>
          <a:lstStyle/>
          <a:p>
            <a:pPr>
              <a:lnSpc>
                <a:spcPts val="2700"/>
              </a:lnSpc>
              <a:spcBef>
                <a:spcPts val="0"/>
              </a:spcBef>
              <a:spcAft>
                <a:spcPts val="0"/>
              </a:spcAft>
            </a:pPr>
            <a:r>
              <a:rPr lang="en-GB" dirty="0"/>
              <a:t>Hallmarks of cancer and enabling characteristics</a:t>
            </a:r>
          </a:p>
        </p:txBody>
      </p:sp>
      <p:sp>
        <p:nvSpPr>
          <p:cNvPr id="5" name="Text Box 62">
            <a:extLst>
              <a:ext uri="{FF2B5EF4-FFF2-40B4-BE49-F238E27FC236}">
                <a16:creationId xmlns:a16="http://schemas.microsoft.com/office/drawing/2014/main" id="{EC1DC2CE-AE5C-694F-83E4-649359E6926C}"/>
              </a:ext>
            </a:extLst>
          </p:cNvPr>
          <p:cNvSpPr txBox="1">
            <a:spLocks noChangeArrowheads="1"/>
          </p:cNvSpPr>
          <p:nvPr/>
        </p:nvSpPr>
        <p:spPr bwMode="auto">
          <a:xfrm>
            <a:off x="1505447" y="6182475"/>
            <a:ext cx="5906008" cy="276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4" tIns="45712" rIns="91424" bIns="45712">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GB" sz="1200" dirty="0">
                <a:solidFill>
                  <a:schemeClr val="tx1">
                    <a:lumMod val="50000"/>
                    <a:lumOff val="50000"/>
                  </a:schemeClr>
                </a:solidFill>
              </a:rPr>
              <a:t>Source: </a:t>
            </a:r>
            <a:r>
              <a:rPr lang="en-US" sz="1200" dirty="0">
                <a:solidFill>
                  <a:schemeClr val="tx1">
                    <a:lumMod val="50000"/>
                    <a:lumOff val="50000"/>
                  </a:schemeClr>
                </a:solidFill>
              </a:rPr>
              <a:t>Hanahan &amp; Weinberg (2011) Cell; Hanahan &amp; </a:t>
            </a:r>
            <a:r>
              <a:rPr lang="en-US" sz="1200" dirty="0" err="1">
                <a:solidFill>
                  <a:schemeClr val="tx1">
                    <a:lumMod val="50000"/>
                    <a:lumOff val="50000"/>
                  </a:schemeClr>
                </a:solidFill>
              </a:rPr>
              <a:t>Coussens</a:t>
            </a:r>
            <a:r>
              <a:rPr lang="en-US" sz="1200" dirty="0">
                <a:solidFill>
                  <a:schemeClr val="tx1">
                    <a:lumMod val="50000"/>
                    <a:lumOff val="50000"/>
                  </a:schemeClr>
                </a:solidFill>
              </a:rPr>
              <a:t> (2012) Cancer Cell</a:t>
            </a:r>
          </a:p>
        </p:txBody>
      </p:sp>
      <p:pic>
        <p:nvPicPr>
          <p:cNvPr id="4" name="Picture 3">
            <a:extLst>
              <a:ext uri="{FF2B5EF4-FFF2-40B4-BE49-F238E27FC236}">
                <a16:creationId xmlns:a16="http://schemas.microsoft.com/office/drawing/2014/main" id="{56E95FC0-8B6B-4647-880B-1CCCAE75780F}"/>
              </a:ext>
            </a:extLst>
          </p:cNvPr>
          <p:cNvPicPr>
            <a:picLocks noChangeAspect="1"/>
          </p:cNvPicPr>
          <p:nvPr/>
        </p:nvPicPr>
        <p:blipFill rotWithShape="1">
          <a:blip r:embed="rId2"/>
          <a:srcRect l="11927" t="12780" r="11285" b="9850"/>
          <a:stretch/>
        </p:blipFill>
        <p:spPr>
          <a:xfrm>
            <a:off x="2200838" y="969484"/>
            <a:ext cx="4949108" cy="4986718"/>
          </a:xfrm>
          <a:prstGeom prst="rect">
            <a:avLst/>
          </a:prstGeom>
        </p:spPr>
      </p:pic>
    </p:spTree>
    <p:extLst>
      <p:ext uri="{BB962C8B-B14F-4D97-AF65-F5344CB8AC3E}">
        <p14:creationId xmlns:p14="http://schemas.microsoft.com/office/powerpoint/2010/main" val="684140278"/>
      </p:ext>
    </p:extLst>
  </p:cSld>
  <p:clrMapOvr>
    <a:masterClrMapping/>
  </p:clrMapOvr>
</p:sld>
</file>

<file path=ppt/theme/theme1.xml><?xml version="1.0" encoding="utf-8"?>
<a:theme xmlns:a="http://schemas.openxmlformats.org/drawingml/2006/main" name="MASTER TEMPLATE_museo and seg NEW">
  <a:themeElements>
    <a:clrScheme name="Custom 4">
      <a:dk1>
        <a:srgbClr val="000000"/>
      </a:dk1>
      <a:lt1>
        <a:srgbClr val="FFFFFF"/>
      </a:lt1>
      <a:dk2>
        <a:srgbClr val="722EA5"/>
      </a:dk2>
      <a:lt2>
        <a:srgbClr val="B8A6D0"/>
      </a:lt2>
      <a:accent1>
        <a:srgbClr val="FFA02F"/>
      </a:accent1>
      <a:accent2>
        <a:srgbClr val="BED600"/>
      </a:accent2>
      <a:accent3>
        <a:srgbClr val="3CB7E3"/>
      </a:accent3>
      <a:accent4>
        <a:srgbClr val="F5CB00"/>
      </a:accent4>
      <a:accent5>
        <a:srgbClr val="D3BF96"/>
      </a:accent5>
      <a:accent6>
        <a:srgbClr val="C3262E"/>
      </a:accent6>
      <a:hlink>
        <a:srgbClr val="722EA5"/>
      </a:hlink>
      <a:folHlink>
        <a:srgbClr val="722EA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noAutofit/>
      </a:bodyPr>
      <a:lstStyle>
        <a:defPPr>
          <a:spcAft>
            <a:spcPts val="600"/>
          </a:spcAft>
          <a:defRPr sz="3200" spc="-40" dirty="0" smtClean="0">
            <a:solidFill>
              <a:srgbClr val="005A8C"/>
            </a:solidFill>
            <a:latin typeface="Segoe UI" panose="020B0502040204020203" pitchFamily="34" charset="0"/>
            <a:ea typeface="Segoe UI" panose="020B0502040204020203" pitchFamily="34" charset="0"/>
            <a:cs typeface="Segoe UI" panose="020B0502040204020203"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817</TotalTime>
  <Words>2227</Words>
  <Application>Microsoft Macintosh PowerPoint</Application>
  <PresentationFormat>On-screen Show (4:3)</PresentationFormat>
  <Paragraphs>310</Paragraphs>
  <Slides>45</Slides>
  <Notes>33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DengXian</vt:lpstr>
      <vt:lpstr>ＭＳ Ｐゴシック</vt:lpstr>
      <vt:lpstr>Arial</vt:lpstr>
      <vt:lpstr>Calibri</vt:lpstr>
      <vt:lpstr>Segoe UI</vt:lpstr>
      <vt:lpstr>Wingdings</vt:lpstr>
      <vt:lpstr>MASTER TEMPLATE_museo and seg NEW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Izzy Bandurek</cp:lastModifiedBy>
  <cp:revision>140</cp:revision>
  <cp:lastPrinted>2018-05-17T12:32:15Z</cp:lastPrinted>
  <dcterms:created xsi:type="dcterms:W3CDTF">2018-04-11T08:56:50Z</dcterms:created>
  <dcterms:modified xsi:type="dcterms:W3CDTF">2019-07-24T16:14:01Z</dcterms:modified>
</cp:coreProperties>
</file>